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6" r:id="rId4"/>
    <p:sldId id="273" r:id="rId5"/>
    <p:sldId id="274" r:id="rId6"/>
    <p:sldId id="25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4" r:id="rId17"/>
    <p:sldId id="290" r:id="rId18"/>
    <p:sldId id="268" r:id="rId19"/>
    <p:sldId id="269" r:id="rId20"/>
    <p:sldId id="292" r:id="rId21"/>
    <p:sldId id="293" r:id="rId22"/>
    <p:sldId id="278" r:id="rId23"/>
    <p:sldId id="270" r:id="rId24"/>
    <p:sldId id="271" r:id="rId25"/>
    <p:sldId id="272" r:id="rId26"/>
    <p:sldId id="283" r:id="rId27"/>
    <p:sldId id="275" r:id="rId28"/>
    <p:sldId id="276" r:id="rId29"/>
    <p:sldId id="284" r:id="rId30"/>
    <p:sldId id="285" r:id="rId31"/>
    <p:sldId id="279" r:id="rId32"/>
    <p:sldId id="280" r:id="rId33"/>
    <p:sldId id="281" r:id="rId34"/>
    <p:sldId id="282" r:id="rId35"/>
    <p:sldId id="277" r:id="rId36"/>
    <p:sldId id="289" r:id="rId37"/>
    <p:sldId id="288" r:id="rId38"/>
    <p:sldId id="287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grpSp>
            <p:nvGrpSpPr>
              <p:cNvPr id="4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pSp>
            <p:nvGrpSpPr>
              <p:cNvPr id="5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pSp>
            <p:nvGrpSpPr>
              <p:cNvPr id="6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fld id="{3FB6DB47-8707-419F-971F-BE3E535A8066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EDACF955-AF7E-4250-8F8D-4A3C7928E7A1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6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7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pSp>
            <p:nvGrpSpPr>
              <p:cNvPr id="8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6934200" cy="1152128"/>
          </a:xfrm>
        </p:spPr>
        <p:txBody>
          <a:bodyPr/>
          <a:lstStyle/>
          <a:p>
            <a:r>
              <a:rPr lang="en-AU" sz="4000" dirty="0" smtClean="0"/>
              <a:t>Australia’s alliance with the US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400" b="1" dirty="0"/>
              <a:t>“</a:t>
            </a:r>
            <a:r>
              <a:rPr lang="en-AU" sz="2400" dirty="0"/>
              <a:t>Nations have no permanent friends or allies, they only have permanent interests</a:t>
            </a:r>
            <a:r>
              <a:rPr lang="en-AU" sz="2400" dirty="0" smtClean="0"/>
              <a:t>.” Lord Palmerston</a:t>
            </a:r>
            <a:endParaRPr lang="en-AU" sz="2400" dirty="0"/>
          </a:p>
          <a:p>
            <a:endParaRPr lang="en-AU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48680"/>
            <a:ext cx="282892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770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PM Curtin - 1942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10000" cy="4320480"/>
          </a:xfrm>
        </p:spPr>
        <p:txBody>
          <a:bodyPr/>
          <a:lstStyle/>
          <a:p>
            <a:r>
              <a:rPr lang="en-AU" sz="2000" dirty="0" smtClean="0">
                <a:latin typeface="Arial Narrow" pitchFamily="34" charset="0"/>
              </a:rPr>
              <a:t>Pearl harbour Dec 7</a:t>
            </a:r>
            <a:r>
              <a:rPr lang="en-AU" sz="2000" baseline="30000" dirty="0" smtClean="0">
                <a:latin typeface="Arial Narrow" pitchFamily="34" charset="0"/>
              </a:rPr>
              <a:t>th</a:t>
            </a:r>
            <a:r>
              <a:rPr lang="en-AU" sz="2000" dirty="0" smtClean="0">
                <a:latin typeface="Arial Narrow" pitchFamily="34" charset="0"/>
              </a:rPr>
              <a:t>, 1941.</a:t>
            </a:r>
          </a:p>
          <a:p>
            <a:r>
              <a:rPr lang="en-AU" sz="2000" dirty="0" smtClean="0">
                <a:latin typeface="Arial Narrow" pitchFamily="34" charset="0"/>
              </a:rPr>
              <a:t>Fall of Singapore 15</a:t>
            </a:r>
            <a:r>
              <a:rPr lang="en-AU" sz="2000" baseline="30000" dirty="0" smtClean="0">
                <a:latin typeface="Arial Narrow" pitchFamily="34" charset="0"/>
              </a:rPr>
              <a:t>th  </a:t>
            </a:r>
            <a:r>
              <a:rPr lang="en-AU" sz="2000" dirty="0" smtClean="0">
                <a:latin typeface="Arial Narrow" pitchFamily="34" charset="0"/>
              </a:rPr>
              <a:t> February 1942</a:t>
            </a:r>
            <a:r>
              <a:rPr lang="en-AU" sz="2000" dirty="0" smtClean="0">
                <a:latin typeface="Arial Narrow" pitchFamily="34" charset="0"/>
              </a:rPr>
              <a:t>. One week – cannot trust great and powerful friends? No in depth defences – bad for morale.</a:t>
            </a:r>
            <a:endParaRPr lang="en-AU" sz="2000" dirty="0" smtClean="0">
              <a:latin typeface="Arial Narrow" pitchFamily="34" charset="0"/>
            </a:endParaRPr>
          </a:p>
          <a:p>
            <a:r>
              <a:rPr lang="en-AU" sz="2000" dirty="0" smtClean="0">
                <a:latin typeface="Arial Narrow" pitchFamily="34" charset="0"/>
              </a:rPr>
              <a:t>Attack on Darwin 19</a:t>
            </a:r>
            <a:r>
              <a:rPr lang="en-AU" sz="2000" baseline="30000" dirty="0" smtClean="0">
                <a:latin typeface="Arial Narrow" pitchFamily="34" charset="0"/>
              </a:rPr>
              <a:t>th</a:t>
            </a:r>
            <a:r>
              <a:rPr lang="en-AU" sz="2000" dirty="0" smtClean="0">
                <a:latin typeface="Arial Narrow" pitchFamily="34" charset="0"/>
              </a:rPr>
              <a:t> February 1942.</a:t>
            </a:r>
          </a:p>
          <a:p>
            <a:r>
              <a:rPr lang="en-AU" sz="2000" dirty="0" smtClean="0">
                <a:latin typeface="Arial Narrow" pitchFamily="34" charset="0"/>
              </a:rPr>
              <a:t>Quote Curtin- “Without any inhibitions of any kind, I made it quite clear that Australia looks to America, free of any pangs as to our traditional links or kinship with the United Kingdom”.</a:t>
            </a:r>
            <a:endParaRPr lang="en-AU" sz="2000" dirty="0">
              <a:latin typeface="Arial Narrow" pitchFamily="34" charset="0"/>
            </a:endParaRPr>
          </a:p>
        </p:txBody>
      </p:sp>
      <p:pic>
        <p:nvPicPr>
          <p:cNvPr id="5" name="Content Placeholder 4" descr="220px-JohnCurt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273895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842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AU" sz="3600" dirty="0" smtClean="0"/>
              <a:t>Extent of Japanese advance in WW2</a:t>
            </a:r>
            <a:endParaRPr lang="en-AU" sz="3600" dirty="0"/>
          </a:p>
        </p:txBody>
      </p:sp>
      <p:pic>
        <p:nvPicPr>
          <p:cNvPr id="4" name="Content Placeholder 3" descr="Pacific_War_Japanese_Advan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8610" y="2147888"/>
            <a:ext cx="58867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265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Reactions at home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34585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latin typeface="Arial Narrow" pitchFamily="34" charset="0"/>
              </a:rPr>
              <a:t>Air raid shelters</a:t>
            </a:r>
          </a:p>
          <a:p>
            <a:r>
              <a:rPr lang="en-AU" dirty="0" smtClean="0">
                <a:latin typeface="Arial Narrow" pitchFamily="34" charset="0"/>
              </a:rPr>
              <a:t>Sydney harbour side sell off</a:t>
            </a:r>
          </a:p>
          <a:p>
            <a:r>
              <a:rPr lang="en-AU" dirty="0" smtClean="0">
                <a:latin typeface="Arial Narrow" pitchFamily="34" charset="0"/>
              </a:rPr>
              <a:t>Midget subs in Sydney harbour</a:t>
            </a:r>
          </a:p>
          <a:p>
            <a:r>
              <a:rPr lang="en-AU" dirty="0" smtClean="0">
                <a:latin typeface="Arial Narrow" pitchFamily="34" charset="0"/>
              </a:rPr>
              <a:t>“Centaur” sunk off Brisbane, 1943</a:t>
            </a:r>
          </a:p>
          <a:p>
            <a:r>
              <a:rPr lang="en-AU" dirty="0" smtClean="0">
                <a:latin typeface="Arial Narrow" pitchFamily="34" charset="0"/>
              </a:rPr>
              <a:t>War materiel depots in the bush.</a:t>
            </a:r>
          </a:p>
          <a:p>
            <a:r>
              <a:rPr lang="en-AU" dirty="0" smtClean="0">
                <a:latin typeface="Arial Narrow" pitchFamily="34" charset="0"/>
              </a:rPr>
              <a:t>Queensland – Townsville Library.</a:t>
            </a:r>
          </a:p>
          <a:p>
            <a:r>
              <a:rPr lang="en-AU" dirty="0" smtClean="0">
                <a:latin typeface="Arial Narrow" pitchFamily="34" charset="0"/>
              </a:rPr>
              <a:t>Trenches and black out drills.</a:t>
            </a:r>
          </a:p>
          <a:p>
            <a:r>
              <a:rPr lang="en-AU" dirty="0" smtClean="0">
                <a:latin typeface="Arial Narrow" pitchFamily="34" charset="0"/>
              </a:rPr>
              <a:t>No invasion was actually ever planned but we were not to know that.</a:t>
            </a:r>
          </a:p>
          <a:p>
            <a:r>
              <a:rPr lang="en-AU" dirty="0" smtClean="0">
                <a:latin typeface="Arial Narrow" pitchFamily="34" charset="0"/>
              </a:rPr>
              <a:t>Arrival of Macarthur in Darwin from the Philippines. Sets up HQ in Melbourne then Brisbane.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Fear of Invasion</a:t>
            </a:r>
            <a:endParaRPr lang="en-AU" sz="3600" dirty="0"/>
          </a:p>
        </p:txBody>
      </p:sp>
      <p:pic>
        <p:nvPicPr>
          <p:cNvPr id="4" name="Content Placeholder 3" descr="http-%2F%2Fprod.static9.net.au%2F_%2Fmedia%2FNetwork%2FNL-Online%2F2015%2F06-JUNE%2F15%2F150612vintagepropaga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1412" y="2147888"/>
            <a:ext cx="2761176" cy="4114800"/>
          </a:xfrm>
        </p:spPr>
      </p:pic>
      <p:sp>
        <p:nvSpPr>
          <p:cNvPr id="5" name="TextBox 4"/>
          <p:cNvSpPr txBox="1"/>
          <p:nvPr/>
        </p:nvSpPr>
        <p:spPr>
          <a:xfrm>
            <a:off x="899592" y="2348880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How close did they get?</a:t>
            </a:r>
          </a:p>
          <a:p>
            <a:r>
              <a:rPr lang="en-AU" dirty="0" smtClean="0"/>
              <a:t>Battle of the Coral Sea between US and Japanese navies to stop the invasion of Port Moresby  - 4- 8th of May, 1942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600" dirty="0" smtClean="0"/>
              <a:t>The start of the special relationship with the USA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600" dirty="0" smtClean="0">
                <a:latin typeface="Arial Narrow" pitchFamily="34" charset="0"/>
              </a:rPr>
              <a:t>Australia still a British society at the start of WW2 – all thing British.</a:t>
            </a:r>
          </a:p>
          <a:p>
            <a:r>
              <a:rPr lang="en-AU" sz="2600" dirty="0" smtClean="0">
                <a:latin typeface="Arial Narrow" pitchFamily="34" charset="0"/>
              </a:rPr>
              <a:t>Started badly – Battle of Brisbane</a:t>
            </a:r>
          </a:p>
          <a:p>
            <a:r>
              <a:rPr lang="en-AU" sz="2600" dirty="0" smtClean="0">
                <a:latin typeface="Arial Narrow" pitchFamily="34" charset="0"/>
              </a:rPr>
              <a:t>Australian forces under MacArthur's control.</a:t>
            </a:r>
          </a:p>
          <a:p>
            <a:r>
              <a:rPr lang="en-AU" sz="2600" dirty="0" smtClean="0">
                <a:latin typeface="Arial Narrow" pitchFamily="34" charset="0"/>
              </a:rPr>
              <a:t>Defeat Japan from Australia</a:t>
            </a:r>
          </a:p>
          <a:p>
            <a:r>
              <a:rPr lang="en-AU" sz="2600" dirty="0" smtClean="0">
                <a:latin typeface="Arial Narrow" pitchFamily="34" charset="0"/>
              </a:rPr>
              <a:t>The war in the Pacific – Treatment of Australian POWS at Changi and the Burma Railway colour our perception of the Japanese for years afterwards</a:t>
            </a:r>
            <a:r>
              <a:rPr lang="en-AU" dirty="0" smtClean="0">
                <a:latin typeface="Arial Narrow" pitchFamily="34" charset="0"/>
              </a:rPr>
              <a:t>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Post war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489872"/>
          </a:xfrm>
        </p:spPr>
        <p:txBody>
          <a:bodyPr>
            <a:noAutofit/>
          </a:bodyPr>
          <a:lstStyle/>
          <a:p>
            <a:r>
              <a:rPr lang="en-AU" sz="2400" dirty="0" smtClean="0">
                <a:latin typeface="Arial Narrow" pitchFamily="34" charset="0"/>
              </a:rPr>
              <a:t>Became quickly involved in:</a:t>
            </a:r>
          </a:p>
          <a:p>
            <a:r>
              <a:rPr lang="en-AU" sz="2400" dirty="0" smtClean="0">
                <a:latin typeface="Arial Narrow" pitchFamily="34" charset="0"/>
              </a:rPr>
              <a:t>Occupation of Japan – disagreed with the US over Japan’s rehabilitation</a:t>
            </a:r>
          </a:p>
          <a:p>
            <a:r>
              <a:rPr lang="en-AU" sz="2400" dirty="0" smtClean="0">
                <a:latin typeface="Arial Narrow" pitchFamily="34" charset="0"/>
              </a:rPr>
              <a:t>Malayan Emergency – (1948 – 1955)</a:t>
            </a:r>
          </a:p>
          <a:p>
            <a:r>
              <a:rPr lang="en-AU" sz="2400" dirty="0" smtClean="0">
                <a:latin typeface="Arial Narrow" pitchFamily="34" charset="0"/>
              </a:rPr>
              <a:t>China turns communist (1949)</a:t>
            </a:r>
          </a:p>
          <a:p>
            <a:r>
              <a:rPr lang="en-AU" sz="2400" dirty="0" smtClean="0">
                <a:latin typeface="Arial Narrow" pitchFamily="34" charset="0"/>
              </a:rPr>
              <a:t>Korean War (1950 -1953)</a:t>
            </a:r>
          </a:p>
          <a:p>
            <a:r>
              <a:rPr lang="en-AU" sz="2400" dirty="0" smtClean="0">
                <a:latin typeface="Arial Narrow" pitchFamily="34" charset="0"/>
              </a:rPr>
              <a:t>ANZUS – limits. “This </a:t>
            </a:r>
            <a:r>
              <a:rPr lang="en-AU" sz="2400" dirty="0">
                <a:latin typeface="Arial Narrow" pitchFamily="34" charset="0"/>
              </a:rPr>
              <a:t>Treaty shall be ratified by the Parties in accordance with their respective constitutional </a:t>
            </a:r>
            <a:r>
              <a:rPr lang="en-AU" sz="2400" dirty="0" smtClean="0">
                <a:latin typeface="Arial Narrow" pitchFamily="34" charset="0"/>
              </a:rPr>
              <a:t>processes”. No guarantees?</a:t>
            </a:r>
          </a:p>
          <a:p>
            <a:r>
              <a:rPr lang="en-AU" sz="2400" dirty="0" smtClean="0">
                <a:latin typeface="Arial Narrow" pitchFamily="34" charset="0"/>
              </a:rPr>
              <a:t>Insurance policy approach to the alliance.</a:t>
            </a:r>
            <a:endParaRPr lang="en-AU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sz="3200" dirty="0" smtClean="0"/>
              <a:t>ANZUS – the cornerstone of the relationship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Signed in 1951. Now AUSMIN – NZ left in 1984 but back in 2010?</a:t>
            </a:r>
          </a:p>
          <a:p>
            <a:r>
              <a:rPr lang="en-AU" sz="2400" dirty="0" smtClean="0"/>
              <a:t>US needed a Japanese Peace Treaty.</a:t>
            </a:r>
          </a:p>
          <a:p>
            <a:r>
              <a:rPr lang="en-AU" sz="2400" dirty="0" smtClean="0"/>
              <a:t>Anti Japanese pact – one of many the US signed.</a:t>
            </a:r>
          </a:p>
          <a:p>
            <a:r>
              <a:rPr lang="en-AU" sz="2400" dirty="0" smtClean="0"/>
              <a:t>No guarantees. Consultation. </a:t>
            </a:r>
            <a:r>
              <a:rPr lang="en-AU" sz="2400" smtClean="0"/>
              <a:t>Also </a:t>
            </a:r>
            <a:r>
              <a:rPr lang="en-AU" sz="2400" dirty="0" smtClean="0"/>
              <a:t>binds us to the US</a:t>
            </a:r>
          </a:p>
          <a:p>
            <a:r>
              <a:rPr lang="en-AU" sz="2400" dirty="0" smtClean="0"/>
              <a:t>No standing force like NATO.</a:t>
            </a:r>
          </a:p>
          <a:p>
            <a:r>
              <a:rPr lang="en-AU" sz="2400" dirty="0" smtClean="0"/>
              <a:t>A reward for our part in the Korean War?</a:t>
            </a:r>
          </a:p>
          <a:p>
            <a:r>
              <a:rPr lang="en-AU" sz="2400" dirty="0" smtClean="0"/>
              <a:t>What if there was conflict with Indonesia? 1999 East Timor and 1982 – the Falklands.</a:t>
            </a:r>
            <a:endParaRPr lang="en-A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770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South East Asia</a:t>
            </a:r>
            <a:endParaRPr lang="en-AU" sz="3600" dirty="0"/>
          </a:p>
        </p:txBody>
      </p:sp>
      <p:pic>
        <p:nvPicPr>
          <p:cNvPr id="4" name="Content Placeholder 3" descr="asia_east_pol_2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17440"/>
            <a:ext cx="4320480" cy="50405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sz="3600" dirty="0" smtClean="0"/>
              <a:t>And things don’t look good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Autofit/>
          </a:bodyPr>
          <a:lstStyle/>
          <a:p>
            <a:r>
              <a:rPr lang="en-AU" sz="2000" dirty="0" smtClean="0">
                <a:latin typeface="Arial Narrow" pitchFamily="34" charset="0"/>
              </a:rPr>
              <a:t>Russia expands in Europe – The Iron Curtain. Berlin Airlift etc</a:t>
            </a:r>
          </a:p>
          <a:p>
            <a:r>
              <a:rPr lang="en-AU" sz="2000" dirty="0" smtClean="0">
                <a:latin typeface="Arial Narrow" pitchFamily="34" charset="0"/>
              </a:rPr>
              <a:t>1949 – Russia develops the atomic bomb</a:t>
            </a:r>
          </a:p>
          <a:p>
            <a:r>
              <a:rPr lang="en-AU" sz="2000" dirty="0" smtClean="0">
                <a:latin typeface="Arial Narrow" pitchFamily="34" charset="0"/>
              </a:rPr>
              <a:t>1949 – China Communist</a:t>
            </a:r>
          </a:p>
          <a:p>
            <a:r>
              <a:rPr lang="en-AU" sz="2000" dirty="0" smtClean="0">
                <a:latin typeface="Arial Narrow" pitchFamily="34" charset="0"/>
              </a:rPr>
              <a:t>Korean War in 1950</a:t>
            </a:r>
          </a:p>
          <a:p>
            <a:r>
              <a:rPr lang="en-AU" sz="2000" dirty="0" smtClean="0">
                <a:latin typeface="Arial Narrow" pitchFamily="34" charset="0"/>
              </a:rPr>
              <a:t>1954 – French defeated by Vietnamese communists.</a:t>
            </a:r>
          </a:p>
          <a:p>
            <a:r>
              <a:rPr lang="en-AU" sz="2000" dirty="0" smtClean="0">
                <a:latin typeface="Arial Narrow" pitchFamily="34" charset="0"/>
              </a:rPr>
              <a:t>SEATO and containment of China. China supports </a:t>
            </a:r>
            <a:r>
              <a:rPr lang="en-AU" sz="2000" dirty="0" err="1" smtClean="0">
                <a:latin typeface="Arial Narrow" pitchFamily="34" charset="0"/>
              </a:rPr>
              <a:t>comm</a:t>
            </a:r>
            <a:r>
              <a:rPr lang="en-AU" sz="2000" dirty="0" smtClean="0">
                <a:latin typeface="Arial Narrow" pitchFamily="34" charset="0"/>
              </a:rPr>
              <a:t> movements in SEA</a:t>
            </a:r>
          </a:p>
          <a:p>
            <a:r>
              <a:rPr lang="en-AU" sz="2000" dirty="0" smtClean="0">
                <a:latin typeface="Arial Narrow" pitchFamily="34" charset="0"/>
              </a:rPr>
              <a:t>Domino Theory</a:t>
            </a:r>
          </a:p>
          <a:p>
            <a:r>
              <a:rPr lang="en-AU" sz="2000" dirty="0" smtClean="0">
                <a:latin typeface="Arial Narrow" pitchFamily="34" charset="0"/>
              </a:rPr>
              <a:t>1955 – British Nuclear tests start in South Australia</a:t>
            </a:r>
          </a:p>
          <a:p>
            <a:r>
              <a:rPr lang="en-AU" sz="2000" dirty="0" smtClean="0">
                <a:latin typeface="Arial Narrow" pitchFamily="34" charset="0"/>
              </a:rPr>
              <a:t>1956 – Hungarian revolution</a:t>
            </a:r>
          </a:p>
          <a:p>
            <a:r>
              <a:rPr lang="en-AU" sz="2000" dirty="0" smtClean="0">
                <a:latin typeface="Arial Narrow" pitchFamily="34" charset="0"/>
              </a:rPr>
              <a:t>1956 - Suez Canal Crisis – Menzies sides with UK/France</a:t>
            </a:r>
          </a:p>
          <a:p>
            <a:r>
              <a:rPr lang="en-AU" sz="2000" dirty="0" smtClean="0">
                <a:latin typeface="Arial Narrow" pitchFamily="34" charset="0"/>
              </a:rPr>
              <a:t>1957 – 63 – Confrontation against Indonesia for Malaysia. Indonesia’s cabinet one third Communist under Sukarno.</a:t>
            </a:r>
          </a:p>
          <a:p>
            <a:r>
              <a:rPr lang="en-AU" sz="2000" dirty="0" smtClean="0">
                <a:latin typeface="Arial Narrow" pitchFamily="34" charset="0"/>
              </a:rPr>
              <a:t>1958 – Off shore Islands Crisis</a:t>
            </a:r>
          </a:p>
          <a:p>
            <a:r>
              <a:rPr lang="en-AU" sz="2000" dirty="0" smtClean="0">
                <a:latin typeface="Arial Narrow" pitchFamily="34" charset="0"/>
              </a:rPr>
              <a:t>1962 – Cuban Missile Crisis</a:t>
            </a:r>
          </a:p>
          <a:p>
            <a:r>
              <a:rPr lang="en-AU" sz="2000" dirty="0" smtClean="0">
                <a:latin typeface="Arial Narrow" pitchFamily="34" charset="0"/>
              </a:rPr>
              <a:t>1963 – order F111s – long range strike – can reach Jakarta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9145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AU" sz="3200" dirty="0" smtClean="0"/>
              <a:t>In the 1960s we consolidate the  relationship with the US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en-AU" sz="2200" dirty="0" smtClean="0">
                <a:latin typeface="Arial Narrow" pitchFamily="34" charset="0"/>
              </a:rPr>
              <a:t>US bases in Australia – Pine Gap (SIGINT), Nurrungar, Exmouth (VLF) (Harold E Holt base, NW Cape)</a:t>
            </a:r>
          </a:p>
          <a:p>
            <a:r>
              <a:rPr lang="en-AU" sz="2200" dirty="0" smtClean="0">
                <a:latin typeface="Arial Narrow" pitchFamily="34" charset="0"/>
              </a:rPr>
              <a:t>Does that make us a target?</a:t>
            </a:r>
          </a:p>
          <a:p>
            <a:r>
              <a:rPr lang="en-AU" sz="2200" dirty="0" smtClean="0">
                <a:latin typeface="Arial Narrow" pitchFamily="34" charset="0"/>
              </a:rPr>
              <a:t>US does not back us over Confrontation ( 4 missiles at Darwin) – F111s ordered.</a:t>
            </a:r>
          </a:p>
          <a:p>
            <a:r>
              <a:rPr lang="en-AU" sz="2200" dirty="0" smtClean="0">
                <a:latin typeface="Arial Narrow" pitchFamily="34" charset="0"/>
              </a:rPr>
              <a:t>Involvement in Vietnam (1966- 1972).</a:t>
            </a:r>
          </a:p>
          <a:p>
            <a:r>
              <a:rPr lang="en-AU" sz="2200" dirty="0" smtClean="0">
                <a:latin typeface="Arial Narrow" pitchFamily="34" charset="0"/>
              </a:rPr>
              <a:t>1966 – Khaki election – LBJ here. LBJ stationed in Australia during the war and close friend of the Holts.</a:t>
            </a:r>
          </a:p>
          <a:p>
            <a:r>
              <a:rPr lang="en-AU" sz="2200" dirty="0" smtClean="0">
                <a:latin typeface="Arial Narrow" pitchFamily="34" charset="0"/>
              </a:rPr>
              <a:t>Holt – “all the way with LBJ”</a:t>
            </a:r>
          </a:p>
          <a:p>
            <a:r>
              <a:rPr lang="en-AU" sz="2200" dirty="0" smtClean="0">
                <a:latin typeface="Arial Narrow" pitchFamily="34" charset="0"/>
              </a:rPr>
              <a:t>Gorton – “We’ll go a waltzing matilda with you”</a:t>
            </a:r>
          </a:p>
          <a:p>
            <a:r>
              <a:rPr lang="en-AU" sz="2200" dirty="0" smtClean="0">
                <a:latin typeface="Arial Narrow" pitchFamily="34" charset="0"/>
              </a:rPr>
              <a:t>1972 – Whitlam elected to Office. Electorate in the mood for a change. It’s Time.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200" dirty="0" smtClean="0"/>
              <a:t>The main preoccupations of Australian foreign policy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41298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The threat mentality</a:t>
            </a:r>
          </a:p>
          <a:p>
            <a:pPr>
              <a:buNone/>
            </a:pPr>
            <a:r>
              <a:rPr lang="en-AU" sz="2800" dirty="0" smtClean="0">
                <a:latin typeface="Arial Narrow" pitchFamily="34" charset="0"/>
              </a:rPr>
              <a:t>	outnumbered in Asia. Populate or perish, develop the North etc. The Yellow peril.</a:t>
            </a:r>
          </a:p>
          <a:p>
            <a:r>
              <a:rPr lang="en-AU" sz="2800" dirty="0" smtClean="0">
                <a:latin typeface="Arial Narrow" pitchFamily="34" charset="0"/>
              </a:rPr>
              <a:t>The need for great and powerful friends. Britain, then the US after the fall of Singapore.</a:t>
            </a:r>
          </a:p>
          <a:p>
            <a:r>
              <a:rPr lang="en-AU" sz="2800" dirty="0" smtClean="0">
                <a:latin typeface="Arial Narrow" pitchFamily="34" charset="0"/>
              </a:rPr>
              <a:t>Forward defence. Vietnam, Confrontation etc</a:t>
            </a:r>
            <a:endParaRPr lang="en-A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200" dirty="0" smtClean="0"/>
              <a:t>Pine Gap</a:t>
            </a:r>
            <a:endParaRPr lang="en-AU" sz="3200" dirty="0"/>
          </a:p>
        </p:txBody>
      </p:sp>
      <p:pic>
        <p:nvPicPr>
          <p:cNvPr id="4" name="Content Placeholder 3" descr="Pine-G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912768" cy="40324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200" dirty="0" smtClean="0"/>
              <a:t>Pine Gap functions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752528"/>
          </a:xfrm>
        </p:spPr>
        <p:txBody>
          <a:bodyPr/>
          <a:lstStyle/>
          <a:p>
            <a:r>
              <a:rPr lang="en-AU" sz="2000" dirty="0" smtClean="0"/>
              <a:t>Pine Gap contributes targeting data to American drone operations, including assassinations. Double the radomes that were there 30 years ago.</a:t>
            </a:r>
          </a:p>
          <a:p>
            <a:r>
              <a:rPr lang="en-AU" sz="2000" dirty="0" smtClean="0"/>
              <a:t>One of Pine Gap's two key functions is as a control station and a downlink station for signal intelligence satellites 36,000 kilometres up in space – the Orion space spy satellites. Picks up radar, missile telemetry, microwave transmissions, satellite phone and mobile phone. Vacuums up all satellite data. </a:t>
            </a:r>
            <a:r>
              <a:rPr lang="en-AU" sz="2000" smtClean="0"/>
              <a:t>5 eyes.</a:t>
            </a:r>
            <a:endParaRPr lang="en-AU" sz="2000" dirty="0" smtClean="0"/>
          </a:p>
          <a:p>
            <a:r>
              <a:rPr lang="en-AU" sz="2000" dirty="0" smtClean="0"/>
              <a:t>They are picking up a very wide array of radio transmissions, including cell phones, satellite phones and so forth. Pictures KH12/lacrosse – like Hubble but 5 inch res.</a:t>
            </a:r>
          </a:p>
          <a:p>
            <a:r>
              <a:rPr lang="en-AU" sz="2000" dirty="0" smtClean="0"/>
              <a:t>Infra red detectors for missile launches. An early warning system.</a:t>
            </a:r>
          </a:p>
          <a:p>
            <a:r>
              <a:rPr lang="en-AU" sz="2000" dirty="0" smtClean="0"/>
              <a:t>A nuclear target – 18 km from Alice Springs.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endParaRPr lang="en-A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US bases in Australia</a:t>
            </a:r>
            <a:endParaRPr lang="en-AU" sz="3600" dirty="0"/>
          </a:p>
        </p:txBody>
      </p:sp>
      <p:pic>
        <p:nvPicPr>
          <p:cNvPr id="4" name="Content Placeholder 3" descr="AustraliaUSAbases-smal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1416"/>
            <a:ext cx="7017328" cy="525658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3600" dirty="0" smtClean="0"/>
              <a:t>1970s and the Whitlam government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633888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>
                <a:latin typeface="Arial Narrow" pitchFamily="34" charset="0"/>
              </a:rPr>
              <a:t>A more independent foreign policy?</a:t>
            </a:r>
          </a:p>
          <a:p>
            <a:r>
              <a:rPr lang="en-AU" sz="2800" dirty="0" smtClean="0">
                <a:latin typeface="Arial Narrow" pitchFamily="34" charset="0"/>
              </a:rPr>
              <a:t>ends conscription and pulls troops out of Vietnam</a:t>
            </a:r>
          </a:p>
          <a:p>
            <a:r>
              <a:rPr lang="en-AU" sz="2800" dirty="0" smtClean="0">
                <a:latin typeface="Arial Narrow" pitchFamily="34" charset="0"/>
              </a:rPr>
              <a:t>Recognises China</a:t>
            </a:r>
          </a:p>
          <a:p>
            <a:r>
              <a:rPr lang="en-AU" sz="2800" dirty="0" smtClean="0">
                <a:latin typeface="Arial Narrow" pitchFamily="34" charset="0"/>
              </a:rPr>
              <a:t>US fears over left wing Cabinet – Uren, Cairns etc</a:t>
            </a:r>
          </a:p>
          <a:p>
            <a:r>
              <a:rPr lang="en-AU" sz="2800" dirty="0" smtClean="0">
                <a:latin typeface="Arial Narrow" pitchFamily="34" charset="0"/>
              </a:rPr>
              <a:t>Ministers call Nixon a  “maniac” over bombing campaigns.</a:t>
            </a:r>
          </a:p>
          <a:p>
            <a:r>
              <a:rPr lang="en-AU" sz="2800" dirty="0" smtClean="0">
                <a:latin typeface="Arial Narrow" pitchFamily="34" charset="0"/>
              </a:rPr>
              <a:t>US threatens to close bases.</a:t>
            </a:r>
          </a:p>
          <a:p>
            <a:r>
              <a:rPr lang="en-AU" sz="2800" dirty="0" smtClean="0">
                <a:latin typeface="Arial Narrow" pitchFamily="34" charset="0"/>
              </a:rPr>
              <a:t>Australian nationalism – buy back the farm?</a:t>
            </a:r>
          </a:p>
          <a:p>
            <a:r>
              <a:rPr lang="en-AU" sz="2800" dirty="0" smtClean="0">
                <a:latin typeface="Arial Narrow" pitchFamily="34" charset="0"/>
              </a:rPr>
              <a:t>End of the “White Australia policy”.</a:t>
            </a:r>
          </a:p>
          <a:p>
            <a:r>
              <a:rPr lang="en-AU" sz="2800" dirty="0" smtClean="0">
                <a:latin typeface="Arial Narrow" pitchFamily="34" charset="0"/>
              </a:rPr>
              <a:t>1979 – Shah deposed in Iran and USSR invades Afghanistan. Fraser warns of WW3.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The 1980s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>
                <a:latin typeface="Arial Narrow" pitchFamily="34" charset="0"/>
              </a:rPr>
              <a:t>Moscow Olympics ban - 1980</a:t>
            </a:r>
          </a:p>
          <a:p>
            <a:r>
              <a:rPr lang="en-AU" sz="2800" dirty="0" smtClean="0">
                <a:latin typeface="Arial Narrow" pitchFamily="34" charset="0"/>
              </a:rPr>
              <a:t>1982 – Falklands War – US slow to support the UK?</a:t>
            </a:r>
          </a:p>
          <a:p>
            <a:r>
              <a:rPr lang="en-AU" sz="2800" dirty="0" smtClean="0">
                <a:latin typeface="Arial Narrow" pitchFamily="34" charset="0"/>
              </a:rPr>
              <a:t>Hawke to government in 1983</a:t>
            </a:r>
          </a:p>
          <a:p>
            <a:r>
              <a:rPr lang="en-AU" sz="2800" dirty="0" smtClean="0">
                <a:latin typeface="Arial Narrow" pitchFamily="34" charset="0"/>
              </a:rPr>
              <a:t>1984 – LA Olympics boycott</a:t>
            </a:r>
          </a:p>
          <a:p>
            <a:r>
              <a:rPr lang="en-AU" sz="2800" dirty="0" smtClean="0">
                <a:latin typeface="Arial Narrow" pitchFamily="34" charset="0"/>
              </a:rPr>
              <a:t>Arguments over trade – The US is stealing our wheat markets in Russia and Egypt?</a:t>
            </a:r>
          </a:p>
          <a:p>
            <a:r>
              <a:rPr lang="en-AU" sz="2800" dirty="0" smtClean="0">
                <a:latin typeface="Arial Narrow" pitchFamily="34" charset="0"/>
              </a:rPr>
              <a:t>1983  Missile tests near Tasmania stopped by ALP</a:t>
            </a:r>
          </a:p>
          <a:p>
            <a:r>
              <a:rPr lang="en-AU" sz="2800" dirty="0" smtClean="0">
                <a:latin typeface="Arial Narrow" pitchFamily="34" charset="0"/>
              </a:rPr>
              <a:t>Hawke very pro – US.</a:t>
            </a:r>
          </a:p>
          <a:p>
            <a:r>
              <a:rPr lang="en-AU" sz="2800" dirty="0" smtClean="0">
                <a:latin typeface="Arial Narrow" pitchFamily="34" charset="0"/>
              </a:rPr>
              <a:t>1984-1985 Hawke pressures NZ to change stance on no nukes policy</a:t>
            </a:r>
          </a:p>
          <a:p>
            <a:r>
              <a:rPr lang="en-AU" sz="2800" dirty="0" smtClean="0">
                <a:latin typeface="Arial Narrow" pitchFamily="34" charset="0"/>
              </a:rPr>
              <a:t>1989 – Tien An Mien massacre – not what it might seem. Fear of resurrected Red Guards? Another cultural revolution?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770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1990s to the Present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7888"/>
            <a:ext cx="7772400" cy="4449464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latin typeface="Arial Narrow" pitchFamily="34" charset="0"/>
              </a:rPr>
              <a:t>1991 – Gulf War following invasion by Saddam Hussein of Kuwait– naval presence.</a:t>
            </a:r>
          </a:p>
          <a:p>
            <a:r>
              <a:rPr lang="en-AU" dirty="0" smtClean="0">
                <a:latin typeface="Arial Narrow" pitchFamily="34" charset="0"/>
              </a:rPr>
              <a:t>December 1991 – USSR folds. End of the Cold war?</a:t>
            </a:r>
          </a:p>
          <a:p>
            <a:r>
              <a:rPr lang="en-AU" dirty="0" smtClean="0">
                <a:latin typeface="Arial Narrow" pitchFamily="34" charset="0"/>
              </a:rPr>
              <a:t>John Howard (1996-2007)</a:t>
            </a:r>
          </a:p>
          <a:p>
            <a:r>
              <a:rPr lang="en-AU" dirty="0" smtClean="0">
                <a:latin typeface="Arial Narrow" pitchFamily="34" charset="0"/>
              </a:rPr>
              <a:t>1999 – Timor votes for independence – Australian troops in but no US troops.</a:t>
            </a:r>
          </a:p>
          <a:p>
            <a:r>
              <a:rPr lang="en-AU" dirty="0" smtClean="0">
                <a:latin typeface="Arial Narrow" pitchFamily="34" charset="0"/>
              </a:rPr>
              <a:t>US urges Australia to get on better with Indonesia – would they support us in conflict with Indonesia?</a:t>
            </a:r>
          </a:p>
          <a:p>
            <a:r>
              <a:rPr lang="en-AU" dirty="0" smtClean="0">
                <a:latin typeface="Arial Narrow" pitchFamily="34" charset="0"/>
              </a:rPr>
              <a:t>2001 – 9/11.</a:t>
            </a:r>
          </a:p>
          <a:p>
            <a:r>
              <a:rPr lang="en-AU" dirty="0" smtClean="0">
                <a:latin typeface="Arial Narrow" pitchFamily="34" charset="0"/>
              </a:rPr>
              <a:t>Afghanistan – 2001 – 2014</a:t>
            </a:r>
          </a:p>
          <a:p>
            <a:r>
              <a:rPr lang="en-AU" dirty="0" smtClean="0">
                <a:latin typeface="Arial Narrow" pitchFamily="34" charset="0"/>
              </a:rPr>
              <a:t>2003 – 2014 Invasion of Iraq</a:t>
            </a:r>
          </a:p>
          <a:p>
            <a:r>
              <a:rPr lang="en-AU" dirty="0" smtClean="0">
                <a:latin typeface="Arial Narrow" pitchFamily="34" charset="0"/>
              </a:rPr>
              <a:t>2014 - ISIS</a:t>
            </a:r>
            <a:endParaRPr lang="en-A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842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The links between us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20888"/>
            <a:ext cx="7772400" cy="3369344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Involvement in conflicts</a:t>
            </a:r>
          </a:p>
          <a:p>
            <a:r>
              <a:rPr lang="en-AU" sz="2400" dirty="0" smtClean="0">
                <a:latin typeface="Arial Narrow" pitchFamily="34" charset="0"/>
              </a:rPr>
              <a:t>Shared values and cultural ties</a:t>
            </a:r>
          </a:p>
          <a:p>
            <a:r>
              <a:rPr lang="en-AU" sz="2400" dirty="0" smtClean="0">
                <a:latin typeface="Arial Narrow" pitchFamily="34" charset="0"/>
              </a:rPr>
              <a:t>Defence materiel purchases</a:t>
            </a:r>
          </a:p>
          <a:p>
            <a:r>
              <a:rPr lang="en-AU" sz="2400" dirty="0" smtClean="0">
                <a:latin typeface="Arial Narrow" pitchFamily="34" charset="0"/>
              </a:rPr>
              <a:t>Defence co-operation non conflict</a:t>
            </a:r>
          </a:p>
          <a:p>
            <a:r>
              <a:rPr lang="en-AU" sz="2400" dirty="0" smtClean="0">
                <a:latin typeface="Arial Narrow" pitchFamily="34" charset="0"/>
              </a:rPr>
              <a:t>Investment</a:t>
            </a:r>
          </a:p>
          <a:p>
            <a:r>
              <a:rPr lang="en-AU" sz="2400" dirty="0" smtClean="0">
                <a:latin typeface="Arial Narrow" pitchFamily="34" charset="0"/>
              </a:rPr>
              <a:t>Intelligence sharing 5 eyes.</a:t>
            </a:r>
          </a:p>
          <a:p>
            <a:r>
              <a:rPr lang="en-AU" sz="2400" dirty="0" smtClean="0">
                <a:latin typeface="Arial Narrow" pitchFamily="34" charset="0"/>
              </a:rPr>
              <a:t>Regional stability</a:t>
            </a:r>
            <a:endParaRPr lang="en-AU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770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General notes on the US Alliance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417864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latin typeface="Arial Narrow" pitchFamily="34" charset="0"/>
              </a:rPr>
              <a:t>We buy US equipment – 72 F35s - $17bn</a:t>
            </a:r>
          </a:p>
          <a:p>
            <a:r>
              <a:rPr lang="en-AU" dirty="0" smtClean="0">
                <a:latin typeface="Arial Narrow" pitchFamily="34" charset="0"/>
              </a:rPr>
              <a:t>Access to intelligence and new technology. Integration with US military.</a:t>
            </a:r>
          </a:p>
          <a:p>
            <a:r>
              <a:rPr lang="en-AU" dirty="0" smtClean="0">
                <a:latin typeface="Arial Narrow" pitchFamily="34" charset="0"/>
              </a:rPr>
              <a:t>USAF and ground forces rotate through Darwin</a:t>
            </a:r>
          </a:p>
          <a:p>
            <a:r>
              <a:rPr lang="en-AU" dirty="0" smtClean="0">
                <a:latin typeface="Arial Narrow" pitchFamily="34" charset="0"/>
              </a:rPr>
              <a:t>US largest investor in Australia. We are 5</a:t>
            </a:r>
            <a:r>
              <a:rPr lang="en-AU" baseline="30000" dirty="0" smtClean="0">
                <a:latin typeface="Arial Narrow" pitchFamily="34" charset="0"/>
              </a:rPr>
              <a:t>th</a:t>
            </a:r>
            <a:r>
              <a:rPr lang="en-AU" dirty="0" smtClean="0">
                <a:latin typeface="Arial Narrow" pitchFamily="34" charset="0"/>
              </a:rPr>
              <a:t> largest in theirs.</a:t>
            </a:r>
          </a:p>
          <a:p>
            <a:r>
              <a:rPr lang="en-AU" dirty="0" smtClean="0">
                <a:latin typeface="Arial Narrow" pitchFamily="34" charset="0"/>
              </a:rPr>
              <a:t>We don’t appear on the radar – Hillary does not mention us in her book “hard Choices”. Obama “ the US has no better friend than Australia – 10 days later uses same phrase about the Poles. Trump has trouble with a “liberal” Australian leader?</a:t>
            </a:r>
          </a:p>
          <a:p>
            <a:r>
              <a:rPr lang="en-AU" dirty="0" smtClean="0">
                <a:latin typeface="Arial Narrow" pitchFamily="34" charset="0"/>
              </a:rPr>
              <a:t>5 US Presidents have visited here (LBJ twice) . 35 Australian leaders to Washington as first port of call.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265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Notes 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345856"/>
          </a:xfrm>
        </p:spPr>
        <p:txBody>
          <a:bodyPr>
            <a:normAutofit fontScale="85000" lnSpcReduction="20000"/>
          </a:bodyPr>
          <a:lstStyle/>
          <a:p>
            <a:r>
              <a:rPr lang="en-AU" sz="3100" dirty="0" smtClean="0">
                <a:latin typeface="Arial Narrow" pitchFamily="34" charset="0"/>
              </a:rPr>
              <a:t>Only US ally in the region (Philippines asked them to leave 20 years ago but now wants them back).</a:t>
            </a:r>
          </a:p>
          <a:p>
            <a:r>
              <a:rPr lang="en-AU" sz="3100" dirty="0" smtClean="0">
                <a:latin typeface="Arial Narrow" pitchFamily="34" charset="0"/>
              </a:rPr>
              <a:t>Diego Garcia lease expires this year?</a:t>
            </a:r>
          </a:p>
          <a:p>
            <a:r>
              <a:rPr lang="en-AU" sz="3100" dirty="0" smtClean="0">
                <a:latin typeface="Arial Narrow" pitchFamily="34" charset="0"/>
              </a:rPr>
              <a:t>Looking at Cocos?</a:t>
            </a:r>
          </a:p>
          <a:p>
            <a:r>
              <a:rPr lang="en-AU" sz="3100" dirty="0" smtClean="0">
                <a:latin typeface="Arial Narrow" pitchFamily="34" charset="0"/>
              </a:rPr>
              <a:t>Australia important part of Obama’s pivot to Asia?</a:t>
            </a:r>
          </a:p>
          <a:p>
            <a:r>
              <a:rPr lang="en-AU" sz="3100" dirty="0" smtClean="0">
                <a:latin typeface="Arial Narrow" pitchFamily="34" charset="0"/>
              </a:rPr>
              <a:t>Risky involvement in other wars? Commitment to defend Taiwan for example.</a:t>
            </a:r>
          </a:p>
          <a:p>
            <a:r>
              <a:rPr lang="en-AU" sz="3100" dirty="0" smtClean="0">
                <a:latin typeface="Arial Narrow" pitchFamily="34" charset="0"/>
              </a:rPr>
              <a:t>Senkoku Islands (Japan) do we attack if Chinese fishermen settle there over night?</a:t>
            </a:r>
          </a:p>
          <a:p>
            <a:r>
              <a:rPr lang="en-AU" sz="3100" dirty="0" smtClean="0">
                <a:latin typeface="Arial Narrow" pitchFamily="34" charset="0"/>
              </a:rPr>
              <a:t>Diminishing support for US alliance under Trump or even without him?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770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200" dirty="0" smtClean="0"/>
              <a:t>US bases in the region</a:t>
            </a:r>
            <a:endParaRPr lang="en-AU" sz="3200" dirty="0"/>
          </a:p>
        </p:txBody>
      </p:sp>
      <p:pic>
        <p:nvPicPr>
          <p:cNvPr id="4" name="Content Placeholder 3" descr="empire-in-asia-e137719933336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56784" cy="53285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5545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200" dirty="0" smtClean="0"/>
              <a:t>Our Wars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5184576"/>
          </a:xfrm>
        </p:spPr>
        <p:txBody>
          <a:bodyPr/>
          <a:lstStyle/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Sudan 1885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Boer War (1899-1902)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China (Boxer rebellion) 1902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First world war (1914-18)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Second World War (1939-45)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Occupation of Japan (1946-51)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Korean War (1950-53)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Malayan Emergency (1950 - 60)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Indonesian Confrontation (1963 – 66)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Vietnam War (1962- 75)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Iraq First Gulf War (1990 -91)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Afghanistan (2001 – Present)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Iraq second Gulf War (2003 – 2009)</a:t>
            </a:r>
          </a:p>
          <a:p>
            <a:r>
              <a:rPr lang="en-AU" sz="2000" dirty="0" smtClean="0">
                <a:solidFill>
                  <a:schemeClr val="accent4"/>
                </a:solidFill>
                <a:latin typeface="Arial Narrow" pitchFamily="34" charset="0"/>
              </a:rPr>
              <a:t>Peace keeping (1947 – Present)</a:t>
            </a:r>
          </a:p>
          <a:p>
            <a:endParaRPr lang="en-AU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1484784"/>
            <a:ext cx="2088232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Plus 38 peacekeeping missions some going for years (e.g. Kosovo) and some dangerous (East Timor (1999)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5545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200" dirty="0" smtClean="0"/>
              <a:t>And the tyranny of distance</a:t>
            </a:r>
            <a:endParaRPr lang="en-AU" sz="3200" dirty="0"/>
          </a:p>
        </p:txBody>
      </p:sp>
      <p:pic>
        <p:nvPicPr>
          <p:cNvPr id="4" name="Content Placeholder 3" descr="SR-military-power-index-2015-tyranny-of-distance-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5338531" cy="51125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For and against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44644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It has led Australia into multiple wars of questionable benefit</a:t>
            </a:r>
          </a:p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A neutral policy would keep us out of unnecessary wars.   </a:t>
            </a:r>
          </a:p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The US alliance compromises Australia’s independence </a:t>
            </a:r>
          </a:p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It raises regional tensions – seen as an American Deputy Sheriff?  </a:t>
            </a:r>
          </a:p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Not in our best interests? F35 buy more for interoperability with the US – offensive weapon not defensive.</a:t>
            </a:r>
          </a:p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HMAS Sydney guide missile frigate spends 3 months with US Carrier group in 2014. Sending the wrong message to China?</a:t>
            </a:r>
          </a:p>
          <a:p>
            <a:pPr>
              <a:buFont typeface="Wingdings" pitchFamily="2" charset="2"/>
              <a:buChar char="q"/>
            </a:pPr>
            <a:r>
              <a:rPr lang="en-AU" sz="2200" dirty="0" smtClean="0">
                <a:latin typeface="Arial Narrow" pitchFamily="34" charset="0"/>
              </a:rPr>
              <a:t>A one sided arrangement. Refugee deal and Trump . A lack of gratitude? May force a necessary re-evaluation of our security interests.</a:t>
            </a:r>
          </a:p>
          <a:p>
            <a:pPr>
              <a:buFont typeface="Wingdings" pitchFamily="2" charset="2"/>
              <a:buChar char="q"/>
            </a:pPr>
            <a:endParaRPr lang="en-AU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265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against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5112568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From China’s perspective the problem is not US bases in Australia but that we are an American base</a:t>
            </a:r>
          </a:p>
          <a:p>
            <a:r>
              <a:rPr lang="en-AU" sz="2400" dirty="0" smtClean="0">
                <a:latin typeface="Arial Narrow" pitchFamily="34" charset="0"/>
              </a:rPr>
              <a:t>Australia buys 10% of all US Arms exports – single biggest customer.</a:t>
            </a:r>
          </a:p>
          <a:p>
            <a:r>
              <a:rPr lang="en-AU" sz="2400" dirty="0" smtClean="0">
                <a:latin typeface="Arial Narrow" pitchFamily="34" charset="0"/>
              </a:rPr>
              <a:t>We are the 7</a:t>
            </a:r>
            <a:r>
              <a:rPr lang="en-AU" sz="2400" baseline="30000" dirty="0" smtClean="0">
                <a:latin typeface="Arial Narrow" pitchFamily="34" charset="0"/>
              </a:rPr>
              <a:t>th</a:t>
            </a:r>
            <a:r>
              <a:rPr lang="en-AU" sz="2400" dirty="0" smtClean="0">
                <a:latin typeface="Arial Narrow" pitchFamily="34" charset="0"/>
              </a:rPr>
              <a:t> largest arms importer in the world.  </a:t>
            </a:r>
          </a:p>
          <a:p>
            <a:r>
              <a:rPr lang="en-AU" sz="2400" dirty="0" smtClean="0">
                <a:latin typeface="Arial Narrow" pitchFamily="34" charset="0"/>
              </a:rPr>
              <a:t>$1 billion spent on US WGS satellite. Satellite system improves global reach of drones. Tied into the US way of doing things?</a:t>
            </a:r>
          </a:p>
          <a:p>
            <a:r>
              <a:rPr lang="en-AU" sz="2400" dirty="0" smtClean="0">
                <a:latin typeface="Arial Narrow" pitchFamily="34" charset="0"/>
              </a:rPr>
              <a:t>Space radar move to NW Cape (2010)</a:t>
            </a:r>
          </a:p>
          <a:p>
            <a:r>
              <a:rPr lang="en-AU" sz="2400" dirty="0" smtClean="0">
                <a:latin typeface="Arial Narrow" pitchFamily="34" charset="0"/>
              </a:rPr>
              <a:t>2014 Force Posture agreement (25 years) ties us even more closely in.</a:t>
            </a:r>
          </a:p>
          <a:p>
            <a:r>
              <a:rPr lang="en-AU" sz="2400" dirty="0" smtClean="0">
                <a:latin typeface="Arial Narrow" pitchFamily="34" charset="0"/>
              </a:rPr>
              <a:t>Went to Afghanistan purely because of the US?</a:t>
            </a:r>
          </a:p>
          <a:p>
            <a:endParaRPr lang="en-A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265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against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561880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No longer willing to sign anti nuclear weapons proposals – US nukes to protect us?</a:t>
            </a:r>
          </a:p>
          <a:p>
            <a:r>
              <a:rPr lang="en-AU" sz="2400" dirty="0" smtClean="0">
                <a:latin typeface="Arial Narrow" pitchFamily="34" charset="0"/>
              </a:rPr>
              <a:t>‘You can’t tell where our guys end and you guys begin… Obama Darwin 2011</a:t>
            </a:r>
          </a:p>
          <a:p>
            <a:r>
              <a:rPr lang="en-AU" sz="2400" dirty="0" smtClean="0">
                <a:latin typeface="Arial Narrow" pitchFamily="34" charset="0"/>
              </a:rPr>
              <a:t>An “enhanced” partner of NATO?</a:t>
            </a:r>
          </a:p>
          <a:p>
            <a:r>
              <a:rPr lang="en-AU" sz="2400" dirty="0" smtClean="0">
                <a:latin typeface="Arial Narrow" pitchFamily="34" charset="0"/>
              </a:rPr>
              <a:t>Compromises our strategic independence</a:t>
            </a:r>
          </a:p>
          <a:p>
            <a:r>
              <a:rPr lang="en-AU" sz="2400" dirty="0" smtClean="0">
                <a:latin typeface="Arial Narrow" pitchFamily="34" charset="0"/>
              </a:rPr>
              <a:t>Keating – we should not choose. Accept that China will have its sphere of influence</a:t>
            </a:r>
          </a:p>
          <a:p>
            <a:r>
              <a:rPr lang="en-AU" sz="2400" dirty="0" smtClean="0">
                <a:latin typeface="Arial Narrow" pitchFamily="34" charset="0"/>
              </a:rPr>
              <a:t>Lord Palmerston again</a:t>
            </a:r>
            <a:endParaRPr lang="en-AU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5545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for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968552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We cannot defend ourselves.</a:t>
            </a:r>
          </a:p>
          <a:p>
            <a:r>
              <a:rPr lang="en-AU" sz="2400" dirty="0" smtClean="0">
                <a:latin typeface="Arial Narrow" pitchFamily="34" charset="0"/>
              </a:rPr>
              <a:t>Shared values with the US.</a:t>
            </a:r>
          </a:p>
          <a:p>
            <a:r>
              <a:rPr lang="en-AU" sz="2400" dirty="0" smtClean="0">
                <a:latin typeface="Arial Narrow" pitchFamily="34" charset="0"/>
              </a:rPr>
              <a:t>Access to intelligence (sat imaging) and technology</a:t>
            </a:r>
          </a:p>
          <a:p>
            <a:r>
              <a:rPr lang="en-AU" sz="2400" dirty="0" smtClean="0">
                <a:latin typeface="Arial Narrow" pitchFamily="34" charset="0"/>
              </a:rPr>
              <a:t>Provides a deterrent  if nothing else....</a:t>
            </a:r>
          </a:p>
          <a:p>
            <a:r>
              <a:rPr lang="en-AU" sz="2400" dirty="0" smtClean="0">
                <a:latin typeface="Arial Narrow" pitchFamily="34" charset="0"/>
              </a:rPr>
              <a:t>Provides stability in the region who like the US being there.</a:t>
            </a:r>
          </a:p>
          <a:p>
            <a:r>
              <a:rPr lang="en-AU" sz="2400" dirty="0" smtClean="0">
                <a:latin typeface="Arial Narrow" pitchFamily="34" charset="0"/>
              </a:rPr>
              <a:t>Valuable combat experience for our troops.</a:t>
            </a:r>
          </a:p>
          <a:p>
            <a:r>
              <a:rPr lang="en-AU" sz="2400" dirty="0" smtClean="0">
                <a:latin typeface="Arial Narrow" pitchFamily="34" charset="0"/>
              </a:rPr>
              <a:t>Voters like it but only 38% support possible US action in Asia?</a:t>
            </a:r>
          </a:p>
          <a:p>
            <a:r>
              <a:rPr lang="en-AU" sz="2400" dirty="0" smtClean="0">
                <a:latin typeface="Arial Narrow" pitchFamily="34" charset="0"/>
              </a:rPr>
              <a:t>No immediate threat in the region.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7705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The voters</a:t>
            </a:r>
            <a:endParaRPr lang="en-AU" sz="3600" dirty="0"/>
          </a:p>
        </p:txBody>
      </p:sp>
      <p:pic>
        <p:nvPicPr>
          <p:cNvPr id="4" name="Content Placeholder 3" descr="importance-of-us-alliance-dat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6667500" cy="403244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265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200" dirty="0" smtClean="0"/>
              <a:t>Australia and the Trump effect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772400" cy="5229200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Shorten calls him “barking mad</a:t>
            </a:r>
            <a:r>
              <a:rPr lang="en-AU" sz="2400" dirty="0" smtClean="0">
                <a:latin typeface="Arial Narrow" pitchFamily="34" charset="0"/>
              </a:rPr>
              <a:t>”.</a:t>
            </a:r>
            <a:endParaRPr lang="en-AU" sz="2400" dirty="0" smtClean="0">
              <a:latin typeface="Arial Narrow" pitchFamily="34" charset="0"/>
            </a:endParaRPr>
          </a:p>
          <a:p>
            <a:r>
              <a:rPr lang="en-AU" sz="2400" dirty="0" smtClean="0">
                <a:latin typeface="Arial Narrow" pitchFamily="34" charset="0"/>
              </a:rPr>
              <a:t>Beazley – “Trump win a disaster for our region</a:t>
            </a:r>
            <a:r>
              <a:rPr lang="en-AU" sz="2400" dirty="0" smtClean="0">
                <a:latin typeface="Arial Narrow" pitchFamily="34" charset="0"/>
              </a:rPr>
              <a:t>”.</a:t>
            </a:r>
            <a:endParaRPr lang="en-AU" sz="2400" dirty="0" smtClean="0">
              <a:latin typeface="Arial Narrow" pitchFamily="34" charset="0"/>
            </a:endParaRPr>
          </a:p>
          <a:p>
            <a:r>
              <a:rPr lang="en-AU" sz="2400" dirty="0" smtClean="0">
                <a:latin typeface="Arial Narrow" pitchFamily="34" charset="0"/>
              </a:rPr>
              <a:t>End of Trans pacific </a:t>
            </a:r>
            <a:r>
              <a:rPr lang="en-AU" sz="2400" dirty="0" smtClean="0">
                <a:latin typeface="Arial Narrow" pitchFamily="34" charset="0"/>
              </a:rPr>
              <a:t>partnership. Handing over to China?</a:t>
            </a:r>
            <a:endParaRPr lang="en-AU" sz="2400" dirty="0" smtClean="0">
              <a:latin typeface="Arial Narrow" pitchFamily="34" charset="0"/>
            </a:endParaRPr>
          </a:p>
          <a:p>
            <a:r>
              <a:rPr lang="en-AU" sz="2400" dirty="0" smtClean="0">
                <a:latin typeface="Arial Narrow" pitchFamily="34" charset="0"/>
              </a:rPr>
              <a:t>45% tariff on Chinese goods lead to a trade war?</a:t>
            </a:r>
          </a:p>
          <a:p>
            <a:r>
              <a:rPr lang="en-AU" sz="2400" dirty="0" smtClean="0">
                <a:latin typeface="Arial Narrow" pitchFamily="34" charset="0"/>
              </a:rPr>
              <a:t>Trump on immigration would embolden the far right?</a:t>
            </a:r>
          </a:p>
          <a:p>
            <a:r>
              <a:rPr lang="en-AU" sz="2400" dirty="0" smtClean="0">
                <a:latin typeface="Arial Narrow" pitchFamily="34" charset="0"/>
              </a:rPr>
              <a:t>Dragged into war in the Middle East (we should bomb them says Trump and take the oil</a:t>
            </a:r>
            <a:r>
              <a:rPr lang="en-AU" sz="2400" dirty="0" smtClean="0">
                <a:latin typeface="Arial Narrow" pitchFamily="34" charset="0"/>
              </a:rPr>
              <a:t>). Boots on the ground in Syria?</a:t>
            </a:r>
            <a:endParaRPr lang="en-AU" sz="2400" dirty="0" smtClean="0">
              <a:latin typeface="Arial Narrow" pitchFamily="34" charset="0"/>
            </a:endParaRPr>
          </a:p>
          <a:p>
            <a:r>
              <a:rPr lang="en-AU" sz="2400" dirty="0" smtClean="0">
                <a:latin typeface="Arial Narrow" pitchFamily="34" charset="0"/>
              </a:rPr>
              <a:t>That phone call. Mr Trumbull?</a:t>
            </a:r>
          </a:p>
          <a:p>
            <a:r>
              <a:rPr lang="en-AU" sz="2400" dirty="0" smtClean="0">
                <a:latin typeface="Arial Narrow" pitchFamily="34" charset="0"/>
              </a:rPr>
              <a:t>US bases – a bargaining chip as they were under Whitlam</a:t>
            </a:r>
            <a:r>
              <a:rPr lang="en-AU" sz="2400" dirty="0" smtClean="0">
                <a:latin typeface="Arial Narrow" pitchFamily="34" charset="0"/>
              </a:rPr>
              <a:t>?</a:t>
            </a:r>
          </a:p>
          <a:p>
            <a:r>
              <a:rPr lang="en-AU" sz="2400" dirty="0" smtClean="0">
                <a:latin typeface="Arial Narrow" pitchFamily="34" charset="0"/>
              </a:rPr>
              <a:t>Mattis and Payne pretend he is not there during discussions.</a:t>
            </a:r>
            <a:endParaRPr lang="en-AU" sz="2400" dirty="0" smtClean="0">
              <a:latin typeface="Arial Narrow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842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sz="3200" dirty="0" smtClean="0"/>
              <a:t>Australia and the region - ASEAN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4680520"/>
          </a:xfrm>
        </p:spPr>
        <p:txBody>
          <a:bodyPr/>
          <a:lstStyle/>
          <a:p>
            <a:r>
              <a:rPr lang="en-AU" sz="2400" dirty="0" smtClean="0"/>
              <a:t>Generally supportive of Australian defence spending increases</a:t>
            </a:r>
          </a:p>
          <a:p>
            <a:r>
              <a:rPr lang="en-AU" sz="2400" dirty="0" smtClean="0"/>
              <a:t>Common goal to limit Chinese expansion</a:t>
            </a:r>
          </a:p>
          <a:p>
            <a:r>
              <a:rPr lang="en-AU" sz="2400" dirty="0" smtClean="0"/>
              <a:t>Relations strained over refugees turn back. 14,000 in Indonesia (2015), 150,000 in Malaysia</a:t>
            </a:r>
          </a:p>
          <a:p>
            <a:r>
              <a:rPr lang="en-AU" sz="2400" dirty="0" smtClean="0"/>
              <a:t>Refugees in off shore detention cost us $1bn annually</a:t>
            </a:r>
          </a:p>
          <a:p>
            <a:r>
              <a:rPr lang="en-AU" sz="2400" dirty="0" smtClean="0"/>
              <a:t>East Timor Gap problem sours relations</a:t>
            </a:r>
          </a:p>
          <a:p>
            <a:r>
              <a:rPr lang="en-AU" sz="2400" dirty="0" smtClean="0"/>
              <a:t>Aid cut to the region</a:t>
            </a:r>
          </a:p>
          <a:p>
            <a:r>
              <a:rPr lang="en-AU" sz="2400" dirty="0" smtClean="0"/>
              <a:t>We are not a member of ASEAN – Keating – we should be.</a:t>
            </a:r>
            <a:endParaRPr lang="en-A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The future?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968552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Defence White paper 2016. Up to 2% of GDP for defence by 2020 (i.e. $59Bn annually). $450bn over the next 10 years.</a:t>
            </a:r>
          </a:p>
          <a:p>
            <a:r>
              <a:rPr lang="en-AU" sz="2400" dirty="0" smtClean="0">
                <a:latin typeface="Arial Narrow" pitchFamily="34" charset="0"/>
              </a:rPr>
              <a:t>Big ticket items (F35s and Subs)</a:t>
            </a:r>
          </a:p>
          <a:p>
            <a:r>
              <a:rPr lang="en-AU" sz="2400" dirty="0" smtClean="0">
                <a:latin typeface="Arial Narrow" pitchFamily="34" charset="0"/>
              </a:rPr>
              <a:t>Sea lane defence – Defence has only 22 days reserve fuel, petrol stations 3 days)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latin typeface="Arial Narrow" pitchFamily="34" charset="0"/>
              </a:rPr>
              <a:t>91% of all our fuel imported via Singapore. Fuel refineries closing here (7 to 3)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latin typeface="Arial Narrow" pitchFamily="34" charset="0"/>
              </a:rPr>
              <a:t>Whom are we defending against? Threats determine nature of defence spending. Most Australians do not fear our neighbours.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latin typeface="Arial Narrow" pitchFamily="34" charset="0"/>
              </a:rPr>
              <a:t>More concerned about terrorism than anything else</a:t>
            </a:r>
            <a:r>
              <a:rPr lang="en-AU" sz="2400" dirty="0" smtClean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AU" sz="3600" dirty="0" smtClean="0">
                <a:solidFill>
                  <a:schemeClr val="tx1"/>
                </a:solidFill>
              </a:rPr>
              <a:t>And Trump again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772400" cy="5112568"/>
          </a:xfrm>
        </p:spPr>
        <p:txBody>
          <a:bodyPr>
            <a:normAutofit lnSpcReduction="10000"/>
          </a:bodyPr>
          <a:lstStyle/>
          <a:p>
            <a:r>
              <a:rPr lang="en-AU" sz="2400" dirty="0" smtClean="0">
                <a:latin typeface="Arial Narrow" pitchFamily="34" charset="0"/>
              </a:rPr>
              <a:t>Keating and Penny Wong call for Australia to put some distance between our selves and the US – Government opposes it saying the left in the ALP is divided.</a:t>
            </a:r>
          </a:p>
          <a:p>
            <a:r>
              <a:rPr lang="en-AU" sz="2400" dirty="0" smtClean="0">
                <a:latin typeface="Arial Narrow" pitchFamily="34" charset="0"/>
              </a:rPr>
              <a:t>Defence Industry Minister Christopher Pyne said Australia had been fighting alongside the US in all major conflicts since 1918 and "that would continue in the future". Trump’s half a trillion dollar upgrade of the military an opportunity for us.</a:t>
            </a:r>
          </a:p>
          <a:p>
            <a:r>
              <a:rPr lang="en-AU" sz="2400" dirty="0" smtClean="0">
                <a:latin typeface="Arial Narrow" pitchFamily="34" charset="0"/>
              </a:rPr>
              <a:t>Tanya Plibersek – US Alliance important but we need to offer support on “ a case by case” basis.</a:t>
            </a:r>
          </a:p>
          <a:p>
            <a:r>
              <a:rPr lang="en-AU" sz="2400" dirty="0" smtClean="0">
                <a:latin typeface="Arial Narrow" pitchFamily="34" charset="0"/>
              </a:rPr>
              <a:t>US to commit troops to Iraq – Mosul. Australia to </a:t>
            </a:r>
            <a:r>
              <a:rPr lang="en-AU" sz="2400" smtClean="0">
                <a:latin typeface="Arial Narrow" pitchFamily="34" charset="0"/>
              </a:rPr>
              <a:t>follow that lead?</a:t>
            </a:r>
          </a:p>
          <a:p>
            <a:r>
              <a:rPr lang="en-AU" sz="2400" dirty="0" smtClean="0">
                <a:latin typeface="Arial Narrow" pitchFamily="34" charset="0"/>
              </a:rPr>
              <a:t>F22s to Darwin in 2017 – US announced it. Pyne “we spend to spend more on defence so the US does not think we are bludging” – no warning of Trump change on Taiwan?</a:t>
            </a:r>
          </a:p>
          <a:p>
            <a:endParaRPr lang="en-A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dirty="0" smtClean="0"/>
              <a:t>First contact</a:t>
            </a:r>
            <a:endParaRPr lang="en-AU" dirty="0"/>
          </a:p>
        </p:txBody>
      </p:sp>
      <p:pic>
        <p:nvPicPr>
          <p:cNvPr id="4" name="Content Placeholder 3" descr="brookly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4810125" cy="2000250"/>
          </a:xfrm>
        </p:spPr>
      </p:pic>
      <p:sp>
        <p:nvSpPr>
          <p:cNvPr id="5" name="TextBox 4"/>
          <p:cNvSpPr txBox="1"/>
          <p:nvPr/>
        </p:nvSpPr>
        <p:spPr>
          <a:xfrm>
            <a:off x="1547664" y="429309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itchFamily="34" charset="0"/>
              </a:rPr>
              <a:t>First was the SS Shenandoah in 1865.</a:t>
            </a:r>
          </a:p>
          <a:p>
            <a:r>
              <a:rPr lang="en-AU" sz="2400" dirty="0" smtClean="0">
                <a:latin typeface="Arial Narrow" pitchFamily="34" charset="0"/>
              </a:rPr>
              <a:t>USN Brooklyn arrived in 1901 to celebrate Federation as did the ships Germany, Russia and the Netherlands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3200" dirty="0" smtClean="0"/>
              <a:t>1908 – the Great White Fleet</a:t>
            </a:r>
            <a:endParaRPr lang="en-AU" sz="3200" dirty="0"/>
          </a:p>
        </p:txBody>
      </p:sp>
      <p:pic>
        <p:nvPicPr>
          <p:cNvPr id="6" name="Content Placeholder 5" descr="great white fl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8589640" cy="3739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9145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AU" sz="3600" dirty="0" smtClean="0"/>
              <a:t>Doubts about British commitment to us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4680520"/>
          </a:xfrm>
        </p:spPr>
        <p:txBody>
          <a:bodyPr/>
          <a:lstStyle/>
          <a:p>
            <a:r>
              <a:rPr lang="en-AU" sz="2400" dirty="0" smtClean="0">
                <a:latin typeface="Arial Narrow" pitchFamily="34" charset="0"/>
              </a:rPr>
              <a:t>Anglo- Japanese naval treaty of 1902</a:t>
            </a:r>
          </a:p>
          <a:p>
            <a:r>
              <a:rPr lang="en-AU" sz="2400" dirty="0" smtClean="0">
                <a:latin typeface="Arial Narrow" pitchFamily="34" charset="0"/>
              </a:rPr>
              <a:t>Concern about Japan even though Japan helped us in WW1</a:t>
            </a:r>
          </a:p>
          <a:p>
            <a:r>
              <a:rPr lang="en-AU" sz="2400" dirty="0" smtClean="0">
                <a:latin typeface="Arial Narrow" pitchFamily="34" charset="0"/>
              </a:rPr>
              <a:t>White Anglo-Saxon outpost on the rim of Asia</a:t>
            </a:r>
          </a:p>
          <a:p>
            <a:r>
              <a:rPr lang="en-AU" sz="2400" dirty="0" smtClean="0">
                <a:latin typeface="Arial Narrow" pitchFamily="34" charset="0"/>
              </a:rPr>
              <a:t>going home” meant going back to Britain</a:t>
            </a:r>
          </a:p>
          <a:p>
            <a:r>
              <a:rPr lang="en-AU" sz="2400" dirty="0" smtClean="0">
                <a:latin typeface="Arial Narrow" pitchFamily="34" charset="0"/>
              </a:rPr>
              <a:t>PM Hughes offer of 20,000 troops to help Britain fight Turkey (1922) condemned at home.</a:t>
            </a:r>
          </a:p>
          <a:p>
            <a:r>
              <a:rPr lang="en-AU" sz="2400" dirty="0" smtClean="0">
                <a:latin typeface="Arial Narrow" pitchFamily="34" charset="0"/>
              </a:rPr>
              <a:t>England could no longer afford bases overseas</a:t>
            </a:r>
          </a:p>
          <a:p>
            <a:r>
              <a:rPr lang="en-AU" sz="2400" dirty="0" smtClean="0">
                <a:latin typeface="Arial Narrow" pitchFamily="34" charset="0"/>
              </a:rPr>
              <a:t>In debt to the US  £900 million war loans to be repaid immediately</a:t>
            </a:r>
          </a:p>
          <a:p>
            <a:r>
              <a:rPr lang="en-AU" sz="2400" dirty="0" smtClean="0">
                <a:latin typeface="Arial Narrow" pitchFamily="34" charset="0"/>
              </a:rPr>
              <a:t>Britain transfixed by events in Europe</a:t>
            </a:r>
          </a:p>
          <a:p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842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World War 1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400" dirty="0" smtClean="0">
                <a:latin typeface="Arial Narrow" pitchFamily="34" charset="0"/>
              </a:rPr>
              <a:t>Still very much British </a:t>
            </a:r>
          </a:p>
          <a:p>
            <a:r>
              <a:rPr lang="en-AU" sz="3400" dirty="0" smtClean="0">
                <a:latin typeface="Arial Narrow" pitchFamily="34" charset="0"/>
              </a:rPr>
              <a:t>PM Fisher – “</a:t>
            </a:r>
            <a:r>
              <a:rPr lang="en-AU" sz="3400" dirty="0">
                <a:latin typeface="Arial Narrow" pitchFamily="34" charset="0"/>
              </a:rPr>
              <a:t>Australians will stand beside the mother country to help and defend her to our last man and our last shilling</a:t>
            </a:r>
            <a:r>
              <a:rPr lang="en-AU" sz="3400" dirty="0" smtClean="0">
                <a:latin typeface="Arial Narrow" pitchFamily="34" charset="0"/>
              </a:rPr>
              <a:t>’.”</a:t>
            </a:r>
          </a:p>
          <a:p>
            <a:r>
              <a:rPr lang="en-AU" sz="3400" dirty="0" smtClean="0">
                <a:latin typeface="Arial Narrow" pitchFamily="34" charset="0"/>
              </a:rPr>
              <a:t>60,000 dead, 156,000 wounded, POWs etc out of a population of less than 5 million in 1914.</a:t>
            </a:r>
          </a:p>
          <a:p>
            <a:r>
              <a:rPr lang="en-AU" sz="3400" dirty="0" smtClean="0">
                <a:latin typeface="Arial Narrow" pitchFamily="34" charset="0"/>
              </a:rPr>
              <a:t>300,000 enlisted. </a:t>
            </a:r>
          </a:p>
          <a:p>
            <a:r>
              <a:rPr lang="en-AU" sz="3400" dirty="0" smtClean="0">
                <a:latin typeface="Arial Narrow" pitchFamily="34" charset="0"/>
              </a:rPr>
              <a:t>1919 – signed our first International treaty – The Treaty of Versailles. Gained German possessions like German New Guinea.</a:t>
            </a:r>
          </a:p>
          <a:p>
            <a:r>
              <a:rPr lang="en-AU" sz="3400" dirty="0" smtClean="0">
                <a:latin typeface="Arial Narrow" pitchFamily="34" charset="0"/>
              </a:rPr>
              <a:t>League of Nations – we opposed the racial equality clause – aimed at Japan.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3600" dirty="0" smtClean="0"/>
              <a:t>The 1930s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72400" cy="4419872"/>
          </a:xfrm>
        </p:spPr>
        <p:txBody>
          <a:bodyPr>
            <a:noAutofit/>
          </a:bodyPr>
          <a:lstStyle/>
          <a:p>
            <a:r>
              <a:rPr lang="en-AU" sz="2100" dirty="0" smtClean="0">
                <a:latin typeface="Arial Narrow" pitchFamily="34" charset="0"/>
              </a:rPr>
              <a:t>Japan invades Manchuria 1931– becomes increasingly militaristic</a:t>
            </a:r>
          </a:p>
          <a:p>
            <a:r>
              <a:rPr lang="en-AU" sz="2100" dirty="0" smtClean="0">
                <a:latin typeface="Arial Narrow" pitchFamily="34" charset="0"/>
              </a:rPr>
              <a:t>Japan invades large sections of China  by 1938 – fear of Japan rampant. </a:t>
            </a:r>
          </a:p>
          <a:p>
            <a:r>
              <a:rPr lang="en-AU" sz="2100" dirty="0" smtClean="0">
                <a:latin typeface="Arial Narrow" pitchFamily="34" charset="0"/>
              </a:rPr>
              <a:t>Australian economy slumps as the UK economy does the same. Symbiotic relationship – wheat and wool traded for British Industrial goods.</a:t>
            </a:r>
          </a:p>
          <a:p>
            <a:r>
              <a:rPr lang="en-AU" sz="2100" dirty="0" smtClean="0">
                <a:latin typeface="Arial Narrow" pitchFamily="34" charset="0"/>
              </a:rPr>
              <a:t>1931 the Statute of Westminster gives us independence but we do not take it. No foreign affairs department for example – Menzies quote.</a:t>
            </a:r>
          </a:p>
          <a:p>
            <a:r>
              <a:rPr lang="en-AU" sz="2100" dirty="0" smtClean="0">
                <a:latin typeface="Arial Narrow" pitchFamily="34" charset="0"/>
              </a:rPr>
              <a:t>Increasing dependence on the Japanese market.</a:t>
            </a:r>
          </a:p>
          <a:p>
            <a:r>
              <a:rPr lang="en-AU" sz="2100" dirty="0" smtClean="0">
                <a:latin typeface="Arial Narrow" pitchFamily="34" charset="0"/>
              </a:rPr>
              <a:t>Much more concerned about the rise of Fascism in Europe than in England. Fear that Britain would abandon Asia if war in Europe broke out?</a:t>
            </a:r>
          </a:p>
          <a:p>
            <a:r>
              <a:rPr lang="en-AU" sz="2100" dirty="0" smtClean="0">
                <a:latin typeface="Arial Narrow" pitchFamily="34" charset="0"/>
              </a:rPr>
              <a:t>Aust places large tariffs on Japanese goods favouring British trade. Japan retaliates and Australia caves in in 1936.</a:t>
            </a:r>
            <a:endParaRPr lang="en-AU" sz="21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842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AU" sz="3600" dirty="0" smtClean="0"/>
              <a:t>World War 2 – not much had changed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600" dirty="0" smtClean="0">
                <a:latin typeface="Arial Narrow" pitchFamily="34" charset="0"/>
              </a:rPr>
              <a:t>PM Menzies referring to Germany Sept 3, 1939- </a:t>
            </a:r>
            <a:r>
              <a:rPr lang="en-AU" sz="2600" dirty="0">
                <a:latin typeface="Arial Narrow" pitchFamily="34" charset="0"/>
              </a:rPr>
              <a:t> </a:t>
            </a:r>
            <a:r>
              <a:rPr lang="en-AU" sz="2600" dirty="0" smtClean="0">
                <a:latin typeface="Arial Narrow" pitchFamily="34" charset="0"/>
              </a:rPr>
              <a:t>”Great</a:t>
            </a:r>
            <a:r>
              <a:rPr lang="en-AU" sz="2600" dirty="0">
                <a:latin typeface="Arial Narrow" pitchFamily="34" charset="0"/>
              </a:rPr>
              <a:t> Britain has declared war upon her and that, as a result, Australia is also at </a:t>
            </a:r>
            <a:r>
              <a:rPr lang="en-AU" sz="2600" dirty="0" smtClean="0">
                <a:latin typeface="Arial Narrow" pitchFamily="34" charset="0"/>
              </a:rPr>
              <a:t>war”. No hesitation and within hours. Canada and South Africa not so quick.</a:t>
            </a:r>
          </a:p>
          <a:p>
            <a:r>
              <a:rPr lang="en-AU" sz="2600" dirty="0" smtClean="0">
                <a:latin typeface="Arial Narrow" pitchFamily="34" charset="0"/>
              </a:rPr>
              <a:t>First ambassadors overseas. Just four of them. Casey to Washington. Japan threatens. Greater Asian Co-prosperity sphere.</a:t>
            </a:r>
          </a:p>
          <a:p>
            <a:r>
              <a:rPr lang="en-AU" sz="2400" dirty="0" smtClean="0">
                <a:latin typeface="Arial Narrow" pitchFamily="34" charset="0"/>
              </a:rPr>
              <a:t>Pearl harbour - 1941 “A culmination of the fears of a century”</a:t>
            </a:r>
          </a:p>
          <a:p>
            <a:endParaRPr lang="en-AU" sz="260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 design template">
  <a:themeElements>
    <a:clrScheme name="Office Them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614</TotalTime>
  <Words>2439</Words>
  <Application>Microsoft Office PowerPoint</Application>
  <PresentationFormat>On-screen Show (4:3)</PresentationFormat>
  <Paragraphs>254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Global design template</vt:lpstr>
      <vt:lpstr>Australia’s alliance with the US</vt:lpstr>
      <vt:lpstr>The main preoccupations of Australian foreign policy</vt:lpstr>
      <vt:lpstr>Our Wars</vt:lpstr>
      <vt:lpstr>First contact</vt:lpstr>
      <vt:lpstr>1908 – the Great White Fleet</vt:lpstr>
      <vt:lpstr>Doubts about British commitment to us</vt:lpstr>
      <vt:lpstr>World War 1</vt:lpstr>
      <vt:lpstr>The 1930s</vt:lpstr>
      <vt:lpstr>World War 2 – not much had changed</vt:lpstr>
      <vt:lpstr>PM Curtin - 1942</vt:lpstr>
      <vt:lpstr>Extent of Japanese advance in WW2</vt:lpstr>
      <vt:lpstr>Reactions at home</vt:lpstr>
      <vt:lpstr>Fear of Invasion</vt:lpstr>
      <vt:lpstr>The start of the special relationship with the USA</vt:lpstr>
      <vt:lpstr>Post war</vt:lpstr>
      <vt:lpstr>ANZUS – the cornerstone of the relationship</vt:lpstr>
      <vt:lpstr>South East Asia</vt:lpstr>
      <vt:lpstr>And things don’t look good</vt:lpstr>
      <vt:lpstr>In the 1960s we consolidate the  relationship with the US</vt:lpstr>
      <vt:lpstr>Pine Gap</vt:lpstr>
      <vt:lpstr>Pine Gap functions</vt:lpstr>
      <vt:lpstr>US bases in Australia</vt:lpstr>
      <vt:lpstr>1970s and the Whitlam government</vt:lpstr>
      <vt:lpstr>The 1980s</vt:lpstr>
      <vt:lpstr>1990s to the Present</vt:lpstr>
      <vt:lpstr>The links between us</vt:lpstr>
      <vt:lpstr>General notes on the US Alliance</vt:lpstr>
      <vt:lpstr>Notes </vt:lpstr>
      <vt:lpstr>US bases in the region</vt:lpstr>
      <vt:lpstr>And the tyranny of distance</vt:lpstr>
      <vt:lpstr>For and against</vt:lpstr>
      <vt:lpstr>against</vt:lpstr>
      <vt:lpstr>against</vt:lpstr>
      <vt:lpstr>for</vt:lpstr>
      <vt:lpstr>The voters</vt:lpstr>
      <vt:lpstr>Australia and the Trump effect</vt:lpstr>
      <vt:lpstr>Australia and the region - ASEAN</vt:lpstr>
      <vt:lpstr>The future?</vt:lpstr>
      <vt:lpstr>And Trump again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Australia’s alliance with the US</dc:title>
  <dc:creator>user</dc:creator>
  <cp:lastModifiedBy>user</cp:lastModifiedBy>
  <cp:revision>131</cp:revision>
  <dcterms:created xsi:type="dcterms:W3CDTF">2016-08-17T02:12:51Z</dcterms:created>
  <dcterms:modified xsi:type="dcterms:W3CDTF">2017-02-20T23:36:35Z</dcterms:modified>
</cp:coreProperties>
</file>