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0" r:id="rId3"/>
    <p:sldId id="279" r:id="rId4"/>
    <p:sldId id="294" r:id="rId5"/>
    <p:sldId id="278" r:id="rId6"/>
    <p:sldId id="296" r:id="rId7"/>
    <p:sldId id="274" r:id="rId8"/>
    <p:sldId id="277" r:id="rId9"/>
    <p:sldId id="303" r:id="rId10"/>
    <p:sldId id="262" r:id="rId11"/>
    <p:sldId id="265" r:id="rId12"/>
    <p:sldId id="261" r:id="rId13"/>
    <p:sldId id="259" r:id="rId14"/>
    <p:sldId id="264" r:id="rId15"/>
    <p:sldId id="267" r:id="rId16"/>
    <p:sldId id="268" r:id="rId17"/>
    <p:sldId id="269" r:id="rId18"/>
    <p:sldId id="304" r:id="rId19"/>
    <p:sldId id="257" r:id="rId20"/>
    <p:sldId id="300" r:id="rId21"/>
    <p:sldId id="281" r:id="rId22"/>
    <p:sldId id="286" r:id="rId23"/>
    <p:sldId id="263" r:id="rId24"/>
    <p:sldId id="301" r:id="rId25"/>
    <p:sldId id="295" r:id="rId26"/>
    <p:sldId id="285" r:id="rId27"/>
    <p:sldId id="293" r:id="rId28"/>
    <p:sldId id="271" r:id="rId29"/>
    <p:sldId id="302" r:id="rId30"/>
    <p:sldId id="266" r:id="rId31"/>
    <p:sldId id="291" r:id="rId32"/>
    <p:sldId id="298" r:id="rId33"/>
    <p:sldId id="272" r:id="rId34"/>
    <p:sldId id="280" r:id="rId35"/>
    <p:sldId id="282" r:id="rId36"/>
    <p:sldId id="292" r:id="rId37"/>
    <p:sldId id="273" r:id="rId38"/>
    <p:sldId id="275" r:id="rId39"/>
    <p:sldId id="290" r:id="rId40"/>
    <p:sldId id="305" r:id="rId41"/>
    <p:sldId id="306" r:id="rId42"/>
    <p:sldId id="289" r:id="rId43"/>
    <p:sldId id="287" r:id="rId44"/>
    <p:sldId id="297" r:id="rId45"/>
    <p:sldId id="288" r:id="rId46"/>
    <p:sldId id="299" r:id="rId47"/>
    <p:sldId id="270" r:id="rId48"/>
    <p:sldId id="284" r:id="rId49"/>
    <p:sldId id="283" r:id="rId50"/>
    <p:sldId id="27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50" y="-72"/>
      </p:cViewPr>
      <p:guideLst>
        <p:guide orient="horz" pos="2160"/>
        <p:guide pos="2880"/>
      </p:guideLst>
    </p:cSldViewPr>
  </p:slideViewPr>
  <p:notesTextViewPr>
    <p:cViewPr>
      <p:scale>
        <a:sx n="100" d="100"/>
        <a:sy n="100" d="100"/>
      </p:scale>
      <p:origin x="0" y="0"/>
    </p:cViewPr>
  </p:notesTextViewPr>
  <p:sorterViewPr>
    <p:cViewPr>
      <p:scale>
        <a:sx n="79" d="100"/>
        <a:sy n="79" d="100"/>
      </p:scale>
      <p:origin x="0" y="501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C16C518-857C-4C25-A526-14D890725B33}" type="datetimeFigureOut">
              <a:rPr lang="en-AU" smtClean="0"/>
              <a:pPr/>
              <a:t>13/06/2017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0807DD-1C7A-404A-B21D-26414950C525}" type="slidenum">
              <a:rPr lang="en-AU" smtClean="0"/>
              <a:pPr/>
              <a:t>‹#›</a:t>
            </a:fld>
            <a:endParaRPr lang="en-AU"/>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16C518-857C-4C25-A526-14D890725B33}" type="datetimeFigureOut">
              <a:rPr lang="en-AU" smtClean="0"/>
              <a:pPr/>
              <a:t>13/06/2017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0807DD-1C7A-404A-B21D-26414950C525}"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16C518-857C-4C25-A526-14D890725B33}" type="datetimeFigureOut">
              <a:rPr lang="en-AU" smtClean="0"/>
              <a:pPr/>
              <a:t>13/06/2017</a:t>
            </a:fld>
            <a:endParaRPr lang="en-AU"/>
          </a:p>
        </p:txBody>
      </p:sp>
      <p:sp>
        <p:nvSpPr>
          <p:cNvPr id="5" name="Footer Placeholder 4"/>
          <p:cNvSpPr>
            <a:spLocks noGrp="1"/>
          </p:cNvSpPr>
          <p:nvPr>
            <p:ph type="ftr" sz="quarter" idx="11"/>
          </p:nvPr>
        </p:nvSpPr>
        <p:spPr>
          <a:xfrm>
            <a:off x="2640597" y="6377459"/>
            <a:ext cx="3836404" cy="365125"/>
          </a:xfrm>
        </p:spPr>
        <p:txBody>
          <a:bodyPr/>
          <a:lstStyle/>
          <a:p>
            <a:endParaRPr lang="en-AU"/>
          </a:p>
        </p:txBody>
      </p:sp>
      <p:sp>
        <p:nvSpPr>
          <p:cNvPr id="6" name="Slide Number Placeholder 5"/>
          <p:cNvSpPr>
            <a:spLocks noGrp="1"/>
          </p:cNvSpPr>
          <p:nvPr>
            <p:ph type="sldNum" sz="quarter" idx="12"/>
          </p:nvPr>
        </p:nvSpPr>
        <p:spPr/>
        <p:txBody>
          <a:bodyPr/>
          <a:lstStyle/>
          <a:p>
            <a:fld id="{E30807DD-1C7A-404A-B21D-26414950C525}"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16C518-857C-4C25-A526-14D890725B33}" type="datetimeFigureOut">
              <a:rPr lang="en-AU" smtClean="0"/>
              <a:pPr/>
              <a:t>13/06/2017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0807DD-1C7A-404A-B21D-26414950C525}"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16C518-857C-4C25-A526-14D890725B33}" type="datetimeFigureOut">
              <a:rPr lang="en-AU" smtClean="0"/>
              <a:pPr/>
              <a:t>13/06/2017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0807DD-1C7A-404A-B21D-26414950C525}"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16C518-857C-4C25-A526-14D890725B33}" type="datetimeFigureOut">
              <a:rPr lang="en-AU" smtClean="0"/>
              <a:pPr/>
              <a:t>13/06/2017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30807DD-1C7A-404A-B21D-26414950C525}"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16C518-857C-4C25-A526-14D890725B33}" type="datetimeFigureOut">
              <a:rPr lang="en-AU" smtClean="0"/>
              <a:pPr/>
              <a:t>13/06/2017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30807DD-1C7A-404A-B21D-26414950C525}"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16C518-857C-4C25-A526-14D890725B33}" type="datetimeFigureOut">
              <a:rPr lang="en-AU" smtClean="0"/>
              <a:pPr/>
              <a:t>13/06/2017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30807DD-1C7A-404A-B21D-26414950C525}"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6C518-857C-4C25-A526-14D890725B33}" type="datetimeFigureOut">
              <a:rPr lang="en-AU" smtClean="0"/>
              <a:pPr/>
              <a:t>13/06/2017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30807DD-1C7A-404A-B21D-26414950C525}"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16C518-857C-4C25-A526-14D890725B33}" type="datetimeFigureOut">
              <a:rPr lang="en-AU" smtClean="0"/>
              <a:pPr/>
              <a:t>13/06/2017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30807DD-1C7A-404A-B21D-26414950C525}" type="slidenum">
              <a:rPr lang="en-AU" smtClean="0"/>
              <a:pPr/>
              <a:t>‹#›</a:t>
            </a:fld>
            <a:endParaRPr lang="en-AU"/>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C16C518-857C-4C25-A526-14D890725B33}" type="datetimeFigureOut">
              <a:rPr lang="en-AU" smtClean="0"/>
              <a:pPr/>
              <a:t>13/06/2017</a:t>
            </a:fld>
            <a:endParaRPr lang="en-AU"/>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AU"/>
          </a:p>
        </p:txBody>
      </p:sp>
      <p:sp>
        <p:nvSpPr>
          <p:cNvPr id="7" name="Slide Number Placeholder 6"/>
          <p:cNvSpPr>
            <a:spLocks noGrp="1"/>
          </p:cNvSpPr>
          <p:nvPr>
            <p:ph type="sldNum" sz="quarter" idx="12"/>
          </p:nvPr>
        </p:nvSpPr>
        <p:spPr>
          <a:xfrm>
            <a:off x="8339328" y="1170432"/>
            <a:ext cx="733864" cy="201168"/>
          </a:xfrm>
        </p:spPr>
        <p:txBody>
          <a:bodyPr/>
          <a:lstStyle/>
          <a:p>
            <a:fld id="{E30807DD-1C7A-404A-B21D-26414950C525}"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C16C518-857C-4C25-A526-14D890725B33}" type="datetimeFigureOut">
              <a:rPr lang="en-AU" smtClean="0"/>
              <a:pPr/>
              <a:t>13/06/2017</a:t>
            </a:fld>
            <a:endParaRPr lang="en-AU"/>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AU"/>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30807DD-1C7A-404A-B21D-26414950C525}"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717032"/>
            <a:ext cx="8077200" cy="721224"/>
          </a:xfrm>
        </p:spPr>
        <p:txBody>
          <a:bodyPr>
            <a:normAutofit/>
          </a:bodyPr>
          <a:lstStyle/>
          <a:p>
            <a:pPr algn="ctr"/>
            <a:r>
              <a:rPr lang="en-AU" sz="3200" b="0" dirty="0" smtClean="0"/>
              <a:t>Nuclear weapons </a:t>
            </a:r>
            <a:r>
              <a:rPr lang="en-AU" sz="3200" b="0" smtClean="0"/>
              <a:t>and </a:t>
            </a:r>
            <a:r>
              <a:rPr lang="en-AU" sz="3200" b="0" smtClean="0"/>
              <a:t>arms </a:t>
            </a:r>
            <a:r>
              <a:rPr lang="en-AU" sz="3200" b="0" dirty="0" smtClean="0"/>
              <a:t>control</a:t>
            </a:r>
            <a:endParaRPr lang="en-AU" sz="3200" b="0" dirty="0"/>
          </a:p>
        </p:txBody>
      </p:sp>
      <p:sp>
        <p:nvSpPr>
          <p:cNvPr id="3" name="Subtitle 2"/>
          <p:cNvSpPr>
            <a:spLocks noGrp="1"/>
          </p:cNvSpPr>
          <p:nvPr>
            <p:ph type="subTitle" idx="1"/>
          </p:nvPr>
        </p:nvSpPr>
        <p:spPr/>
        <p:txBody>
          <a:bodyPr/>
          <a:lstStyle/>
          <a:p>
            <a:endParaRPr lang="en-AU" dirty="0"/>
          </a:p>
        </p:txBody>
      </p:sp>
      <p:pic>
        <p:nvPicPr>
          <p:cNvPr id="4" name="Picture 3" descr="Czhzs7S.jpg"/>
          <p:cNvPicPr>
            <a:picLocks noChangeAspect="1"/>
          </p:cNvPicPr>
          <p:nvPr/>
        </p:nvPicPr>
        <p:blipFill>
          <a:blip r:embed="rId2" cstate="print"/>
          <a:stretch>
            <a:fillRect/>
          </a:stretch>
        </p:blipFill>
        <p:spPr>
          <a:xfrm>
            <a:off x="899592" y="0"/>
            <a:ext cx="7056784" cy="33569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25280"/>
          </a:xfrm>
        </p:spPr>
        <p:txBody>
          <a:bodyPr>
            <a:normAutofit/>
          </a:bodyPr>
          <a:lstStyle/>
          <a:p>
            <a:pPr algn="ctr"/>
            <a:r>
              <a:rPr lang="en-AU" sz="3200" b="0" dirty="0" smtClean="0"/>
              <a:t>Types of nuclear weapons</a:t>
            </a:r>
            <a:endParaRPr lang="en-AU" sz="3200" b="0" dirty="0"/>
          </a:p>
        </p:txBody>
      </p:sp>
      <p:sp>
        <p:nvSpPr>
          <p:cNvPr id="3" name="Content Placeholder 2"/>
          <p:cNvSpPr>
            <a:spLocks noGrp="1"/>
          </p:cNvSpPr>
          <p:nvPr>
            <p:ph idx="1"/>
          </p:nvPr>
        </p:nvSpPr>
        <p:spPr>
          <a:xfrm>
            <a:off x="323528" y="1556792"/>
            <a:ext cx="8229600" cy="5082809"/>
          </a:xfrm>
        </p:spPr>
        <p:txBody>
          <a:bodyPr>
            <a:normAutofit fontScale="25000" lnSpcReduction="20000"/>
          </a:bodyPr>
          <a:lstStyle/>
          <a:p>
            <a:endParaRPr lang="en-AU" dirty="0" smtClean="0"/>
          </a:p>
          <a:p>
            <a:r>
              <a:rPr lang="en-AU" sz="9600" dirty="0" smtClean="0">
                <a:latin typeface="Arial Narrow" pitchFamily="34" charset="0"/>
              </a:rPr>
              <a:t>Atomic or Hydrogen – fission v fusion. Kilotons v megatonnes</a:t>
            </a:r>
          </a:p>
          <a:p>
            <a:r>
              <a:rPr lang="en-AU" sz="9600" dirty="0" smtClean="0">
                <a:latin typeface="Arial Narrow" pitchFamily="34" charset="0"/>
              </a:rPr>
              <a:t>Strategic – Attacks cities, transport, energy and economic infrastructure.</a:t>
            </a:r>
          </a:p>
          <a:p>
            <a:r>
              <a:rPr lang="en-AU" sz="9600" dirty="0" smtClean="0">
                <a:latin typeface="Arial Narrow" pitchFamily="34" charset="0"/>
              </a:rPr>
              <a:t>Tactical – battlefield weapons, bunker busters. To be used when combatants are close together – a mini nuke. Pakistan</a:t>
            </a:r>
          </a:p>
          <a:p>
            <a:r>
              <a:rPr lang="en-AU" sz="9600" dirty="0" smtClean="0">
                <a:latin typeface="Arial Narrow" pitchFamily="34" charset="0"/>
              </a:rPr>
              <a:t>Suitcase – Small yield 10 </a:t>
            </a:r>
            <a:r>
              <a:rPr lang="en-AU" sz="9600" dirty="0" err="1" smtClean="0">
                <a:latin typeface="Arial Narrow" pitchFamily="34" charset="0"/>
              </a:rPr>
              <a:t>kt</a:t>
            </a:r>
            <a:r>
              <a:rPr lang="en-AU" sz="9600" dirty="0" smtClean="0">
                <a:latin typeface="Arial Narrow" pitchFamily="34" charset="0"/>
              </a:rPr>
              <a:t>. 20-40kgs. No suggestion that they actually exist but often seen in the movies.</a:t>
            </a:r>
          </a:p>
          <a:p>
            <a:r>
              <a:rPr lang="en-AU" sz="9600" dirty="0" smtClean="0">
                <a:latin typeface="Arial Narrow" pitchFamily="34" charset="0"/>
              </a:rPr>
              <a:t>Neutron – small blast area and minimises blast damage but spreads radiation. Can spread radiation through armour and several feet of earth.</a:t>
            </a:r>
          </a:p>
          <a:p>
            <a:r>
              <a:rPr lang="en-AU" sz="9600" dirty="0" smtClean="0">
                <a:latin typeface="Arial Narrow" pitchFamily="34" charset="0"/>
              </a:rPr>
              <a:t>Dirty – non nuclear but spreads radiation. No major damage directly but very hard to clean up afterwards.</a:t>
            </a:r>
          </a:p>
          <a:p>
            <a:r>
              <a:rPr lang="en-AU" sz="9600" dirty="0" smtClean="0">
                <a:latin typeface="Arial Narrow" pitchFamily="34" charset="0"/>
              </a:rPr>
              <a:t>EMP – destroys communications.</a:t>
            </a:r>
            <a:r>
              <a:rPr lang="en-AU" sz="9600" dirty="0" smtClean="0"/>
              <a:t> </a:t>
            </a:r>
            <a:r>
              <a:rPr lang="en-AU" sz="9600" dirty="0" smtClean="0">
                <a:latin typeface="Arial Narrow" pitchFamily="34" charset="0"/>
              </a:rPr>
              <a:t>Essentially, such a weapon would render the target’s entire electronic infrastructure useless. Small blast or no blast at all.</a:t>
            </a:r>
            <a:r>
              <a:rPr lang="en-AU" sz="9600" dirty="0" smtClean="0"/>
              <a:t/>
            </a:r>
            <a:br>
              <a:rPr lang="en-AU" sz="9600" dirty="0" smtClean="0"/>
            </a:br>
            <a:r>
              <a:rPr lang="en-AU" sz="7400" dirty="0" smtClean="0"/>
              <a:t/>
            </a:r>
            <a:br>
              <a:rPr lang="en-AU" sz="7400" dirty="0" smtClean="0"/>
            </a:br>
            <a:endParaRPr lang="en-AU" sz="7400" dirty="0">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753272"/>
          </a:xfrm>
        </p:spPr>
        <p:txBody>
          <a:bodyPr>
            <a:normAutofit/>
          </a:bodyPr>
          <a:lstStyle/>
          <a:p>
            <a:pPr algn="ctr"/>
            <a:r>
              <a:rPr lang="en-AU" sz="2800" b="0" dirty="0" smtClean="0"/>
              <a:t>The early days</a:t>
            </a:r>
            <a:endParaRPr lang="en-AU" sz="2800" b="0" dirty="0"/>
          </a:p>
        </p:txBody>
      </p:sp>
      <p:sp>
        <p:nvSpPr>
          <p:cNvPr id="3" name="Content Placeholder 2"/>
          <p:cNvSpPr>
            <a:spLocks noGrp="1"/>
          </p:cNvSpPr>
          <p:nvPr>
            <p:ph idx="1"/>
          </p:nvPr>
        </p:nvSpPr>
        <p:spPr/>
        <p:txBody>
          <a:bodyPr>
            <a:normAutofit/>
          </a:bodyPr>
          <a:lstStyle/>
          <a:p>
            <a:r>
              <a:rPr lang="en-AU" sz="2400" dirty="0" smtClean="0">
                <a:latin typeface="Arial Narrow" pitchFamily="34" charset="0"/>
              </a:rPr>
              <a:t>Eisenhower allowed battlefield Generals to decide if they are to be used if HQ is not contactable.</a:t>
            </a:r>
          </a:p>
          <a:p>
            <a:r>
              <a:rPr lang="en-AU" sz="2400" dirty="0" smtClean="0">
                <a:latin typeface="Arial Narrow" pitchFamily="34" charset="0"/>
              </a:rPr>
              <a:t>Russia has the same “Perimeter defence”</a:t>
            </a:r>
          </a:p>
          <a:p>
            <a:r>
              <a:rPr lang="en-AU" sz="2400" dirty="0" smtClean="0">
                <a:latin typeface="Arial Narrow" pitchFamily="34" charset="0"/>
              </a:rPr>
              <a:t>Kennedy insists on coded switches on all devices (not operable till 1970s) two man system. Same as on submarines.</a:t>
            </a:r>
          </a:p>
          <a:p>
            <a:r>
              <a:rPr lang="en-AU" sz="2400" dirty="0" smtClean="0">
                <a:latin typeface="Arial Narrow" pitchFamily="34" charset="0"/>
              </a:rPr>
              <a:t>1990s 8 digit code required. USAF sets them all to 00000000.</a:t>
            </a:r>
          </a:p>
          <a:p>
            <a:r>
              <a:rPr lang="en-AU" sz="2400" dirty="0" smtClean="0">
                <a:latin typeface="Arial Narrow" pitchFamily="34" charset="0"/>
              </a:rPr>
              <a:t>Delivered by aircraft before there were ICBMs – first was a Russian missile in 1957.</a:t>
            </a:r>
          </a:p>
          <a:p>
            <a:r>
              <a:rPr lang="en-AU" sz="2400" dirty="0" smtClean="0">
                <a:latin typeface="Arial Narrow" pitchFamily="34" charset="0"/>
              </a:rPr>
              <a:t>Big bombs because they were inaccurate – CEP. Cities only targeted because of it – aircraft used for the rest for hardened military facilities.</a:t>
            </a:r>
            <a:endParaRPr lang="en-AU" sz="2400" dirty="0">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b="0" dirty="0" smtClean="0"/>
              <a:t>Who has them and </a:t>
            </a:r>
            <a:r>
              <a:rPr lang="en-AU" sz="2400" b="0" smtClean="0"/>
              <a:t>how many– </a:t>
            </a:r>
            <a:r>
              <a:rPr lang="en-AU" sz="2400" b="0" dirty="0" smtClean="0"/>
              <a:t>the nuclear club</a:t>
            </a:r>
            <a:endParaRPr lang="en-AU" sz="2400" b="0" dirty="0"/>
          </a:p>
        </p:txBody>
      </p:sp>
      <p:pic>
        <p:nvPicPr>
          <p:cNvPr id="4" name="Content Placeholder 3" descr="nukes-4.jpg"/>
          <p:cNvPicPr>
            <a:picLocks noGrp="1" noChangeAspect="1"/>
          </p:cNvPicPr>
          <p:nvPr>
            <p:ph idx="1"/>
          </p:nvPr>
        </p:nvPicPr>
        <p:blipFill>
          <a:blip r:embed="rId2" cstate="print"/>
          <a:stretch>
            <a:fillRect/>
          </a:stretch>
        </p:blipFill>
        <p:spPr>
          <a:xfrm>
            <a:off x="1187624" y="1556793"/>
            <a:ext cx="6696744" cy="511256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normAutofit/>
          </a:bodyPr>
          <a:lstStyle/>
          <a:p>
            <a:pPr algn="ctr"/>
            <a:r>
              <a:rPr lang="en-AU" sz="3200" b="0" dirty="0" smtClean="0"/>
              <a:t>Delivery systems</a:t>
            </a:r>
            <a:endParaRPr lang="en-AU" sz="3200" b="0" dirty="0"/>
          </a:p>
        </p:txBody>
      </p:sp>
      <p:sp>
        <p:nvSpPr>
          <p:cNvPr id="3" name="Content Placeholder 2"/>
          <p:cNvSpPr>
            <a:spLocks noGrp="1"/>
          </p:cNvSpPr>
          <p:nvPr>
            <p:ph sz="half" idx="1"/>
          </p:nvPr>
        </p:nvSpPr>
        <p:spPr/>
        <p:txBody>
          <a:bodyPr>
            <a:normAutofit/>
          </a:bodyPr>
          <a:lstStyle/>
          <a:p>
            <a:r>
              <a:rPr lang="en-AU" sz="2400" dirty="0" smtClean="0">
                <a:latin typeface="Arial Narrow" pitchFamily="34" charset="0"/>
              </a:rPr>
              <a:t>Bombers (can be recalled) but very few of them now. Average age 33 years. Most B52s</a:t>
            </a:r>
          </a:p>
          <a:p>
            <a:r>
              <a:rPr lang="en-AU" sz="2400" dirty="0" smtClean="0">
                <a:latin typeface="Arial Narrow" pitchFamily="34" charset="0"/>
              </a:rPr>
              <a:t>Submarines (cannot be recalled).</a:t>
            </a:r>
          </a:p>
          <a:p>
            <a:r>
              <a:rPr lang="en-AU" sz="2400" dirty="0" smtClean="0">
                <a:latin typeface="Arial Narrow" pitchFamily="34" charset="0"/>
              </a:rPr>
              <a:t>Artillery (discretionary)</a:t>
            </a:r>
          </a:p>
          <a:p>
            <a:r>
              <a:rPr lang="en-AU" sz="2400" dirty="0" smtClean="0">
                <a:latin typeface="Arial Narrow" pitchFamily="34" charset="0"/>
              </a:rPr>
              <a:t>Cruise missiles (can be recalled)</a:t>
            </a:r>
          </a:p>
          <a:p>
            <a:r>
              <a:rPr lang="en-AU" sz="2400" dirty="0" smtClean="0">
                <a:latin typeface="Arial Narrow" pitchFamily="34" charset="0"/>
              </a:rPr>
              <a:t>ICBMs (Cannot be recalled)</a:t>
            </a:r>
          </a:p>
          <a:p>
            <a:endParaRPr lang="en-AU" dirty="0"/>
          </a:p>
        </p:txBody>
      </p:sp>
      <p:pic>
        <p:nvPicPr>
          <p:cNvPr id="5" name="Content Placeholder 4" descr="Sub_-_UK_Trident.2e16d0ba.fill-600x340.jpg"/>
          <p:cNvPicPr>
            <a:picLocks noGrp="1" noChangeAspect="1"/>
          </p:cNvPicPr>
          <p:nvPr>
            <p:ph sz="half" idx="2"/>
          </p:nvPr>
        </p:nvPicPr>
        <p:blipFill>
          <a:blip r:embed="rId2" cstate="print"/>
          <a:stretch>
            <a:fillRect/>
          </a:stretch>
        </p:blipFill>
        <p:spPr>
          <a:xfrm>
            <a:off x="4572000" y="2060848"/>
            <a:ext cx="4572000" cy="3600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97288"/>
          </a:xfrm>
        </p:spPr>
        <p:txBody>
          <a:bodyPr>
            <a:normAutofit/>
          </a:bodyPr>
          <a:lstStyle/>
          <a:p>
            <a:pPr algn="ctr"/>
            <a:r>
              <a:rPr lang="en-AU" sz="3200" b="0" dirty="0" smtClean="0"/>
              <a:t>Warning times of an attack</a:t>
            </a:r>
            <a:endParaRPr lang="en-AU" sz="3200" b="0" dirty="0"/>
          </a:p>
        </p:txBody>
      </p:sp>
      <p:sp>
        <p:nvSpPr>
          <p:cNvPr id="3" name="Content Placeholder 2"/>
          <p:cNvSpPr>
            <a:spLocks noGrp="1"/>
          </p:cNvSpPr>
          <p:nvPr>
            <p:ph idx="1"/>
          </p:nvPr>
        </p:nvSpPr>
        <p:spPr>
          <a:xfrm>
            <a:off x="457200" y="1628801"/>
            <a:ext cx="8229600" cy="4772000"/>
          </a:xfrm>
        </p:spPr>
        <p:txBody>
          <a:bodyPr>
            <a:normAutofit/>
          </a:bodyPr>
          <a:lstStyle/>
          <a:p>
            <a:r>
              <a:rPr lang="en-AU" sz="2400" dirty="0" smtClean="0">
                <a:latin typeface="Arial Narrow" pitchFamily="34" charset="0"/>
              </a:rPr>
              <a:t>US President has 12 minutes to launch on attack.</a:t>
            </a:r>
          </a:p>
          <a:p>
            <a:r>
              <a:rPr lang="en-AU" sz="2400" dirty="0" smtClean="0">
                <a:latin typeface="Arial Narrow" pitchFamily="34" charset="0"/>
              </a:rPr>
              <a:t>ICBM – 20 minutes</a:t>
            </a:r>
          </a:p>
          <a:p>
            <a:r>
              <a:rPr lang="en-AU" sz="2400" dirty="0" smtClean="0">
                <a:latin typeface="Arial Narrow" pitchFamily="34" charset="0"/>
              </a:rPr>
              <a:t>Duck and cover exercises in schools</a:t>
            </a:r>
          </a:p>
          <a:p>
            <a:r>
              <a:rPr lang="en-AU" sz="2400" dirty="0" smtClean="0">
                <a:latin typeface="Arial Narrow" pitchFamily="34" charset="0"/>
              </a:rPr>
              <a:t>Doomsday 747 ( 4 of them) ready at 5 minutes notice – can stay aloft for days.</a:t>
            </a:r>
          </a:p>
          <a:p>
            <a:r>
              <a:rPr lang="en-AU" sz="2400" dirty="0" smtClean="0">
                <a:latin typeface="Arial Narrow" pitchFamily="34" charset="0"/>
              </a:rPr>
              <a:t>Mount Weather bunker Washington DC</a:t>
            </a:r>
          </a:p>
          <a:p>
            <a:r>
              <a:rPr lang="en-AU" sz="2400" dirty="0" smtClean="0">
                <a:latin typeface="Arial Narrow" pitchFamily="34" charset="0"/>
              </a:rPr>
              <a:t>Youngest nukes in US 23 years old. Chemically unstable, radioactive material degrades – how many would work since there is no nuclear testing anymore?</a:t>
            </a:r>
          </a:p>
          <a:p>
            <a:r>
              <a:rPr lang="en-AU" sz="2400" dirty="0" smtClean="0">
                <a:latin typeface="Arial Narrow" pitchFamily="34" charset="0"/>
              </a:rPr>
              <a:t>$1 trillion to upgrade weapons (US)</a:t>
            </a:r>
            <a:endParaRPr lang="en-AU" sz="2400" dirty="0">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25280"/>
          </a:xfrm>
        </p:spPr>
        <p:txBody>
          <a:bodyPr>
            <a:normAutofit/>
          </a:bodyPr>
          <a:lstStyle/>
          <a:p>
            <a:pPr algn="ctr"/>
            <a:r>
              <a:rPr lang="en-AU" sz="3200" b="0" dirty="0" smtClean="0"/>
              <a:t>Mount Weather</a:t>
            </a:r>
            <a:endParaRPr lang="en-AU" sz="3200" b="0" dirty="0"/>
          </a:p>
        </p:txBody>
      </p:sp>
      <p:pic>
        <p:nvPicPr>
          <p:cNvPr id="4" name="Content Placeholder 3" descr="Tumblr_inline_ndvf7womCQ1sgaq1v.jpg"/>
          <p:cNvPicPr>
            <a:picLocks noGrp="1" noChangeAspect="1"/>
          </p:cNvPicPr>
          <p:nvPr>
            <p:ph idx="1"/>
          </p:nvPr>
        </p:nvPicPr>
        <p:blipFill>
          <a:blip r:embed="rId2" cstate="print"/>
          <a:stretch>
            <a:fillRect/>
          </a:stretch>
        </p:blipFill>
        <p:spPr>
          <a:xfrm>
            <a:off x="1979712" y="1412776"/>
            <a:ext cx="5040559" cy="544522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200" b="0" dirty="0" smtClean="0"/>
              <a:t>Melbourne and a 20 </a:t>
            </a:r>
            <a:r>
              <a:rPr lang="en-AU" sz="3200" b="0" dirty="0" err="1" smtClean="0"/>
              <a:t>mt</a:t>
            </a:r>
            <a:r>
              <a:rPr lang="en-AU" sz="3200" b="0" dirty="0" smtClean="0"/>
              <a:t> device</a:t>
            </a:r>
            <a:endParaRPr lang="en-AU" sz="3200" b="0" dirty="0"/>
          </a:p>
        </p:txBody>
      </p:sp>
      <p:pic>
        <p:nvPicPr>
          <p:cNvPr id="4" name="Content Placeholder 3" descr="Bomb map.jpg"/>
          <p:cNvPicPr>
            <a:picLocks noGrp="1" noChangeAspect="1"/>
          </p:cNvPicPr>
          <p:nvPr>
            <p:ph idx="1"/>
          </p:nvPr>
        </p:nvPicPr>
        <p:blipFill>
          <a:blip r:embed="rId2" cstate="print"/>
          <a:stretch>
            <a:fillRect/>
          </a:stretch>
        </p:blipFill>
        <p:spPr>
          <a:xfrm>
            <a:off x="1331640" y="1484784"/>
            <a:ext cx="6552728" cy="51845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681264"/>
          </a:xfrm>
        </p:spPr>
        <p:txBody>
          <a:bodyPr>
            <a:normAutofit/>
          </a:bodyPr>
          <a:lstStyle/>
          <a:p>
            <a:pPr algn="ctr"/>
            <a:r>
              <a:rPr lang="en-AU" sz="3200" b="0" dirty="0" smtClean="0"/>
              <a:t>And here – a 5mt device</a:t>
            </a:r>
            <a:endParaRPr lang="en-AU" sz="3200" b="0" dirty="0"/>
          </a:p>
        </p:txBody>
      </p:sp>
      <p:pic>
        <p:nvPicPr>
          <p:cNvPr id="6" name="Content Placeholder 5" descr="Untitled.png"/>
          <p:cNvPicPr>
            <a:picLocks noGrp="1" noChangeAspect="1"/>
          </p:cNvPicPr>
          <p:nvPr>
            <p:ph idx="1"/>
          </p:nvPr>
        </p:nvPicPr>
        <p:blipFill>
          <a:blip r:embed="rId2" cstate="print"/>
          <a:stretch>
            <a:fillRect/>
          </a:stretch>
        </p:blipFill>
        <p:spPr>
          <a:xfrm>
            <a:off x="359024" y="1484784"/>
            <a:ext cx="8784976" cy="475252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69296"/>
          </a:xfrm>
        </p:spPr>
        <p:txBody>
          <a:bodyPr>
            <a:normAutofit/>
          </a:bodyPr>
          <a:lstStyle/>
          <a:p>
            <a:pPr algn="ctr"/>
            <a:r>
              <a:rPr lang="en-AU" sz="3000" b="0" dirty="0" smtClean="0"/>
              <a:t>Fall out shelters</a:t>
            </a:r>
            <a:endParaRPr lang="en-AU" sz="3000" b="0" dirty="0"/>
          </a:p>
        </p:txBody>
      </p:sp>
      <p:pic>
        <p:nvPicPr>
          <p:cNvPr id="4" name="Content Placeholder 3" descr="article-1254595-0884A5F5000005DC-895_468x368.jpg"/>
          <p:cNvPicPr>
            <a:picLocks noGrp="1" noChangeAspect="1"/>
          </p:cNvPicPr>
          <p:nvPr>
            <p:ph idx="1"/>
          </p:nvPr>
        </p:nvPicPr>
        <p:blipFill>
          <a:blip r:embed="rId2" cstate="print"/>
          <a:stretch>
            <a:fillRect/>
          </a:stretch>
        </p:blipFill>
        <p:spPr>
          <a:xfrm>
            <a:off x="899592" y="1916832"/>
            <a:ext cx="6984776" cy="439248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681264"/>
          </a:xfrm>
        </p:spPr>
        <p:txBody>
          <a:bodyPr>
            <a:normAutofit/>
          </a:bodyPr>
          <a:lstStyle/>
          <a:p>
            <a:pPr algn="ctr"/>
            <a:r>
              <a:rPr lang="en-AU" sz="3200" b="0" dirty="0" smtClean="0"/>
              <a:t>The notion of deterrence</a:t>
            </a:r>
            <a:endParaRPr lang="en-AU" sz="3200" b="0" dirty="0"/>
          </a:p>
        </p:txBody>
      </p:sp>
      <p:sp>
        <p:nvSpPr>
          <p:cNvPr id="3" name="Content Placeholder 2"/>
          <p:cNvSpPr>
            <a:spLocks noGrp="1"/>
          </p:cNvSpPr>
          <p:nvPr>
            <p:ph idx="1"/>
          </p:nvPr>
        </p:nvSpPr>
        <p:spPr/>
        <p:txBody>
          <a:bodyPr>
            <a:normAutofit/>
          </a:bodyPr>
          <a:lstStyle/>
          <a:p>
            <a:r>
              <a:rPr lang="en-AU" sz="2400" dirty="0" smtClean="0">
                <a:latin typeface="Arial Narrow" pitchFamily="34" charset="0"/>
              </a:rPr>
              <a:t>The MAD doctrine: no one would be crazy enough to use them theory. Bipolar world view. Based on few owners of nukes.</a:t>
            </a:r>
          </a:p>
          <a:p>
            <a:r>
              <a:rPr lang="en-AU" sz="2400" dirty="0" smtClean="0">
                <a:latin typeface="Arial Narrow" pitchFamily="34" charset="0"/>
              </a:rPr>
              <a:t>One is enough – North Korea. Chinese support for NK because of what it might do with nuclear weapons. Multipolar world.</a:t>
            </a:r>
          </a:p>
          <a:p>
            <a:r>
              <a:rPr lang="en-AU" sz="2400" dirty="0" smtClean="0">
                <a:latin typeface="Arial Narrow" pitchFamily="34" charset="0"/>
              </a:rPr>
              <a:t>What if Saddam Hussein really had WMDs?</a:t>
            </a:r>
          </a:p>
          <a:p>
            <a:r>
              <a:rPr lang="en-AU" sz="2400" dirty="0" smtClean="0">
                <a:latin typeface="Arial Narrow" pitchFamily="34" charset="0"/>
              </a:rPr>
              <a:t>Ukraine regrets giving up its nuclear weapons back to Russia.</a:t>
            </a:r>
          </a:p>
          <a:p>
            <a:r>
              <a:rPr lang="en-AU" sz="2400" dirty="0" smtClean="0">
                <a:latin typeface="Arial Narrow" pitchFamily="34" charset="0"/>
              </a:rPr>
              <a:t>Half US force on hair trigger alert. A relic of the Cold War – USAF no longer always airborne but subs and silos on hair trigger still. </a:t>
            </a:r>
          </a:p>
          <a:p>
            <a:r>
              <a:rPr lang="en-AU" sz="2400" dirty="0" smtClean="0">
                <a:latin typeface="Arial Narrow" pitchFamily="34" charset="0"/>
              </a:rPr>
              <a:t>China's nukes are not attached to missiles. A lesson for the rest of us?</a:t>
            </a:r>
          </a:p>
          <a:p>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28328"/>
          </a:xfrm>
        </p:spPr>
        <p:txBody>
          <a:bodyPr>
            <a:normAutofit/>
          </a:bodyPr>
          <a:lstStyle/>
          <a:p>
            <a:pPr algn="ctr"/>
            <a:r>
              <a:rPr lang="en-AU" sz="3200" b="0" dirty="0" smtClean="0"/>
              <a:t>What is a nuclear bomb?</a:t>
            </a:r>
            <a:endParaRPr lang="en-AU" sz="3200" b="0" dirty="0"/>
          </a:p>
        </p:txBody>
      </p:sp>
      <p:sp>
        <p:nvSpPr>
          <p:cNvPr id="3" name="Content Placeholder 2"/>
          <p:cNvSpPr>
            <a:spLocks noGrp="1"/>
          </p:cNvSpPr>
          <p:nvPr>
            <p:ph sz="half" idx="1"/>
          </p:nvPr>
        </p:nvSpPr>
        <p:spPr/>
        <p:txBody>
          <a:bodyPr>
            <a:normAutofit/>
          </a:bodyPr>
          <a:lstStyle/>
          <a:p>
            <a:r>
              <a:rPr lang="en-AU" sz="2400" dirty="0" smtClean="0">
                <a:latin typeface="Arial Narrow" pitchFamily="34" charset="0"/>
              </a:rPr>
              <a:t>A bomb that releases nuclear energy either by fission (atomic bombs) or fusion (hydrogen bombs)</a:t>
            </a:r>
          </a:p>
          <a:p>
            <a:r>
              <a:rPr lang="en-AU" sz="2400" dirty="0" smtClean="0">
                <a:latin typeface="Arial Narrow" pitchFamily="34" charset="0"/>
              </a:rPr>
              <a:t>Explosive power measure in tons of TNT – e.g. Hiroshima = 20 kilotons: biggest ever 50 megatonnes but 10 megatonnes is average (US).</a:t>
            </a:r>
          </a:p>
          <a:p>
            <a:endParaRPr lang="en-AU" dirty="0" smtClean="0"/>
          </a:p>
          <a:p>
            <a:endParaRPr lang="en-AU" dirty="0" smtClean="0"/>
          </a:p>
          <a:p>
            <a:endParaRPr lang="en-AU" dirty="0"/>
          </a:p>
        </p:txBody>
      </p:sp>
      <p:pic>
        <p:nvPicPr>
          <p:cNvPr id="5" name="Content Placeholder 4" descr="TNT3.jpg"/>
          <p:cNvPicPr>
            <a:picLocks noGrp="1" noChangeAspect="1"/>
          </p:cNvPicPr>
          <p:nvPr>
            <p:ph sz="half" idx="2"/>
          </p:nvPr>
        </p:nvPicPr>
        <p:blipFill>
          <a:blip r:embed="rId2" cstate="print"/>
          <a:stretch>
            <a:fillRect/>
          </a:stretch>
        </p:blipFill>
        <p:spPr>
          <a:xfrm>
            <a:off x="4648200" y="1844825"/>
            <a:ext cx="4244280" cy="4536504"/>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753272"/>
          </a:xfrm>
        </p:spPr>
        <p:txBody>
          <a:bodyPr>
            <a:normAutofit/>
          </a:bodyPr>
          <a:lstStyle/>
          <a:p>
            <a:pPr algn="ctr"/>
            <a:r>
              <a:rPr lang="en-AU" sz="3000" b="0" dirty="0" smtClean="0"/>
              <a:t>Unintended consequences</a:t>
            </a:r>
            <a:endParaRPr lang="en-AU" sz="3000" b="0" dirty="0"/>
          </a:p>
        </p:txBody>
      </p:sp>
      <p:sp>
        <p:nvSpPr>
          <p:cNvPr id="3" name="Content Placeholder 2"/>
          <p:cNvSpPr>
            <a:spLocks noGrp="1"/>
          </p:cNvSpPr>
          <p:nvPr>
            <p:ph idx="1"/>
          </p:nvPr>
        </p:nvSpPr>
        <p:spPr>
          <a:xfrm>
            <a:off x="457200" y="1556793"/>
            <a:ext cx="8229600" cy="4844008"/>
          </a:xfrm>
        </p:spPr>
        <p:txBody>
          <a:bodyPr>
            <a:normAutofit/>
          </a:bodyPr>
          <a:lstStyle/>
          <a:p>
            <a:r>
              <a:rPr lang="en-AU" sz="2400" dirty="0" smtClean="0">
                <a:latin typeface="Arial Narrow" pitchFamily="34" charset="0"/>
              </a:rPr>
              <a:t>Many of the nuclear-weapon systems on both sides are aging and obsolete. The personnel who operate those systems often suffer from poor morale and poor training. None of their senior officers has firsthand experience making decisions during an actual nuclear crisis. And today’s command-and-control systems must contend with threats that barely existed during the Cold War: malware, spyware, worms, bugs, viruses, corrupted firmware, logic bombs, Trojan horses, and all the other modern tools of cyber warfare. </a:t>
            </a:r>
          </a:p>
          <a:p>
            <a:r>
              <a:rPr lang="en-AU" sz="2400" dirty="0" smtClean="0">
                <a:latin typeface="Arial Narrow" pitchFamily="34" charset="0"/>
              </a:rPr>
              <a:t>The greatest danger is posed not by any technological innovation but by a dilemma that has haunted nuclear strategy since the first detonation of an atomic bomb: How do you prevent a nuclear attack while preserving the ability to launch one?</a:t>
            </a:r>
            <a:endParaRPr lang="en-AU" sz="2400" dirty="0">
              <a:latin typeface="Arial Narrow"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69296"/>
          </a:xfrm>
        </p:spPr>
        <p:txBody>
          <a:bodyPr/>
          <a:lstStyle/>
          <a:p>
            <a:pPr algn="ctr"/>
            <a:r>
              <a:rPr lang="en-AU" sz="3200" b="0" dirty="0" smtClean="0"/>
              <a:t>What are they </a:t>
            </a:r>
            <a:r>
              <a:rPr lang="en-AU" sz="3200" b="0" dirty="0" err="1" smtClean="0"/>
              <a:t>targetting</a:t>
            </a:r>
            <a:r>
              <a:rPr lang="en-AU" b="0" dirty="0" smtClean="0"/>
              <a:t>?</a:t>
            </a:r>
            <a:endParaRPr lang="en-AU" b="0" dirty="0"/>
          </a:p>
        </p:txBody>
      </p:sp>
      <p:sp>
        <p:nvSpPr>
          <p:cNvPr id="3" name="Content Placeholder 2"/>
          <p:cNvSpPr>
            <a:spLocks noGrp="1"/>
          </p:cNvSpPr>
          <p:nvPr>
            <p:ph idx="1"/>
          </p:nvPr>
        </p:nvSpPr>
        <p:spPr>
          <a:xfrm>
            <a:off x="467544" y="1628800"/>
            <a:ext cx="8229600" cy="5112568"/>
          </a:xfrm>
        </p:spPr>
        <p:txBody>
          <a:bodyPr>
            <a:normAutofit fontScale="25000" lnSpcReduction="20000"/>
          </a:bodyPr>
          <a:lstStyle/>
          <a:p>
            <a:r>
              <a:rPr lang="en-AU" sz="9600" dirty="0" smtClean="0">
                <a:latin typeface="Arial Narrow" pitchFamily="34" charset="0"/>
              </a:rPr>
              <a:t>All on  a menu list in the “Football” along with authentication codes.</a:t>
            </a:r>
          </a:p>
          <a:p>
            <a:endParaRPr lang="en-AU" sz="9600" dirty="0" smtClean="0">
              <a:latin typeface="Arial Narrow" pitchFamily="34" charset="0"/>
            </a:endParaRPr>
          </a:p>
          <a:p>
            <a:r>
              <a:rPr lang="en-AU" sz="9600" u="sng" dirty="0" smtClean="0">
                <a:latin typeface="Arial Narrow" pitchFamily="34" charset="0"/>
              </a:rPr>
              <a:t>Russia: </a:t>
            </a:r>
            <a:r>
              <a:rPr lang="en-AU" sz="9600" dirty="0" smtClean="0">
                <a:latin typeface="Arial Narrow" pitchFamily="34" charset="0"/>
              </a:rPr>
              <a:t>Weapons of mass destruction (510 targets, or “aim points”), 190 leadership aim points and 250 war-supporting-industry aim points. Moscow alone would encompass 100 aim points.</a:t>
            </a:r>
          </a:p>
          <a:p>
            <a:endParaRPr lang="en-AU" sz="9600" dirty="0" smtClean="0">
              <a:latin typeface="Arial Narrow" pitchFamily="34" charset="0"/>
            </a:endParaRPr>
          </a:p>
          <a:p>
            <a:r>
              <a:rPr lang="en-AU" sz="9600" u="sng" dirty="0" smtClean="0">
                <a:latin typeface="Arial Narrow" pitchFamily="34" charset="0"/>
              </a:rPr>
              <a:t>China</a:t>
            </a:r>
            <a:r>
              <a:rPr lang="en-AU" sz="9600" dirty="0" smtClean="0">
                <a:latin typeface="Arial Narrow" pitchFamily="34" charset="0"/>
              </a:rPr>
              <a:t>: WMD (130 aim points), 60 leadership aim points and 250 war-supporting-industry aim points.</a:t>
            </a:r>
          </a:p>
          <a:p>
            <a:endParaRPr lang="en-AU" sz="9600" dirty="0" smtClean="0">
              <a:latin typeface="Arial Narrow" pitchFamily="34" charset="0"/>
            </a:endParaRPr>
          </a:p>
          <a:p>
            <a:r>
              <a:rPr lang="en-AU" sz="9600" u="sng" dirty="0" smtClean="0">
                <a:latin typeface="Arial Narrow" pitchFamily="34" charset="0"/>
              </a:rPr>
              <a:t>North Korea, Iran, Syria</a:t>
            </a:r>
            <a:r>
              <a:rPr lang="en-AU" sz="9600" dirty="0" smtClean="0">
                <a:latin typeface="Arial Narrow" pitchFamily="34" charset="0"/>
              </a:rPr>
              <a:t>: Each country would be covered by many dozens of warheads targeted at North Korea (50 WMD, 10 leadership and 12 war-supporting-industry aim points); Iran (40 WMD, 14 leadership and six war-supporting-industry aim points); and Syria (20 WMD, 13 leadership and 10 war-supporting-industry aim points).</a:t>
            </a:r>
          </a:p>
          <a:p>
            <a:r>
              <a:rPr lang="en-AU" dirty="0" smtClean="0"/>
              <a:t/>
            </a:r>
            <a:br>
              <a:rPr lang="en-AU" dirty="0" smtClean="0"/>
            </a:br>
            <a:r>
              <a:rPr lang="en-AU" dirty="0" smtClean="0"/>
              <a:t/>
            </a:r>
            <a:br>
              <a:rPr lang="en-AU" dirty="0" smtClean="0"/>
            </a:br>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sz="3200" dirty="0" err="1" smtClean="0"/>
              <a:t>Defcon</a:t>
            </a:r>
            <a:r>
              <a:rPr lang="en-AU" sz="3200" dirty="0" smtClean="0"/>
              <a:t> levels – defence </a:t>
            </a:r>
            <a:r>
              <a:rPr lang="en-AU" sz="3200" dirty="0" err="1" smtClean="0"/>
              <a:t>readines</a:t>
            </a:r>
            <a:r>
              <a:rPr lang="en-AU" sz="3200" dirty="0" smtClean="0"/>
              <a:t> condition</a:t>
            </a:r>
            <a:endParaRPr lang="en-AU" sz="3200" dirty="0"/>
          </a:p>
        </p:txBody>
      </p:sp>
      <p:pic>
        <p:nvPicPr>
          <p:cNvPr id="7" name="Content Placeholder 6" descr="image1.png"/>
          <p:cNvPicPr>
            <a:picLocks noGrp="1" noChangeAspect="1"/>
          </p:cNvPicPr>
          <p:nvPr>
            <p:ph idx="1"/>
          </p:nvPr>
        </p:nvPicPr>
        <p:blipFill>
          <a:blip r:embed="rId2" cstate="print"/>
          <a:stretch>
            <a:fillRect/>
          </a:stretch>
        </p:blipFill>
        <p:spPr>
          <a:xfrm>
            <a:off x="395536" y="1700808"/>
            <a:ext cx="8229600" cy="4176463"/>
          </a:xfrm>
        </p:spPr>
      </p:pic>
      <p:sp>
        <p:nvSpPr>
          <p:cNvPr id="8" name="TextBox 7"/>
          <p:cNvSpPr txBox="1"/>
          <p:nvPr/>
        </p:nvSpPr>
        <p:spPr>
          <a:xfrm>
            <a:off x="9396536" y="3933056"/>
            <a:ext cx="165618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AU" dirty="0" smtClean="0"/>
              <a:t>Yom Kippur</a:t>
            </a:r>
            <a:endParaRPr lang="en-AU" dirty="0"/>
          </a:p>
        </p:txBody>
      </p:sp>
      <p:sp>
        <p:nvSpPr>
          <p:cNvPr id="9" name="TextBox 8"/>
          <p:cNvSpPr txBox="1"/>
          <p:nvPr/>
        </p:nvSpPr>
        <p:spPr>
          <a:xfrm>
            <a:off x="9396536" y="3068960"/>
            <a:ext cx="1584176"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AU" dirty="0" smtClean="0"/>
              <a:t>Cuban Missile Crisis</a:t>
            </a:r>
            <a:endParaRPr lang="en-AU" dirty="0"/>
          </a:p>
        </p:txBody>
      </p:sp>
      <p:sp>
        <p:nvSpPr>
          <p:cNvPr id="10" name="TextBox 9"/>
          <p:cNvSpPr txBox="1"/>
          <p:nvPr/>
        </p:nvSpPr>
        <p:spPr>
          <a:xfrm>
            <a:off x="9396536" y="2564904"/>
            <a:ext cx="136815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AU" dirty="0" smtClean="0"/>
              <a:t>Never</a:t>
            </a:r>
            <a:endParaRPr lang="en-AU" dirty="0"/>
          </a:p>
        </p:txBody>
      </p:sp>
      <p:sp>
        <p:nvSpPr>
          <p:cNvPr id="11" name="TextBox 10"/>
          <p:cNvSpPr txBox="1"/>
          <p:nvPr/>
        </p:nvSpPr>
        <p:spPr>
          <a:xfrm>
            <a:off x="9396536" y="4797152"/>
            <a:ext cx="129614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AU" dirty="0" smtClean="0"/>
              <a:t>9/11</a:t>
            </a:r>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69296"/>
          </a:xfrm>
        </p:spPr>
        <p:txBody>
          <a:bodyPr>
            <a:normAutofit/>
          </a:bodyPr>
          <a:lstStyle/>
          <a:p>
            <a:pPr algn="ctr"/>
            <a:r>
              <a:rPr lang="en-AU" sz="3200" b="0" dirty="0" smtClean="0"/>
              <a:t>Proliferation and non proliferation</a:t>
            </a:r>
            <a:endParaRPr lang="en-AU" sz="3200" b="0" dirty="0"/>
          </a:p>
        </p:txBody>
      </p:sp>
      <p:sp>
        <p:nvSpPr>
          <p:cNvPr id="3" name="Content Placeholder 2"/>
          <p:cNvSpPr>
            <a:spLocks noGrp="1"/>
          </p:cNvSpPr>
          <p:nvPr>
            <p:ph idx="1"/>
          </p:nvPr>
        </p:nvSpPr>
        <p:spPr/>
        <p:txBody>
          <a:bodyPr>
            <a:normAutofit/>
          </a:bodyPr>
          <a:lstStyle/>
          <a:p>
            <a:r>
              <a:rPr lang="en-AU" sz="2400" dirty="0" smtClean="0">
                <a:latin typeface="Arial Narrow" pitchFamily="34" charset="0"/>
              </a:rPr>
              <a:t>One goes nuclear they all go nuclear?</a:t>
            </a:r>
          </a:p>
          <a:p>
            <a:r>
              <a:rPr lang="en-AU" sz="2400" dirty="0" smtClean="0">
                <a:latin typeface="Arial Narrow" pitchFamily="34" charset="0"/>
              </a:rPr>
              <a:t>North Korea – South Korea and then Japan?</a:t>
            </a:r>
          </a:p>
          <a:p>
            <a:r>
              <a:rPr lang="en-AU" sz="2400" dirty="0" smtClean="0">
                <a:latin typeface="Arial Narrow" pitchFamily="34" charset="0"/>
              </a:rPr>
              <a:t>Iran – Saudi Arabia etc</a:t>
            </a:r>
          </a:p>
          <a:p>
            <a:r>
              <a:rPr lang="en-AU" sz="2400" dirty="0" smtClean="0">
                <a:latin typeface="Arial Narrow" pitchFamily="34" charset="0"/>
              </a:rPr>
              <a:t>Current treaties – like the NPT nuclear Non-Proliferation Treaty, which slows the spread of weapons by reassuring countries that their neighbours are not developing nukes.</a:t>
            </a:r>
          </a:p>
          <a:p>
            <a:r>
              <a:rPr lang="en-AU" sz="2400" dirty="0" smtClean="0">
                <a:latin typeface="Arial Narrow" pitchFamily="34" charset="0"/>
              </a:rPr>
              <a:t>No “first use” policy. China and India have adopted it but the US has not yet. Need to set a “norm”?</a:t>
            </a:r>
          </a:p>
          <a:p>
            <a:r>
              <a:rPr lang="en-AU" sz="2400" dirty="0" smtClean="0">
                <a:latin typeface="Arial Narrow" pitchFamily="34" charset="0"/>
              </a:rPr>
              <a:t>Giving up? South Africa gave up its 6 nukes in 1993. Why? Uzbekistan removed fissile material long ago, Ukraine returned its nukes to Russia eventually but North Korea and Iran are not so accommodating.</a:t>
            </a:r>
            <a:endParaRPr lang="en-AU" sz="2400" dirty="0">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681264"/>
          </a:xfrm>
        </p:spPr>
        <p:txBody>
          <a:bodyPr>
            <a:normAutofit/>
          </a:bodyPr>
          <a:lstStyle/>
          <a:p>
            <a:pPr algn="ctr"/>
            <a:r>
              <a:rPr lang="en-AU" sz="3000" b="0" dirty="0" smtClean="0"/>
              <a:t>Proliferation by theft</a:t>
            </a:r>
            <a:endParaRPr lang="en-AU" sz="3000" b="0" dirty="0"/>
          </a:p>
        </p:txBody>
      </p:sp>
      <p:sp>
        <p:nvSpPr>
          <p:cNvPr id="3" name="Content Placeholder 2"/>
          <p:cNvSpPr>
            <a:spLocks noGrp="1"/>
          </p:cNvSpPr>
          <p:nvPr>
            <p:ph idx="1"/>
          </p:nvPr>
        </p:nvSpPr>
        <p:spPr>
          <a:xfrm>
            <a:off x="457200" y="1556793"/>
            <a:ext cx="8229600" cy="4844008"/>
          </a:xfrm>
        </p:spPr>
        <p:txBody>
          <a:bodyPr>
            <a:normAutofit/>
          </a:bodyPr>
          <a:lstStyle/>
          <a:p>
            <a:r>
              <a:rPr lang="en-AU" sz="2400" dirty="0" smtClean="0">
                <a:latin typeface="Arial Narrow" pitchFamily="34" charset="0"/>
              </a:rPr>
              <a:t>In 2004 a Pakistani-run network was exposed run by Dr Khan who had provided information and nuclear-weapons components to Iran and North Korea, and had begun negotiations with a fourth country, perhaps Syria or Saudi Arabia. </a:t>
            </a:r>
          </a:p>
          <a:p>
            <a:r>
              <a:rPr lang="en-AU" sz="2400" dirty="0" smtClean="0">
                <a:latin typeface="Arial Narrow" pitchFamily="34" charset="0"/>
              </a:rPr>
              <a:t>intellectual "borrowing" had to varying degrees contributed to the acquisition of nuclear weapons by the Soviet Union, China, Israel, France, India, and white South Africa—and also to nuclear-weapons projects that were ultimately (and perhaps temporarily) abandoned in Argentina, Brazil, South Korea, and Taiwan. </a:t>
            </a:r>
          </a:p>
          <a:p>
            <a:r>
              <a:rPr lang="en-AU" sz="2400" dirty="0" smtClean="0">
                <a:latin typeface="Arial Narrow" pitchFamily="34" charset="0"/>
              </a:rPr>
              <a:t>And the use of spies after the war  - Klaus Fuchs who worked on the Manhattan project.  Ethel and Julius Rosenberg. </a:t>
            </a:r>
            <a:endParaRPr lang="en-AU" sz="2400"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69296"/>
          </a:xfrm>
        </p:spPr>
        <p:txBody>
          <a:bodyPr>
            <a:normAutofit/>
          </a:bodyPr>
          <a:lstStyle/>
          <a:p>
            <a:pPr algn="ctr"/>
            <a:r>
              <a:rPr lang="en-AU" sz="3200" b="0" dirty="0" smtClean="0"/>
              <a:t>The numbers</a:t>
            </a:r>
            <a:endParaRPr lang="en-AU" sz="3200" b="0" dirty="0"/>
          </a:p>
        </p:txBody>
      </p:sp>
      <p:pic>
        <p:nvPicPr>
          <p:cNvPr id="4" name="Content Placeholder 3" descr="Untitled.png"/>
          <p:cNvPicPr>
            <a:picLocks noGrp="1" noChangeAspect="1"/>
          </p:cNvPicPr>
          <p:nvPr>
            <p:ph idx="1"/>
          </p:nvPr>
        </p:nvPicPr>
        <p:blipFill>
          <a:blip r:embed="rId2" cstate="print"/>
          <a:stretch>
            <a:fillRect/>
          </a:stretch>
        </p:blipFill>
        <p:spPr>
          <a:xfrm>
            <a:off x="457200" y="1700808"/>
            <a:ext cx="8229600" cy="475252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97288"/>
          </a:xfrm>
        </p:spPr>
        <p:txBody>
          <a:bodyPr>
            <a:normAutofit/>
          </a:bodyPr>
          <a:lstStyle/>
          <a:p>
            <a:pPr algn="ctr"/>
            <a:r>
              <a:rPr lang="en-AU" sz="3200" b="0" dirty="0" smtClean="0"/>
              <a:t>How safe are countries’ nuclear materials?</a:t>
            </a:r>
            <a:endParaRPr lang="en-AU" sz="3200" b="0" dirty="0"/>
          </a:p>
        </p:txBody>
      </p:sp>
      <p:pic>
        <p:nvPicPr>
          <p:cNvPr id="4" name="Content Placeholder 3" descr="20160116_woc961_0.png"/>
          <p:cNvPicPr>
            <a:picLocks noGrp="1" noChangeAspect="1"/>
          </p:cNvPicPr>
          <p:nvPr>
            <p:ph idx="1"/>
          </p:nvPr>
        </p:nvPicPr>
        <p:blipFill>
          <a:blip r:embed="rId2" cstate="print"/>
          <a:stretch>
            <a:fillRect/>
          </a:stretch>
        </p:blipFill>
        <p:spPr>
          <a:xfrm>
            <a:off x="1979712" y="1484785"/>
            <a:ext cx="4968551" cy="4916016"/>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normAutofit/>
          </a:bodyPr>
          <a:lstStyle/>
          <a:p>
            <a:pPr algn="ctr"/>
            <a:r>
              <a:rPr lang="en-AU" sz="3200" b="0" dirty="0" smtClean="0"/>
              <a:t>Progress</a:t>
            </a:r>
            <a:endParaRPr lang="en-AU" sz="3200" b="0" dirty="0"/>
          </a:p>
        </p:txBody>
      </p:sp>
      <p:pic>
        <p:nvPicPr>
          <p:cNvPr id="4" name="Content Placeholder 3" descr="images.jpg"/>
          <p:cNvPicPr>
            <a:picLocks noGrp="1" noChangeAspect="1"/>
          </p:cNvPicPr>
          <p:nvPr>
            <p:ph idx="1"/>
          </p:nvPr>
        </p:nvPicPr>
        <p:blipFill>
          <a:blip r:embed="rId2" cstate="print"/>
          <a:stretch>
            <a:fillRect/>
          </a:stretch>
        </p:blipFill>
        <p:spPr>
          <a:xfrm>
            <a:off x="1691680" y="1916832"/>
            <a:ext cx="4752528" cy="352839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b="0" dirty="0" smtClean="0"/>
              <a:t>Acronyms in US/USSR/Russia co-operation on nuclear weapons</a:t>
            </a:r>
            <a:endParaRPr lang="en-AU" sz="2400" b="0" dirty="0"/>
          </a:p>
        </p:txBody>
      </p:sp>
      <p:sp>
        <p:nvSpPr>
          <p:cNvPr id="3" name="Content Placeholder 2"/>
          <p:cNvSpPr>
            <a:spLocks noGrp="1"/>
          </p:cNvSpPr>
          <p:nvPr>
            <p:ph sz="half" idx="1"/>
          </p:nvPr>
        </p:nvSpPr>
        <p:spPr/>
        <p:txBody>
          <a:bodyPr>
            <a:normAutofit fontScale="92500" lnSpcReduction="20000"/>
          </a:bodyPr>
          <a:lstStyle/>
          <a:p>
            <a:r>
              <a:rPr lang="en-AU" sz="2400" dirty="0" smtClean="0">
                <a:latin typeface="Arial Narrow" pitchFamily="34" charset="0"/>
              </a:rPr>
              <a:t>SA</a:t>
            </a:r>
            <a:r>
              <a:rPr lang="en-AU" sz="2400" dirty="0" smtClean="0">
                <a:solidFill>
                  <a:srgbClr val="FF0000"/>
                </a:solidFill>
                <a:latin typeface="Arial Narrow" pitchFamily="34" charset="0"/>
              </a:rPr>
              <a:t>L</a:t>
            </a:r>
            <a:r>
              <a:rPr lang="en-AU" sz="2400" dirty="0" smtClean="0">
                <a:latin typeface="Arial Narrow" pitchFamily="34" charset="0"/>
              </a:rPr>
              <a:t>T 1 and 2. . SALT 1</a:t>
            </a:r>
            <a:r>
              <a:rPr lang="en-AU" sz="2400" dirty="0" smtClean="0">
                <a:solidFill>
                  <a:srgbClr val="FF0000"/>
                </a:solidFill>
                <a:latin typeface="Arial Narrow" pitchFamily="34" charset="0"/>
              </a:rPr>
              <a:t> limited </a:t>
            </a:r>
            <a:r>
              <a:rPr lang="en-AU" sz="2400" dirty="0" smtClean="0">
                <a:latin typeface="Arial Narrow" pitchFamily="34" charset="0"/>
              </a:rPr>
              <a:t>the number of warheads.</a:t>
            </a:r>
          </a:p>
          <a:p>
            <a:r>
              <a:rPr lang="en-AU" sz="2400" dirty="0" smtClean="0">
                <a:latin typeface="Arial Narrow" pitchFamily="34" charset="0"/>
              </a:rPr>
              <a:t>SALT 2 was an anti ABM treaty</a:t>
            </a:r>
          </a:p>
          <a:p>
            <a:r>
              <a:rPr lang="en-AU" sz="2400" dirty="0" smtClean="0">
                <a:latin typeface="Arial Narrow" pitchFamily="34" charset="0"/>
              </a:rPr>
              <a:t>STA</a:t>
            </a:r>
            <a:r>
              <a:rPr lang="en-AU" sz="2400" dirty="0" smtClean="0">
                <a:solidFill>
                  <a:srgbClr val="FF0000"/>
                </a:solidFill>
                <a:latin typeface="Arial Narrow" pitchFamily="34" charset="0"/>
              </a:rPr>
              <a:t>R</a:t>
            </a:r>
            <a:r>
              <a:rPr lang="en-AU" sz="2400" dirty="0" smtClean="0">
                <a:latin typeface="Arial Narrow" pitchFamily="34" charset="0"/>
              </a:rPr>
              <a:t>T 1 and 2. This treaty was designed to </a:t>
            </a:r>
            <a:r>
              <a:rPr lang="en-AU" sz="2400" dirty="0" smtClean="0">
                <a:solidFill>
                  <a:srgbClr val="FF0000"/>
                </a:solidFill>
                <a:latin typeface="Arial Narrow" pitchFamily="34" charset="0"/>
              </a:rPr>
              <a:t>reduce</a:t>
            </a:r>
            <a:r>
              <a:rPr lang="en-AU" sz="2400" dirty="0" smtClean="0">
                <a:latin typeface="Arial Narrow" pitchFamily="34" charset="0"/>
              </a:rPr>
              <a:t> the number of warheads.</a:t>
            </a:r>
          </a:p>
          <a:p>
            <a:r>
              <a:rPr lang="en-AU" sz="2400" dirty="0" smtClean="0">
                <a:latin typeface="Arial Narrow" pitchFamily="34" charset="0"/>
              </a:rPr>
              <a:t>NPT – Non proliferation Treaty – see next frame.</a:t>
            </a:r>
          </a:p>
          <a:p>
            <a:r>
              <a:rPr lang="en-AU" sz="2400" dirty="0" smtClean="0">
                <a:latin typeface="Arial Narrow" pitchFamily="34" charset="0"/>
              </a:rPr>
              <a:t>Comprehensive Test Ban Treaty 1996. Tests are now simulated.</a:t>
            </a:r>
          </a:p>
          <a:p>
            <a:r>
              <a:rPr lang="en-AU" sz="2400" dirty="0" smtClean="0">
                <a:latin typeface="Arial Narrow" pitchFamily="34" charset="0"/>
              </a:rPr>
              <a:t>New Start Treaty 2011 effective 2018 limits set 1550 war heads.</a:t>
            </a:r>
          </a:p>
          <a:p>
            <a:r>
              <a:rPr lang="en-AU" sz="2400" dirty="0" smtClean="0">
                <a:latin typeface="Arial Narrow" pitchFamily="34" charset="0"/>
              </a:rPr>
              <a:t>18 visits to check per year as well as satellite and remote monitoring.</a:t>
            </a:r>
            <a:r>
              <a:rPr lang="en-AU" dirty="0" smtClean="0"/>
              <a:t/>
            </a:r>
            <a:br>
              <a:rPr lang="en-AU" dirty="0" smtClean="0"/>
            </a:br>
            <a:endParaRPr lang="en-AU" dirty="0"/>
          </a:p>
        </p:txBody>
      </p:sp>
      <p:pic>
        <p:nvPicPr>
          <p:cNvPr id="5" name="Content Placeholder 4" descr="newstart.jpg"/>
          <p:cNvPicPr>
            <a:picLocks noGrp="1" noChangeAspect="1"/>
          </p:cNvPicPr>
          <p:nvPr>
            <p:ph sz="half" idx="2"/>
          </p:nvPr>
        </p:nvPicPr>
        <p:blipFill>
          <a:blip r:embed="rId2" cstate="print"/>
          <a:stretch>
            <a:fillRect/>
          </a:stretch>
        </p:blipFill>
        <p:spPr>
          <a:xfrm>
            <a:off x="4648200" y="1844824"/>
            <a:ext cx="4244280" cy="3888431"/>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84312"/>
          </a:xfrm>
        </p:spPr>
        <p:txBody>
          <a:bodyPr>
            <a:normAutofit/>
          </a:bodyPr>
          <a:lstStyle/>
          <a:p>
            <a:pPr algn="ctr"/>
            <a:r>
              <a:rPr lang="en-AU" sz="2800" b="0" dirty="0" smtClean="0"/>
              <a:t>The NPT</a:t>
            </a:r>
            <a:endParaRPr lang="en-AU" sz="2800" b="0" dirty="0"/>
          </a:p>
        </p:txBody>
      </p:sp>
      <p:pic>
        <p:nvPicPr>
          <p:cNvPr id="7" name="Content Placeholder 6" descr="NPT-map.png"/>
          <p:cNvPicPr>
            <a:picLocks noGrp="1" noChangeAspect="1"/>
          </p:cNvPicPr>
          <p:nvPr>
            <p:ph sz="half" idx="1"/>
          </p:nvPr>
        </p:nvPicPr>
        <p:blipFill>
          <a:blip r:embed="rId2" cstate="print"/>
          <a:stretch>
            <a:fillRect/>
          </a:stretch>
        </p:blipFill>
        <p:spPr>
          <a:xfrm>
            <a:off x="0" y="1772816"/>
            <a:ext cx="4495800" cy="3888432"/>
          </a:xfrm>
        </p:spPr>
      </p:pic>
      <p:pic>
        <p:nvPicPr>
          <p:cNvPr id="8" name="Content Placeholder 7" descr="1478679389.NPT.jpg"/>
          <p:cNvPicPr>
            <a:picLocks noGrp="1" noChangeAspect="1"/>
          </p:cNvPicPr>
          <p:nvPr>
            <p:ph sz="half" idx="2"/>
          </p:nvPr>
        </p:nvPicPr>
        <p:blipFill>
          <a:blip r:embed="rId3" cstate="print"/>
          <a:stretch>
            <a:fillRect/>
          </a:stretch>
        </p:blipFill>
        <p:spPr>
          <a:xfrm>
            <a:off x="4648200" y="1916832"/>
            <a:ext cx="4038600" cy="368307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681264"/>
          </a:xfrm>
        </p:spPr>
        <p:txBody>
          <a:bodyPr>
            <a:normAutofit/>
          </a:bodyPr>
          <a:lstStyle/>
          <a:p>
            <a:pPr algn="ctr"/>
            <a:r>
              <a:rPr lang="en-AU" sz="3200" b="0" dirty="0" smtClean="0"/>
              <a:t>The main players</a:t>
            </a:r>
            <a:endParaRPr lang="en-AU" sz="3200" b="0" dirty="0"/>
          </a:p>
        </p:txBody>
      </p:sp>
      <p:pic>
        <p:nvPicPr>
          <p:cNvPr id="4" name="Content Placeholder 3" descr="409116-719-5.jpg"/>
          <p:cNvPicPr>
            <a:picLocks noGrp="1" noChangeAspect="1"/>
          </p:cNvPicPr>
          <p:nvPr>
            <p:ph idx="1"/>
          </p:nvPr>
        </p:nvPicPr>
        <p:blipFill>
          <a:blip r:embed="rId2" cstate="print"/>
          <a:stretch>
            <a:fillRect/>
          </a:stretch>
        </p:blipFill>
        <p:spPr>
          <a:xfrm>
            <a:off x="1259632" y="1772816"/>
            <a:ext cx="6624736" cy="4392488"/>
          </a:xfrm>
        </p:spPr>
      </p:pic>
      <p:sp>
        <p:nvSpPr>
          <p:cNvPr id="5" name="TextBox 4"/>
          <p:cNvSpPr txBox="1"/>
          <p:nvPr/>
        </p:nvSpPr>
        <p:spPr>
          <a:xfrm>
            <a:off x="7884368" y="2852936"/>
            <a:ext cx="1080120"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AU" dirty="0" smtClean="0"/>
              <a:t>The US – first atomic bomb – 1945</a:t>
            </a:r>
          </a:p>
          <a:p>
            <a:r>
              <a:rPr lang="en-AU" dirty="0" smtClean="0"/>
              <a:t>Russia 1949</a:t>
            </a:r>
            <a:endParaRPr lang="en-A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753272"/>
          </a:xfrm>
        </p:spPr>
        <p:txBody>
          <a:bodyPr>
            <a:normAutofit/>
          </a:bodyPr>
          <a:lstStyle/>
          <a:p>
            <a:pPr algn="ctr"/>
            <a:r>
              <a:rPr lang="en-AU" sz="3200" b="0" dirty="0" smtClean="0"/>
              <a:t>Near misses</a:t>
            </a:r>
            <a:endParaRPr lang="en-AU" sz="3200" b="0" dirty="0"/>
          </a:p>
        </p:txBody>
      </p:sp>
      <p:sp>
        <p:nvSpPr>
          <p:cNvPr id="3" name="Content Placeholder 2"/>
          <p:cNvSpPr>
            <a:spLocks noGrp="1"/>
          </p:cNvSpPr>
          <p:nvPr>
            <p:ph idx="1"/>
          </p:nvPr>
        </p:nvSpPr>
        <p:spPr/>
        <p:txBody>
          <a:bodyPr>
            <a:normAutofit/>
          </a:bodyPr>
          <a:lstStyle/>
          <a:p>
            <a:r>
              <a:rPr lang="en-AU" sz="2400" dirty="0" smtClean="0">
                <a:latin typeface="Arial Narrow" pitchFamily="34" charset="0"/>
              </a:rPr>
              <a:t>The  Korean War – 1951</a:t>
            </a:r>
          </a:p>
          <a:p>
            <a:r>
              <a:rPr lang="en-AU" sz="2400" dirty="0" smtClean="0">
                <a:latin typeface="Arial Narrow" pitchFamily="34" charset="0"/>
              </a:rPr>
              <a:t>Off shore Island Crisis – 1958</a:t>
            </a:r>
          </a:p>
          <a:p>
            <a:r>
              <a:rPr lang="en-AU" sz="2400" dirty="0" smtClean="0">
                <a:latin typeface="Arial Narrow" pitchFamily="34" charset="0"/>
              </a:rPr>
              <a:t>Goldsboro crash - 1961</a:t>
            </a:r>
          </a:p>
          <a:p>
            <a:r>
              <a:rPr lang="en-AU" sz="2400" dirty="0" smtClean="0">
                <a:latin typeface="Arial Narrow" pitchFamily="34" charset="0"/>
              </a:rPr>
              <a:t>Cuban blockade – 1962</a:t>
            </a:r>
          </a:p>
          <a:p>
            <a:r>
              <a:rPr lang="en-AU" sz="2400" dirty="0" smtClean="0">
                <a:latin typeface="Arial Narrow" pitchFamily="34" charset="0"/>
              </a:rPr>
              <a:t>6 Day War - 1967</a:t>
            </a:r>
          </a:p>
          <a:p>
            <a:r>
              <a:rPr lang="en-AU" sz="2400" dirty="0" smtClean="0">
                <a:latin typeface="Arial Narrow" pitchFamily="34" charset="0"/>
              </a:rPr>
              <a:t>Yom Kippur – 1973</a:t>
            </a:r>
          </a:p>
          <a:p>
            <a:r>
              <a:rPr lang="en-AU" sz="2400" dirty="0" smtClean="0">
                <a:latin typeface="Arial Narrow" pitchFamily="34" charset="0"/>
              </a:rPr>
              <a:t>NORAD Training exercise - 1979</a:t>
            </a:r>
          </a:p>
          <a:p>
            <a:r>
              <a:rPr lang="en-AU" sz="2400" dirty="0" smtClean="0"/>
              <a:t> </a:t>
            </a:r>
            <a:r>
              <a:rPr lang="en-AU" sz="2400" dirty="0" smtClean="0">
                <a:latin typeface="Arial Narrow" pitchFamily="34" charset="0"/>
              </a:rPr>
              <a:t>During the Cold War, false alarms were also triggered by the moon rising over Norway, the launch of a weather rocket from Norway, a solar storm, sunlight reflecting off high-altitude clouds, and a faulty A.T. &amp; T. telephone switch in Black Forest, Colorado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200" b="0" dirty="0" smtClean="0"/>
              <a:t>Hair trigger missile status</a:t>
            </a:r>
            <a:r>
              <a:rPr lang="en-AU" sz="4000" dirty="0" smtClean="0"/>
              <a:t>.</a:t>
            </a:r>
            <a:endParaRPr lang="en-AU" sz="4000" dirty="0"/>
          </a:p>
        </p:txBody>
      </p:sp>
      <p:sp>
        <p:nvSpPr>
          <p:cNvPr id="5" name="Content Placeholder 4"/>
          <p:cNvSpPr>
            <a:spLocks noGrp="1"/>
          </p:cNvSpPr>
          <p:nvPr>
            <p:ph sz="half" idx="1"/>
          </p:nvPr>
        </p:nvSpPr>
        <p:spPr/>
        <p:txBody>
          <a:bodyPr>
            <a:normAutofit fontScale="92500"/>
          </a:bodyPr>
          <a:lstStyle/>
          <a:p>
            <a:r>
              <a:rPr lang="en-AU" sz="2400" dirty="0" smtClean="0">
                <a:latin typeface="Arial Narrow" pitchFamily="34" charset="0"/>
              </a:rPr>
              <a:t>Obama, while running for President in 2008, promised to take Minuteman missiles off alert, warning that policies like launch-on-warning “increase the risk of catastrophic accidents or miscalculation.” The Missiles are still there ready to go.</a:t>
            </a:r>
          </a:p>
          <a:p>
            <a:r>
              <a:rPr lang="en-AU" sz="2400" dirty="0" smtClean="0">
                <a:latin typeface="Arial Narrow" pitchFamily="34" charset="0"/>
              </a:rPr>
              <a:t>the Air Force has successfully fought against adding a command-destruct mechanism, fearing that an adversary might somehow gain control of it </a:t>
            </a:r>
            <a:endParaRPr lang="en-AU" sz="2400" dirty="0">
              <a:latin typeface="Arial Narrow" pitchFamily="34" charset="0"/>
            </a:endParaRPr>
          </a:p>
        </p:txBody>
      </p:sp>
      <p:pic>
        <p:nvPicPr>
          <p:cNvPr id="7" name="Content Placeholder 6" descr="titan_II_8x10.164181723_std.jpg"/>
          <p:cNvPicPr>
            <a:picLocks noGrp="1" noChangeAspect="1"/>
          </p:cNvPicPr>
          <p:nvPr>
            <p:ph sz="half" idx="2"/>
          </p:nvPr>
        </p:nvPicPr>
        <p:blipFill>
          <a:blip r:embed="rId2" cstate="print"/>
          <a:stretch>
            <a:fillRect/>
          </a:stretch>
        </p:blipFill>
        <p:spPr>
          <a:xfrm>
            <a:off x="4648200" y="1988840"/>
            <a:ext cx="4038600" cy="4176464"/>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72344"/>
          </a:xfrm>
        </p:spPr>
        <p:txBody>
          <a:bodyPr>
            <a:normAutofit/>
          </a:bodyPr>
          <a:lstStyle/>
          <a:p>
            <a:pPr algn="ctr"/>
            <a:r>
              <a:rPr lang="en-AU" sz="3000" b="0" dirty="0" smtClean="0"/>
              <a:t>Hair trigger alert</a:t>
            </a:r>
            <a:endParaRPr lang="en-AU" sz="3000" b="0" dirty="0"/>
          </a:p>
        </p:txBody>
      </p:sp>
      <p:sp>
        <p:nvSpPr>
          <p:cNvPr id="3" name="Content Placeholder 2"/>
          <p:cNvSpPr>
            <a:spLocks noGrp="1"/>
          </p:cNvSpPr>
          <p:nvPr>
            <p:ph sz="half" idx="1"/>
          </p:nvPr>
        </p:nvSpPr>
        <p:spPr>
          <a:xfrm>
            <a:off x="457200" y="1773936"/>
            <a:ext cx="4038600" cy="4751408"/>
          </a:xfrm>
        </p:spPr>
        <p:txBody>
          <a:bodyPr>
            <a:normAutofit fontScale="85000" lnSpcReduction="20000"/>
          </a:bodyPr>
          <a:lstStyle/>
          <a:p>
            <a:r>
              <a:rPr lang="en-AU" sz="2400" dirty="0" smtClean="0">
                <a:latin typeface="Arial Narrow" pitchFamily="34" charset="0"/>
              </a:rPr>
              <a:t>The United States still keeps its 450 silo-based nuclear weapons, and hundreds of submarine-based weapons, on hair-trigger alert.</a:t>
            </a:r>
          </a:p>
          <a:p>
            <a:r>
              <a:rPr lang="en-AU" sz="2400" dirty="0" smtClean="0">
                <a:latin typeface="Arial Narrow" pitchFamily="34" charset="0"/>
              </a:rPr>
              <a:t>The Russians do the same.</a:t>
            </a:r>
          </a:p>
          <a:p>
            <a:r>
              <a:rPr lang="en-AU" sz="2400" dirty="0" smtClean="0">
                <a:latin typeface="Arial Narrow" pitchFamily="34" charset="0"/>
              </a:rPr>
              <a:t>Removing hair trigger status would still leave largely invulnerable SLBMS available to retaliate.</a:t>
            </a:r>
          </a:p>
          <a:p>
            <a:r>
              <a:rPr lang="en-AU" sz="2400" dirty="0" smtClean="0">
                <a:latin typeface="Arial Narrow" pitchFamily="34" charset="0"/>
              </a:rPr>
              <a:t>All US missile silos have a safety switch that is used to prevent a launch of the missile when, for example, maintenance crews are in the silo. </a:t>
            </a:r>
          </a:p>
          <a:p>
            <a:r>
              <a:rPr lang="en-AU" sz="2400" dirty="0" smtClean="0">
                <a:latin typeface="Arial Narrow" pitchFamily="34" charset="0"/>
              </a:rPr>
              <a:t>The United States could remove its land-based missiles from hair trigger alert by turning this switch to the safe position in each silo.   </a:t>
            </a:r>
            <a:endParaRPr lang="en-AU" sz="2400" dirty="0">
              <a:latin typeface="Arial Narrow" pitchFamily="34" charset="0"/>
            </a:endParaRPr>
          </a:p>
        </p:txBody>
      </p:sp>
      <p:pic>
        <p:nvPicPr>
          <p:cNvPr id="5" name="Content Placeholder 4" descr="nuclear-m-launch-control-pad.jpg"/>
          <p:cNvPicPr>
            <a:picLocks noGrp="1" noChangeAspect="1"/>
          </p:cNvPicPr>
          <p:nvPr>
            <p:ph sz="half" idx="2"/>
          </p:nvPr>
        </p:nvPicPr>
        <p:blipFill>
          <a:blip r:embed="rId2" cstate="print"/>
          <a:stretch>
            <a:fillRect/>
          </a:stretch>
        </p:blipFill>
        <p:spPr>
          <a:xfrm>
            <a:off x="4648200" y="2060848"/>
            <a:ext cx="4038600" cy="3600399"/>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97288"/>
          </a:xfrm>
        </p:spPr>
        <p:txBody>
          <a:bodyPr>
            <a:normAutofit/>
          </a:bodyPr>
          <a:lstStyle/>
          <a:p>
            <a:pPr algn="ctr"/>
            <a:r>
              <a:rPr lang="en-AU" sz="3200" b="0" dirty="0" smtClean="0"/>
              <a:t>How to start a war</a:t>
            </a:r>
            <a:endParaRPr lang="en-AU" sz="3200" b="0" dirty="0"/>
          </a:p>
        </p:txBody>
      </p:sp>
      <p:sp>
        <p:nvSpPr>
          <p:cNvPr id="3" name="Content Placeholder 2"/>
          <p:cNvSpPr>
            <a:spLocks noGrp="1"/>
          </p:cNvSpPr>
          <p:nvPr>
            <p:ph idx="1"/>
          </p:nvPr>
        </p:nvSpPr>
        <p:spPr/>
        <p:txBody>
          <a:bodyPr>
            <a:normAutofit/>
          </a:bodyPr>
          <a:lstStyle/>
          <a:p>
            <a:r>
              <a:rPr lang="en-AU" sz="2400" dirty="0" smtClean="0">
                <a:latin typeface="Arial Narrow" pitchFamily="34" charset="0"/>
              </a:rPr>
              <a:t>A US President has the codes for launching attack with him at all times. – the biscuit</a:t>
            </a:r>
          </a:p>
          <a:p>
            <a:r>
              <a:rPr lang="en-AU" sz="2400" dirty="0" smtClean="0">
                <a:latin typeface="Arial Narrow" pitchFamily="34" charset="0"/>
              </a:rPr>
              <a:t>Carried in a suitcase that is called the football</a:t>
            </a:r>
          </a:p>
          <a:p>
            <a:r>
              <a:rPr lang="en-AU" sz="2400" dirty="0" smtClean="0">
                <a:latin typeface="Arial Narrow" pitchFamily="34" charset="0"/>
              </a:rPr>
              <a:t>Carter, Reagan and Clinton  all lost their “biscuits” or authorisation codes.</a:t>
            </a:r>
          </a:p>
          <a:p>
            <a:r>
              <a:rPr lang="en-AU" sz="2400" dirty="0" smtClean="0">
                <a:latin typeface="Arial Narrow" pitchFamily="34" charset="0"/>
              </a:rPr>
              <a:t>The President can authorise a strike without consulting Congress.</a:t>
            </a:r>
          </a:p>
          <a:p>
            <a:r>
              <a:rPr lang="en-AU" sz="2400" dirty="0" smtClean="0">
                <a:latin typeface="Arial Narrow" pitchFamily="34" charset="0"/>
              </a:rPr>
              <a:t>Trump and nuclear weapons – would he use them as a first strike or against terrorists? </a:t>
            </a:r>
          </a:p>
          <a:p>
            <a:r>
              <a:rPr lang="en-AU" sz="2400" dirty="0" smtClean="0">
                <a:latin typeface="Arial Narrow" pitchFamily="34" charset="0"/>
              </a:rPr>
              <a:t>And outside of the US? </a:t>
            </a:r>
          </a:p>
          <a:p>
            <a:r>
              <a:rPr lang="en-AU" sz="2400" dirty="0" smtClean="0">
                <a:latin typeface="Arial Narrow" pitchFamily="34" charset="0"/>
              </a:rPr>
              <a:t>1 – India and Pakistan conflict</a:t>
            </a:r>
          </a:p>
          <a:p>
            <a:r>
              <a:rPr lang="en-AU" sz="2400" dirty="0" smtClean="0">
                <a:latin typeface="Arial Narrow" pitchFamily="34" charset="0"/>
              </a:rPr>
              <a:t>2 – North Korea if backed into a corner.</a:t>
            </a:r>
          </a:p>
          <a:p>
            <a:endParaRPr lang="en-AU" sz="2400" dirty="0" smtClean="0"/>
          </a:p>
          <a:p>
            <a:endParaRPr lang="en-AU" sz="2400" dirty="0" smtClean="0"/>
          </a:p>
          <a:p>
            <a:endParaRPr lang="en-AU"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97288"/>
          </a:xfrm>
        </p:spPr>
        <p:txBody>
          <a:bodyPr>
            <a:normAutofit/>
          </a:bodyPr>
          <a:lstStyle/>
          <a:p>
            <a:pPr algn="ctr"/>
            <a:r>
              <a:rPr lang="en-AU" sz="2800" b="0" dirty="0" smtClean="0"/>
              <a:t>What would Trump do?</a:t>
            </a:r>
            <a:endParaRPr lang="en-AU" sz="2800" b="0" dirty="0"/>
          </a:p>
        </p:txBody>
      </p:sp>
      <p:sp>
        <p:nvSpPr>
          <p:cNvPr id="3" name="Content Placeholder 2"/>
          <p:cNvSpPr>
            <a:spLocks noGrp="1"/>
          </p:cNvSpPr>
          <p:nvPr>
            <p:ph idx="1"/>
          </p:nvPr>
        </p:nvSpPr>
        <p:spPr/>
        <p:txBody>
          <a:bodyPr>
            <a:normAutofit lnSpcReduction="10000"/>
          </a:bodyPr>
          <a:lstStyle/>
          <a:p>
            <a:r>
              <a:rPr lang="en-AU" sz="2400" dirty="0" smtClean="0">
                <a:latin typeface="Arial Narrow" pitchFamily="34" charset="0"/>
              </a:rPr>
              <a:t>No checks and balances on a President particularly Trump - "My primary consultant is myself,“. “Russia has outsmarted us on START”.</a:t>
            </a:r>
          </a:p>
          <a:p>
            <a:r>
              <a:rPr lang="en-AU" sz="2400" dirty="0" smtClean="0">
                <a:latin typeface="Arial Narrow" pitchFamily="34" charset="0"/>
              </a:rPr>
              <a:t>Limited warning 30 minutes ICBM – 12 minutes from west of Bermuda a favourite spot for Russian SSBNs. Putin has 2 – 4 minutes to decide.</a:t>
            </a:r>
          </a:p>
          <a:p>
            <a:r>
              <a:rPr lang="en-AU" sz="2400" dirty="0" smtClean="0">
                <a:latin typeface="Arial Narrow" pitchFamily="34" charset="0"/>
              </a:rPr>
              <a:t>How would he perform under duress? Missiles are coming in at 7kms/second. Jimmy Carter and the 1979 false training tape alarm.</a:t>
            </a:r>
          </a:p>
          <a:p>
            <a:r>
              <a:rPr lang="en-AU" sz="2400" dirty="0" smtClean="0">
                <a:latin typeface="Arial Narrow" pitchFamily="34" charset="0"/>
              </a:rPr>
              <a:t>Take the President out of the loop?</a:t>
            </a:r>
          </a:p>
          <a:p>
            <a:r>
              <a:rPr lang="en-AU" sz="2400" dirty="0" smtClean="0">
                <a:latin typeface="Arial Narrow" pitchFamily="34" charset="0"/>
              </a:rPr>
              <a:t>Nixon taken out of the loop during Watergate because of depression and heavy drinking?</a:t>
            </a:r>
          </a:p>
          <a:p>
            <a:r>
              <a:rPr lang="en-AU" sz="2400" dirty="0" smtClean="0">
                <a:latin typeface="Arial Narrow" pitchFamily="34" charset="0"/>
              </a:rPr>
              <a:t>Obama – reduce nukes – Trump build more and modernise $1.2 trillion US. Remove land based missiles altogether out of the Triad?</a:t>
            </a:r>
          </a:p>
          <a:p>
            <a:endParaRPr lang="en-AU" dirty="0" smtClean="0"/>
          </a:p>
          <a:p>
            <a:endParaRPr lang="en-AU"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681264"/>
          </a:xfrm>
        </p:spPr>
        <p:txBody>
          <a:bodyPr>
            <a:normAutofit/>
          </a:bodyPr>
          <a:lstStyle/>
          <a:p>
            <a:pPr algn="ctr"/>
            <a:r>
              <a:rPr lang="en-AU" sz="3200" b="0" dirty="0" smtClean="0"/>
              <a:t>Trump 2</a:t>
            </a:r>
            <a:endParaRPr lang="en-AU" sz="3200" b="0" dirty="0"/>
          </a:p>
        </p:txBody>
      </p:sp>
      <p:sp>
        <p:nvSpPr>
          <p:cNvPr id="3" name="Content Placeholder 2"/>
          <p:cNvSpPr>
            <a:spLocks noGrp="1"/>
          </p:cNvSpPr>
          <p:nvPr>
            <p:ph idx="1"/>
          </p:nvPr>
        </p:nvSpPr>
        <p:spPr>
          <a:xfrm>
            <a:off x="457200" y="1775191"/>
            <a:ext cx="8229600" cy="4822161"/>
          </a:xfrm>
        </p:spPr>
        <p:txBody>
          <a:bodyPr>
            <a:normAutofit/>
          </a:bodyPr>
          <a:lstStyle/>
          <a:p>
            <a:r>
              <a:rPr lang="en-AU" sz="2400" dirty="0" smtClean="0">
                <a:latin typeface="Arial Narrow" pitchFamily="34" charset="0"/>
              </a:rPr>
              <a:t>US less reliant on nuclear strike as the military revolution in non nuclear, precision guided devices has improved enormously.</a:t>
            </a:r>
          </a:p>
          <a:p>
            <a:r>
              <a:rPr lang="en-AU" sz="2400" dirty="0" smtClean="0">
                <a:latin typeface="Arial Narrow" pitchFamily="34" charset="0"/>
              </a:rPr>
              <a:t>Trump has repeatedly said he is afraid of nuclear weapons and would not use them first.</a:t>
            </a:r>
          </a:p>
          <a:p>
            <a:r>
              <a:rPr lang="en-AU" sz="2400" dirty="0" smtClean="0">
                <a:latin typeface="Arial Narrow" pitchFamily="34" charset="0"/>
              </a:rPr>
              <a:t>South Korea and Taiwan talked out of nuclear programmes by the US who promised a nuclear umbrella. Will Trump’s isolationism change that?</a:t>
            </a:r>
          </a:p>
          <a:p>
            <a:r>
              <a:rPr lang="en-AU" sz="2400" dirty="0" smtClean="0">
                <a:latin typeface="Arial Narrow" pitchFamily="34" charset="0"/>
              </a:rPr>
              <a:t>He has said that he is not worried if South Korea, Japan and Saudi Arabia have nukes .</a:t>
            </a:r>
          </a:p>
          <a:p>
            <a:r>
              <a:rPr lang="en-AU" sz="2400" dirty="0" smtClean="0">
                <a:latin typeface="Arial Narrow" pitchFamily="34" charset="0"/>
              </a:rPr>
              <a:t>Tends to see things in black and white – impulsive. Could he have good advisors around him? Or........</a:t>
            </a:r>
          </a:p>
          <a:p>
            <a:endParaRPr lang="en-AU" sz="2400" dirty="0">
              <a:latin typeface="Arial Narrow"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25280"/>
          </a:xfrm>
        </p:spPr>
        <p:txBody>
          <a:bodyPr>
            <a:normAutofit/>
          </a:bodyPr>
          <a:lstStyle/>
          <a:p>
            <a:pPr algn="ctr"/>
            <a:r>
              <a:rPr lang="en-AU" sz="3200" b="0" dirty="0" smtClean="0"/>
              <a:t>Trump’s pledge</a:t>
            </a:r>
            <a:endParaRPr lang="en-AU" sz="3200" b="0" dirty="0"/>
          </a:p>
        </p:txBody>
      </p:sp>
      <p:pic>
        <p:nvPicPr>
          <p:cNvPr id="4" name="Content Placeholder 3" descr="CV4up1vVAAAEEfM.jpg"/>
          <p:cNvPicPr>
            <a:picLocks noGrp="1" noChangeAspect="1"/>
          </p:cNvPicPr>
          <p:nvPr>
            <p:ph idx="1"/>
          </p:nvPr>
        </p:nvPicPr>
        <p:blipFill>
          <a:blip r:embed="rId2" cstate="print"/>
          <a:stretch>
            <a:fillRect/>
          </a:stretch>
        </p:blipFill>
        <p:spPr>
          <a:xfrm>
            <a:off x="1043608" y="2060848"/>
            <a:ext cx="6552728" cy="396044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200" b="0" dirty="0" smtClean="0"/>
              <a:t>The new arms race</a:t>
            </a:r>
            <a:endParaRPr lang="en-AU" sz="3200" b="0" dirty="0"/>
          </a:p>
        </p:txBody>
      </p:sp>
      <p:sp>
        <p:nvSpPr>
          <p:cNvPr id="3" name="Content Placeholder 2"/>
          <p:cNvSpPr>
            <a:spLocks noGrp="1"/>
          </p:cNvSpPr>
          <p:nvPr>
            <p:ph idx="1"/>
          </p:nvPr>
        </p:nvSpPr>
        <p:spPr/>
        <p:txBody>
          <a:bodyPr>
            <a:noAutofit/>
          </a:bodyPr>
          <a:lstStyle/>
          <a:p>
            <a:r>
              <a:rPr lang="en-AU" sz="2200" dirty="0" smtClean="0">
                <a:latin typeface="Arial Narrow" pitchFamily="34" charset="0"/>
              </a:rPr>
              <a:t>Smaller weapons but less destructive – is that positive?</a:t>
            </a:r>
          </a:p>
          <a:p>
            <a:r>
              <a:rPr lang="en-AU" sz="2200" dirty="0" smtClean="0">
                <a:latin typeface="Arial Narrow" pitchFamily="34" charset="0"/>
              </a:rPr>
              <a:t>Removing land based missiles in silos in the US and tacticals in Europe would save $100 billion over the next two decades. Use Sub and bombers instead. Silos – morale and drug problems.</a:t>
            </a:r>
          </a:p>
          <a:p>
            <a:r>
              <a:rPr lang="en-AU" sz="2200" dirty="0" smtClean="0">
                <a:latin typeface="Arial Narrow" pitchFamily="34" charset="0"/>
              </a:rPr>
              <a:t>Stops needed for launch on warning. Subs and bombers less vulnerable to cyber attack and give us time to evaluate the real threat.</a:t>
            </a:r>
          </a:p>
          <a:p>
            <a:r>
              <a:rPr lang="en-AU" sz="2200" dirty="0" smtClean="0">
                <a:latin typeface="Arial Narrow" pitchFamily="34" charset="0"/>
              </a:rPr>
              <a:t>A new arms race in conventional weapons – maintaining a technological lead over China and Russia. Armed drones with recognition software. Can distinguish between a rifleman and a photographer. Autonomous vehicles, robot ships that hunt subs, missiles that can decide what to attack now being budgeted for.</a:t>
            </a:r>
          </a:p>
          <a:p>
            <a:r>
              <a:rPr lang="en-AU" sz="2200" dirty="0" smtClean="0">
                <a:latin typeface="Arial Narrow" pitchFamily="34" charset="0"/>
              </a:rPr>
              <a:t>Terminators 10 years away – will they be built?</a:t>
            </a:r>
            <a:endParaRPr lang="en-AU" sz="2200" dirty="0">
              <a:latin typeface="Arial Narrow"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69296"/>
          </a:xfrm>
        </p:spPr>
        <p:txBody>
          <a:bodyPr>
            <a:normAutofit/>
          </a:bodyPr>
          <a:lstStyle/>
          <a:p>
            <a:pPr algn="ctr"/>
            <a:r>
              <a:rPr lang="en-AU" sz="3200" b="0" dirty="0" smtClean="0"/>
              <a:t>And the third world</a:t>
            </a:r>
            <a:endParaRPr lang="en-AU" sz="3200" b="0" dirty="0"/>
          </a:p>
        </p:txBody>
      </p:sp>
      <p:sp>
        <p:nvSpPr>
          <p:cNvPr id="3" name="Content Placeholder 2"/>
          <p:cNvSpPr>
            <a:spLocks noGrp="1"/>
          </p:cNvSpPr>
          <p:nvPr>
            <p:ph idx="1"/>
          </p:nvPr>
        </p:nvSpPr>
        <p:spPr/>
        <p:txBody>
          <a:bodyPr>
            <a:normAutofit/>
          </a:bodyPr>
          <a:lstStyle/>
          <a:p>
            <a:r>
              <a:rPr lang="en-AU" sz="2400" dirty="0" smtClean="0">
                <a:latin typeface="Arial Narrow" pitchFamily="34" charset="0"/>
              </a:rPr>
              <a:t>Some countries want nuclear weapons to prop up a tottering state. Pakistan insists its weapons are safe, but the outside world fears that they may fall into the hands of Islamist terrorists, or even religious zealots within its own armed forces. </a:t>
            </a:r>
          </a:p>
          <a:p>
            <a:endParaRPr lang="en-AU" sz="2400" dirty="0" smtClean="0">
              <a:latin typeface="Arial Narrow" pitchFamily="34" charset="0"/>
            </a:endParaRPr>
          </a:p>
          <a:p>
            <a:r>
              <a:rPr lang="en-AU" sz="2400" dirty="0" smtClean="0">
                <a:latin typeface="Arial Narrow" pitchFamily="34" charset="0"/>
              </a:rPr>
              <a:t>Pakistan creating mini nukes to stop an overwhelming Indian attack?</a:t>
            </a:r>
          </a:p>
          <a:p>
            <a:endParaRPr lang="en-AU" sz="2400" dirty="0" smtClean="0">
              <a:latin typeface="Arial Narrow" pitchFamily="34" charset="0"/>
            </a:endParaRPr>
          </a:p>
          <a:p>
            <a:r>
              <a:rPr lang="en-AU" sz="2400" dirty="0" smtClean="0">
                <a:latin typeface="Arial Narrow" pitchFamily="34" charset="0"/>
              </a:rPr>
              <a:t>When history catches up with North Korea’s Kim dynasty, as sooner or later it must, nobody knows what will happen to its nukes</a:t>
            </a:r>
            <a:endParaRPr lang="en-AU" sz="2400" dirty="0">
              <a:latin typeface="Arial Narrow"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200" b="0" dirty="0" smtClean="0"/>
              <a:t>And of there is this....</a:t>
            </a:r>
            <a:endParaRPr lang="en-AU" sz="3200" b="0" dirty="0"/>
          </a:p>
        </p:txBody>
      </p:sp>
      <p:pic>
        <p:nvPicPr>
          <p:cNvPr id="4" name="Content Placeholder 3" descr="Kim.jpg"/>
          <p:cNvPicPr>
            <a:picLocks noGrp="1" noChangeAspect="1"/>
          </p:cNvPicPr>
          <p:nvPr>
            <p:ph idx="1"/>
          </p:nvPr>
        </p:nvPicPr>
        <p:blipFill>
          <a:blip r:embed="rId2" cstate="print"/>
          <a:stretch>
            <a:fillRect/>
          </a:stretch>
        </p:blipFill>
        <p:spPr>
          <a:xfrm>
            <a:off x="1143000" y="1944687"/>
            <a:ext cx="6858000" cy="42862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AU" sz="3200" b="0" dirty="0" smtClean="0"/>
              <a:t>How it works - fission</a:t>
            </a:r>
            <a:endParaRPr lang="en-AU" sz="3200" b="0" dirty="0"/>
          </a:p>
        </p:txBody>
      </p:sp>
      <p:pic>
        <p:nvPicPr>
          <p:cNvPr id="4" name="Content Placeholder 3" descr="cr.jpg"/>
          <p:cNvPicPr>
            <a:picLocks noGrp="1" noChangeAspect="1"/>
          </p:cNvPicPr>
          <p:nvPr>
            <p:ph sz="half" idx="1"/>
          </p:nvPr>
        </p:nvPicPr>
        <p:blipFill>
          <a:blip r:embed="rId2" cstate="print"/>
          <a:stretch>
            <a:fillRect/>
          </a:stretch>
        </p:blipFill>
        <p:spPr>
          <a:xfrm>
            <a:off x="495300" y="2206339"/>
            <a:ext cx="3962400" cy="3758184"/>
          </a:xfrm>
        </p:spPr>
      </p:pic>
      <p:sp>
        <p:nvSpPr>
          <p:cNvPr id="6" name="Content Placeholder 5"/>
          <p:cNvSpPr>
            <a:spLocks noGrp="1"/>
          </p:cNvSpPr>
          <p:nvPr>
            <p:ph sz="half" idx="2"/>
          </p:nvPr>
        </p:nvSpPr>
        <p:spPr/>
        <p:txBody>
          <a:bodyPr/>
          <a:lstStyle/>
          <a:p>
            <a:r>
              <a:rPr lang="en-AU" dirty="0" smtClean="0"/>
              <a:t>The Equation</a:t>
            </a:r>
          </a:p>
          <a:p>
            <a:endParaRPr lang="en-AU" dirty="0" smtClean="0"/>
          </a:p>
          <a:p>
            <a:r>
              <a:rPr lang="en-AU" sz="4000" dirty="0" smtClean="0"/>
              <a:t>E=MC</a:t>
            </a:r>
            <a:r>
              <a:rPr lang="en-AU" sz="4000" baseline="30000" dirty="0" smtClean="0"/>
              <a:t>2</a:t>
            </a:r>
            <a:endParaRPr lang="en-AU" sz="4000" baseline="30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25280"/>
          </a:xfrm>
        </p:spPr>
        <p:txBody>
          <a:bodyPr>
            <a:normAutofit/>
          </a:bodyPr>
          <a:lstStyle/>
          <a:p>
            <a:pPr algn="ctr"/>
            <a:r>
              <a:rPr lang="en-AU" sz="3200" dirty="0" smtClean="0"/>
              <a:t>Missile tests</a:t>
            </a:r>
            <a:endParaRPr lang="en-AU" sz="3200" dirty="0"/>
          </a:p>
        </p:txBody>
      </p:sp>
      <p:pic>
        <p:nvPicPr>
          <p:cNvPr id="4" name="Content Placeholder 3" descr="North-Korea-Nuclear-Weapons-Kim-Jong-un-Pyongyang-War-US-ICBM-Missile-Test-Sixth-Detonate-886319.jpg"/>
          <p:cNvPicPr>
            <a:picLocks noGrp="1" noChangeAspect="1"/>
          </p:cNvPicPr>
          <p:nvPr>
            <p:ph idx="1"/>
          </p:nvPr>
        </p:nvPicPr>
        <p:blipFill>
          <a:blip r:embed="rId2" cstate="print"/>
          <a:stretch>
            <a:fillRect/>
          </a:stretch>
        </p:blipFill>
        <p:spPr>
          <a:xfrm>
            <a:off x="971600" y="1484784"/>
            <a:ext cx="7163815" cy="477202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3">
            <a:schemeClr val="lt1"/>
          </a:lnRef>
          <a:fillRef idx="1">
            <a:schemeClr val="dk1"/>
          </a:fillRef>
          <a:effectRef idx="1">
            <a:schemeClr val="dk1"/>
          </a:effectRef>
          <a:fontRef idx="minor">
            <a:schemeClr val="lt1"/>
          </a:fontRef>
        </p:style>
        <p:txBody>
          <a:bodyPr>
            <a:normAutofit/>
          </a:bodyPr>
          <a:lstStyle/>
          <a:p>
            <a:pPr algn="ctr"/>
            <a:r>
              <a:rPr lang="en-AU" sz="3200" b="0" dirty="0" smtClean="0">
                <a:solidFill>
                  <a:schemeClr val="accent1"/>
                </a:solidFill>
                <a:latin typeface="+mn-lt"/>
              </a:rPr>
              <a:t>North Korea’s missiles</a:t>
            </a:r>
            <a:endParaRPr lang="en-AU" sz="3200" b="0" dirty="0">
              <a:solidFill>
                <a:schemeClr val="accent1"/>
              </a:solidFill>
              <a:latin typeface="+mn-lt"/>
            </a:endParaRPr>
          </a:p>
        </p:txBody>
      </p:sp>
      <p:pic>
        <p:nvPicPr>
          <p:cNvPr id="4" name="Content Placeholder 3" descr="NKMissile.jpg"/>
          <p:cNvPicPr>
            <a:picLocks noGrp="1" noChangeAspect="1"/>
          </p:cNvPicPr>
          <p:nvPr>
            <p:ph idx="1"/>
          </p:nvPr>
        </p:nvPicPr>
        <p:blipFill>
          <a:blip r:embed="rId2" cstate="print"/>
          <a:stretch>
            <a:fillRect/>
          </a:stretch>
        </p:blipFill>
        <p:spPr>
          <a:xfrm>
            <a:off x="2051720" y="1341438"/>
            <a:ext cx="4392488" cy="5516562"/>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80120"/>
          </a:xfrm>
        </p:spPr>
        <p:txBody>
          <a:bodyPr>
            <a:normAutofit/>
          </a:bodyPr>
          <a:lstStyle/>
          <a:p>
            <a:pPr algn="ctr"/>
            <a:r>
              <a:rPr lang="en-AU" sz="3200" b="0" dirty="0" smtClean="0"/>
              <a:t>Other concerns</a:t>
            </a:r>
            <a:endParaRPr lang="en-AU" sz="3200" b="0" dirty="0"/>
          </a:p>
        </p:txBody>
      </p:sp>
      <p:sp>
        <p:nvSpPr>
          <p:cNvPr id="3" name="Content Placeholder 2"/>
          <p:cNvSpPr>
            <a:spLocks noGrp="1"/>
          </p:cNvSpPr>
          <p:nvPr>
            <p:ph idx="1"/>
          </p:nvPr>
        </p:nvSpPr>
        <p:spPr/>
        <p:txBody>
          <a:bodyPr>
            <a:normAutofit/>
          </a:bodyPr>
          <a:lstStyle/>
          <a:p>
            <a:r>
              <a:rPr lang="en-AU" sz="2400" dirty="0" smtClean="0">
                <a:latin typeface="Arial Narrow" pitchFamily="34" charset="0"/>
              </a:rPr>
              <a:t>All nuclear armed countries are upgrading their arsenals.</a:t>
            </a:r>
          </a:p>
          <a:p>
            <a:r>
              <a:rPr lang="en-AU" sz="2400" dirty="0" smtClean="0">
                <a:latin typeface="Arial Narrow" pitchFamily="34" charset="0"/>
              </a:rPr>
              <a:t>Russian defence budget has grown over 50% since 2007 and most of it is spent on nukes</a:t>
            </a:r>
          </a:p>
          <a:p>
            <a:r>
              <a:rPr lang="en-AU" sz="2400" dirty="0" smtClean="0">
                <a:latin typeface="Arial Narrow" pitchFamily="34" charset="0"/>
              </a:rPr>
              <a:t>North Korea ten so far and adding one a year.</a:t>
            </a:r>
          </a:p>
          <a:p>
            <a:r>
              <a:rPr lang="en-AU" sz="2400" dirty="0" smtClean="0">
                <a:latin typeface="Arial Narrow" pitchFamily="34" charset="0"/>
              </a:rPr>
              <a:t>Arms race in the Middle East. If Iran develops one so will the Saudis and the perhaps Egypt. Israel already has that capability – a 4 way stand off?</a:t>
            </a:r>
          </a:p>
          <a:p>
            <a:r>
              <a:rPr lang="en-AU" sz="2400" dirty="0" smtClean="0">
                <a:latin typeface="Arial Narrow" pitchFamily="34" charset="0"/>
              </a:rPr>
              <a:t>Countries most affected (US/Russia) are not talking. Best to get to know your adversary in less stressful circumstances.</a:t>
            </a:r>
          </a:p>
          <a:p>
            <a:r>
              <a:rPr lang="en-AU" sz="2400" dirty="0" smtClean="0">
                <a:latin typeface="Arial Narrow" pitchFamily="34" charset="0"/>
              </a:rPr>
              <a:t>Putin – nationalistic, violent and intimidatory.</a:t>
            </a:r>
          </a:p>
          <a:p>
            <a:endParaRPr lang="en-AU" sz="2400" dirty="0" smtClean="0"/>
          </a:p>
          <a:p>
            <a:endParaRPr lang="en-AU"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000" b="0" dirty="0" smtClean="0"/>
              <a:t>Why nuclear weapons should not be eliminated</a:t>
            </a:r>
            <a:r>
              <a:rPr lang="en-AU" sz="3600" dirty="0" smtClean="0"/>
              <a:t>.</a:t>
            </a:r>
            <a:endParaRPr lang="en-AU" sz="3600" dirty="0"/>
          </a:p>
        </p:txBody>
      </p:sp>
      <p:sp>
        <p:nvSpPr>
          <p:cNvPr id="3" name="Content Placeholder 2"/>
          <p:cNvSpPr>
            <a:spLocks noGrp="1"/>
          </p:cNvSpPr>
          <p:nvPr>
            <p:ph idx="1"/>
          </p:nvPr>
        </p:nvSpPr>
        <p:spPr/>
        <p:txBody>
          <a:bodyPr>
            <a:normAutofit fontScale="92500"/>
          </a:bodyPr>
          <a:lstStyle/>
          <a:p>
            <a:r>
              <a:rPr lang="en-AU" sz="2400" dirty="0" smtClean="0">
                <a:latin typeface="Arial Narrow" pitchFamily="34" charset="0"/>
              </a:rPr>
              <a:t>There has never been a war between nuclear armed states in over 70 years.</a:t>
            </a:r>
          </a:p>
          <a:p>
            <a:r>
              <a:rPr lang="en-AU" sz="2400" dirty="0" smtClean="0">
                <a:latin typeface="Arial Narrow" pitchFamily="34" charset="0"/>
              </a:rPr>
              <a:t>Nuclear weapons make the cost of war unacceptable</a:t>
            </a:r>
          </a:p>
          <a:p>
            <a:r>
              <a:rPr lang="en-AU" sz="2400" dirty="0" smtClean="0">
                <a:latin typeface="Arial Narrow" pitchFamily="34" charset="0"/>
              </a:rPr>
              <a:t>Super powers have scrupulously avoided combat –war by proxy only.</a:t>
            </a:r>
          </a:p>
          <a:p>
            <a:r>
              <a:rPr lang="en-AU" sz="2400" dirty="0" smtClean="0">
                <a:latin typeface="Arial Narrow" pitchFamily="34" charset="0"/>
              </a:rPr>
              <a:t>India/Pakistan fought three wars before they both got nuclear weapons. None since!</a:t>
            </a:r>
          </a:p>
          <a:p>
            <a:r>
              <a:rPr lang="en-AU" sz="2400" dirty="0" smtClean="0">
                <a:latin typeface="Arial Narrow" pitchFamily="34" charset="0"/>
              </a:rPr>
              <a:t>What about the unhinged? Mao and Krushchev probably were and even Ahmadinejad was reined in by the clerics.</a:t>
            </a:r>
          </a:p>
          <a:p>
            <a:r>
              <a:rPr lang="en-AU" sz="2400" dirty="0" smtClean="0">
                <a:latin typeface="Arial Narrow" pitchFamily="34" charset="0"/>
              </a:rPr>
              <a:t>1964 China gets the bomb two years before the Cultural Revolution – but that did not threaten their use. When the USSR broke up the weapons were first secured.</a:t>
            </a:r>
          </a:p>
          <a:p>
            <a:r>
              <a:rPr lang="en-AU" sz="2400" dirty="0" smtClean="0">
                <a:latin typeface="Arial Narrow" pitchFamily="34" charset="0"/>
              </a:rPr>
              <a:t>Rogue states unlikely to give weapons to terrorists for their own safety’s sake.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69296"/>
          </a:xfrm>
        </p:spPr>
        <p:txBody>
          <a:bodyPr>
            <a:normAutofit/>
          </a:bodyPr>
          <a:lstStyle/>
          <a:p>
            <a:pPr algn="ctr"/>
            <a:r>
              <a:rPr lang="en-AU" sz="3000" b="0" dirty="0" smtClean="0"/>
              <a:t>Not so dangerous?</a:t>
            </a:r>
            <a:endParaRPr lang="en-AU" sz="3000" b="0" dirty="0"/>
          </a:p>
        </p:txBody>
      </p:sp>
      <p:pic>
        <p:nvPicPr>
          <p:cNvPr id="4" name="Content Placeholder 3" descr="nuclear-weapons-states.jpg"/>
          <p:cNvPicPr>
            <a:picLocks noGrp="1" noChangeAspect="1"/>
          </p:cNvPicPr>
          <p:nvPr>
            <p:ph idx="1"/>
          </p:nvPr>
        </p:nvPicPr>
        <p:blipFill>
          <a:blip r:embed="rId2" cstate="print"/>
          <a:stretch>
            <a:fillRect/>
          </a:stretch>
        </p:blipFill>
        <p:spPr>
          <a:xfrm>
            <a:off x="1343025" y="1557338"/>
            <a:ext cx="6457949" cy="4843462"/>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69296"/>
          </a:xfrm>
        </p:spPr>
        <p:txBody>
          <a:bodyPr>
            <a:normAutofit/>
          </a:bodyPr>
          <a:lstStyle/>
          <a:p>
            <a:pPr algn="ctr"/>
            <a:r>
              <a:rPr lang="en-AU" sz="3000" b="0" dirty="0" smtClean="0"/>
              <a:t>The case for nuclear weapons remaining</a:t>
            </a:r>
            <a:endParaRPr lang="en-AU" sz="3000" b="0" dirty="0"/>
          </a:p>
        </p:txBody>
      </p:sp>
      <p:sp>
        <p:nvSpPr>
          <p:cNvPr id="3" name="Content Placeholder 2"/>
          <p:cNvSpPr>
            <a:spLocks noGrp="1"/>
          </p:cNvSpPr>
          <p:nvPr>
            <p:ph idx="1"/>
          </p:nvPr>
        </p:nvSpPr>
        <p:spPr>
          <a:xfrm>
            <a:off x="457200" y="1556793"/>
            <a:ext cx="8229600" cy="4844008"/>
          </a:xfrm>
        </p:spPr>
        <p:txBody>
          <a:bodyPr>
            <a:normAutofit lnSpcReduction="10000"/>
          </a:bodyPr>
          <a:lstStyle/>
          <a:p>
            <a:r>
              <a:rPr lang="en-AU" sz="2400" dirty="0" smtClean="0">
                <a:latin typeface="Arial Narrow" pitchFamily="34" charset="0"/>
              </a:rPr>
              <a:t>Even if Pakistan imploded the Taliban would have trouble – these weapons have complicate firing sequences, locks and can be easily disarmed. They also require constant maintenance for neutron triggers – polonium.</a:t>
            </a:r>
          </a:p>
          <a:p>
            <a:r>
              <a:rPr lang="en-AU" sz="2400" dirty="0" smtClean="0">
                <a:latin typeface="Arial Narrow" pitchFamily="34" charset="0"/>
              </a:rPr>
              <a:t>Expensive and controversial which is why South Africa, Ukraine, Belarus and Kazakhstan gave up theirs. Brazil, Libya and Argentina did not go ahead.</a:t>
            </a:r>
          </a:p>
          <a:p>
            <a:r>
              <a:rPr lang="en-AU" sz="2400" dirty="0" smtClean="0">
                <a:latin typeface="Arial Narrow" pitchFamily="34" charset="0"/>
              </a:rPr>
              <a:t>A scary bargain – you accept that something bad could happen in exchange for a conventional war.</a:t>
            </a:r>
          </a:p>
          <a:p>
            <a:r>
              <a:rPr lang="en-AU" sz="2400" dirty="0" smtClean="0">
                <a:latin typeface="Arial Narrow" pitchFamily="34" charset="0"/>
              </a:rPr>
              <a:t>Weapons create a level playing field and is the ultimate defence.</a:t>
            </a:r>
          </a:p>
          <a:p>
            <a:r>
              <a:rPr lang="en-AU" sz="2400" dirty="0" smtClean="0">
                <a:latin typeface="Arial Narrow" pitchFamily="34" charset="0"/>
              </a:rPr>
              <a:t>A lot of effort has gone into securing loose nukes.</a:t>
            </a:r>
          </a:p>
          <a:p>
            <a:r>
              <a:rPr lang="en-AU" sz="2400" dirty="0" smtClean="0">
                <a:latin typeface="Arial Narrow" pitchFamily="34" charset="0"/>
              </a:rPr>
              <a:t>Iran deal a good one. Slows down production limits in exchange for lifting trade bans.</a:t>
            </a:r>
          </a:p>
          <a:p>
            <a:r>
              <a:rPr lang="en-AU" sz="2400" dirty="0" smtClean="0">
                <a:latin typeface="Arial Narrow" pitchFamily="34" charset="0"/>
              </a:rPr>
              <a:t>More trouble than they are worth.</a:t>
            </a:r>
            <a:endParaRPr lang="en-AU" sz="2400" dirty="0">
              <a:latin typeface="Arial Narrow"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69296"/>
          </a:xfrm>
        </p:spPr>
        <p:txBody>
          <a:bodyPr>
            <a:normAutofit/>
          </a:bodyPr>
          <a:lstStyle/>
          <a:p>
            <a:pPr algn="ctr"/>
            <a:r>
              <a:rPr lang="en-AU" sz="3000" b="0" dirty="0" smtClean="0"/>
              <a:t>The good news</a:t>
            </a:r>
            <a:endParaRPr lang="en-AU" sz="3000" b="0" dirty="0"/>
          </a:p>
        </p:txBody>
      </p:sp>
      <p:sp>
        <p:nvSpPr>
          <p:cNvPr id="3" name="Content Placeholder 2"/>
          <p:cNvSpPr>
            <a:spLocks noGrp="1"/>
          </p:cNvSpPr>
          <p:nvPr>
            <p:ph idx="1"/>
          </p:nvPr>
        </p:nvSpPr>
        <p:spPr>
          <a:xfrm>
            <a:off x="457200" y="1556793"/>
            <a:ext cx="8229600" cy="4844008"/>
          </a:xfrm>
        </p:spPr>
        <p:txBody>
          <a:bodyPr>
            <a:normAutofit/>
          </a:bodyPr>
          <a:lstStyle/>
          <a:p>
            <a:r>
              <a:rPr lang="en-AU" sz="2400" dirty="0" smtClean="0">
                <a:latin typeface="Arial Narrow" pitchFamily="34" charset="0"/>
              </a:rPr>
              <a:t>today, Russia has only a hundred and fifty land based missiles, which are rarely moved from their bases and more readily detected by satellite. Russia’s ten ballistic-missile submarines now spend most of their time in port, where they are sitting ducks. </a:t>
            </a:r>
          </a:p>
          <a:p>
            <a:r>
              <a:rPr lang="en-AU" sz="2400" dirty="0" smtClean="0">
                <a:latin typeface="Arial Narrow" pitchFamily="34" charset="0"/>
              </a:rPr>
              <a:t>China keeps the warheads separate from delivery systems.</a:t>
            </a:r>
          </a:p>
          <a:p>
            <a:r>
              <a:rPr lang="en-AU" sz="2400" dirty="0" smtClean="0">
                <a:latin typeface="Arial Narrow" pitchFamily="34" charset="0"/>
              </a:rPr>
              <a:t>Russian early warning satellites now severely degraded.</a:t>
            </a:r>
          </a:p>
          <a:p>
            <a:r>
              <a:rPr lang="en-AU" sz="2400" dirty="0" smtClean="0">
                <a:latin typeface="Arial Narrow" pitchFamily="34" charset="0"/>
              </a:rPr>
              <a:t>The nuclear arsenal will be </a:t>
            </a:r>
            <a:r>
              <a:rPr lang="en-AU" sz="2400" smtClean="0">
                <a:latin typeface="Arial Narrow" pitchFamily="34" charset="0"/>
              </a:rPr>
              <a:t>modernised in the US </a:t>
            </a:r>
            <a:r>
              <a:rPr lang="en-AU" sz="2400" dirty="0" smtClean="0">
                <a:latin typeface="Arial Narrow" pitchFamily="34" charset="0"/>
              </a:rPr>
              <a:t>making it less vulnerable to cyber attacks.</a:t>
            </a:r>
          </a:p>
          <a:p>
            <a:r>
              <a:rPr lang="en-AU" sz="2400" dirty="0" smtClean="0">
                <a:latin typeface="Arial Narrow" pitchFamily="34" charset="0"/>
              </a:rPr>
              <a:t>Deterrence still works. The costs of a war that might involve their use is unacceptably high.</a:t>
            </a:r>
          </a:p>
          <a:p>
            <a:endParaRPr lang="en-AU"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97288"/>
          </a:xfrm>
        </p:spPr>
        <p:txBody>
          <a:bodyPr>
            <a:normAutofit/>
          </a:bodyPr>
          <a:lstStyle/>
          <a:p>
            <a:pPr algn="ctr"/>
            <a:r>
              <a:rPr lang="en-AU" sz="3200" b="0" dirty="0" smtClean="0"/>
              <a:t>Nuclear power generation</a:t>
            </a:r>
            <a:endParaRPr lang="en-AU" sz="3200" b="0" dirty="0"/>
          </a:p>
        </p:txBody>
      </p:sp>
      <p:pic>
        <p:nvPicPr>
          <p:cNvPr id="4" name="Content Placeholder 3" descr="Power-Plant-work2.jpg"/>
          <p:cNvPicPr>
            <a:picLocks noGrp="1" noChangeAspect="1"/>
          </p:cNvPicPr>
          <p:nvPr>
            <p:ph idx="1"/>
          </p:nvPr>
        </p:nvPicPr>
        <p:blipFill>
          <a:blip r:embed="rId2" cstate="print"/>
          <a:stretch>
            <a:fillRect/>
          </a:stretch>
        </p:blipFill>
        <p:spPr>
          <a:xfrm>
            <a:off x="467544" y="1772816"/>
            <a:ext cx="7632848" cy="4392488"/>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72344"/>
          </a:xfrm>
        </p:spPr>
        <p:txBody>
          <a:bodyPr>
            <a:normAutofit/>
          </a:bodyPr>
          <a:lstStyle/>
          <a:p>
            <a:pPr algn="ctr"/>
            <a:r>
              <a:rPr lang="en-AU" sz="3200" b="0" dirty="0" smtClean="0"/>
              <a:t>Nuclear Power plants.</a:t>
            </a:r>
            <a:endParaRPr lang="en-AU" sz="3200" b="0" dirty="0"/>
          </a:p>
        </p:txBody>
      </p:sp>
      <p:pic>
        <p:nvPicPr>
          <p:cNvPr id="4" name="Content Placeholder 3" descr="Kerncentrale_Doel_in_werking.jpg"/>
          <p:cNvPicPr>
            <a:picLocks noGrp="1" noChangeAspect="1"/>
          </p:cNvPicPr>
          <p:nvPr>
            <p:ph sz="half" idx="1"/>
          </p:nvPr>
        </p:nvPicPr>
        <p:blipFill>
          <a:blip r:embed="rId2" cstate="print"/>
          <a:stretch>
            <a:fillRect/>
          </a:stretch>
        </p:blipFill>
        <p:spPr>
          <a:xfrm>
            <a:off x="107504" y="1916832"/>
            <a:ext cx="4896544" cy="3816424"/>
          </a:xfrm>
        </p:spPr>
      </p:pic>
      <p:sp>
        <p:nvSpPr>
          <p:cNvPr id="5" name="Content Placeholder 4"/>
          <p:cNvSpPr>
            <a:spLocks noGrp="1"/>
          </p:cNvSpPr>
          <p:nvPr>
            <p:ph sz="half" idx="2"/>
          </p:nvPr>
        </p:nvSpPr>
        <p:spPr>
          <a:xfrm>
            <a:off x="4860032" y="1844824"/>
            <a:ext cx="4038600" cy="4623816"/>
          </a:xfrm>
        </p:spPr>
        <p:txBody>
          <a:bodyPr>
            <a:noAutofit/>
          </a:bodyPr>
          <a:lstStyle/>
          <a:p>
            <a:r>
              <a:rPr lang="en-AU" sz="2400" dirty="0" smtClean="0">
                <a:latin typeface="Arial Narrow" pitchFamily="34" charset="0"/>
              </a:rPr>
              <a:t>As of May 2016, 30 countries worldwide are operating 444 nuclear reactors for electricity generation and 63 new nuclear plants are under construction in 15 countries. </a:t>
            </a:r>
          </a:p>
          <a:p>
            <a:r>
              <a:rPr lang="en-AU" sz="2400" dirty="0" smtClean="0">
                <a:latin typeface="Arial Narrow" pitchFamily="34" charset="0"/>
              </a:rPr>
              <a:t>Nuclear power plants provided 10.9 percent of the world's electricity production in 2012.</a:t>
            </a:r>
            <a:endParaRPr lang="en-AU" sz="2400" dirty="0">
              <a:latin typeface="Arial Narrow"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56320"/>
          </a:xfrm>
        </p:spPr>
        <p:txBody>
          <a:bodyPr>
            <a:normAutofit/>
          </a:bodyPr>
          <a:lstStyle/>
          <a:p>
            <a:pPr algn="ctr"/>
            <a:r>
              <a:rPr lang="en-AU" sz="3200" b="0" dirty="0" smtClean="0"/>
              <a:t>Nuclear power for and against</a:t>
            </a:r>
            <a:endParaRPr lang="en-AU" sz="3200" b="0" dirty="0"/>
          </a:p>
        </p:txBody>
      </p:sp>
      <p:sp>
        <p:nvSpPr>
          <p:cNvPr id="5" name="Content Placeholder 4"/>
          <p:cNvSpPr>
            <a:spLocks noGrp="1"/>
          </p:cNvSpPr>
          <p:nvPr>
            <p:ph sz="half" idx="1"/>
          </p:nvPr>
        </p:nvSpPr>
        <p:spPr/>
        <p:txBody>
          <a:bodyPr>
            <a:normAutofit lnSpcReduction="10000"/>
          </a:bodyPr>
          <a:lstStyle/>
          <a:p>
            <a:pPr>
              <a:buNone/>
            </a:pPr>
            <a:r>
              <a:rPr lang="en-AU" u="sng" dirty="0" smtClean="0">
                <a:latin typeface="Arial Narrow" pitchFamily="34" charset="0"/>
              </a:rPr>
              <a:t>For</a:t>
            </a:r>
          </a:p>
          <a:p>
            <a:r>
              <a:rPr lang="en-AU" dirty="0" smtClean="0">
                <a:latin typeface="Arial Narrow" pitchFamily="34" charset="0"/>
              </a:rPr>
              <a:t>It is safe.</a:t>
            </a:r>
          </a:p>
          <a:p>
            <a:r>
              <a:rPr lang="en-AU" dirty="0" smtClean="0">
                <a:latin typeface="Arial Narrow" pitchFamily="34" charset="0"/>
              </a:rPr>
              <a:t>It is cheap.</a:t>
            </a:r>
          </a:p>
          <a:p>
            <a:r>
              <a:rPr lang="en-AU" dirty="0" smtClean="0">
                <a:latin typeface="Arial Narrow" pitchFamily="34" charset="0"/>
              </a:rPr>
              <a:t>It is non polluting.</a:t>
            </a:r>
          </a:p>
          <a:p>
            <a:r>
              <a:rPr lang="en-AU" dirty="0" smtClean="0">
                <a:latin typeface="Arial Narrow" pitchFamily="34" charset="0"/>
              </a:rPr>
              <a:t>Nuclear fusion – cheap energy from non radioactive materials</a:t>
            </a:r>
          </a:p>
          <a:p>
            <a:r>
              <a:rPr lang="en-AU" dirty="0" smtClean="0">
                <a:latin typeface="Arial Narrow" pitchFamily="34" charset="0"/>
              </a:rPr>
              <a:t>Thorium reactors (abundant material available, cheap and with reduced waste)</a:t>
            </a:r>
          </a:p>
          <a:p>
            <a:endParaRPr lang="en-AU" dirty="0"/>
          </a:p>
        </p:txBody>
      </p:sp>
      <p:sp>
        <p:nvSpPr>
          <p:cNvPr id="6" name="Content Placeholder 5"/>
          <p:cNvSpPr>
            <a:spLocks noGrp="1"/>
          </p:cNvSpPr>
          <p:nvPr>
            <p:ph sz="half" idx="2"/>
          </p:nvPr>
        </p:nvSpPr>
        <p:spPr/>
        <p:txBody>
          <a:bodyPr>
            <a:normAutofit lnSpcReduction="10000"/>
          </a:bodyPr>
          <a:lstStyle/>
          <a:p>
            <a:pPr>
              <a:buNone/>
            </a:pPr>
            <a:r>
              <a:rPr lang="en-AU" sz="2600" u="sng" dirty="0" smtClean="0">
                <a:latin typeface="Arial Narrow" pitchFamily="34" charset="0"/>
              </a:rPr>
              <a:t>Against</a:t>
            </a:r>
          </a:p>
          <a:p>
            <a:r>
              <a:rPr lang="en-AU" sz="2600" dirty="0" smtClean="0">
                <a:latin typeface="Arial Narrow" pitchFamily="34" charset="0"/>
              </a:rPr>
              <a:t>It is can be made into nuclear weapons.</a:t>
            </a:r>
          </a:p>
          <a:p>
            <a:r>
              <a:rPr lang="en-AU" sz="2600" dirty="0" smtClean="0">
                <a:latin typeface="Arial Narrow" pitchFamily="34" charset="0"/>
              </a:rPr>
              <a:t>Renewables are a better option</a:t>
            </a:r>
          </a:p>
          <a:p>
            <a:r>
              <a:rPr lang="en-AU" sz="2600" dirty="0" smtClean="0">
                <a:latin typeface="Arial Narrow" pitchFamily="34" charset="0"/>
              </a:rPr>
              <a:t>Unsafe – no effective way of storing radioactive waste</a:t>
            </a:r>
          </a:p>
          <a:p>
            <a:r>
              <a:rPr lang="en-AU" sz="2600" dirty="0" smtClean="0">
                <a:latin typeface="Arial Narrow" pitchFamily="34" charset="0"/>
              </a:rPr>
              <a:t>Expensive to start up and decommission</a:t>
            </a:r>
          </a:p>
          <a:p>
            <a:r>
              <a:rPr lang="en-AU" sz="2600" dirty="0" smtClean="0">
                <a:latin typeface="Arial Narrow" pitchFamily="34" charset="0"/>
              </a:rPr>
              <a:t>Takes a long time to set one up.</a:t>
            </a:r>
          </a:p>
          <a:p>
            <a:pPr>
              <a:buNone/>
            </a:pPr>
            <a:endParaRPr lang="en-AU"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609256"/>
          </a:xfrm>
        </p:spPr>
        <p:txBody>
          <a:bodyPr>
            <a:normAutofit/>
          </a:bodyPr>
          <a:lstStyle/>
          <a:p>
            <a:pPr algn="ctr"/>
            <a:r>
              <a:rPr lang="en-AU" sz="3200" dirty="0" smtClean="0"/>
              <a:t>How it works - fusion</a:t>
            </a:r>
            <a:endParaRPr lang="en-AU" sz="3200" dirty="0"/>
          </a:p>
        </p:txBody>
      </p:sp>
      <p:pic>
        <p:nvPicPr>
          <p:cNvPr id="4" name="Content Placeholder 3" descr="nuclear-weapons-4.jpg"/>
          <p:cNvPicPr>
            <a:picLocks noGrp="1" noChangeAspect="1"/>
          </p:cNvPicPr>
          <p:nvPr>
            <p:ph idx="1"/>
          </p:nvPr>
        </p:nvPicPr>
        <p:blipFill>
          <a:blip r:embed="rId2" cstate="print"/>
          <a:stretch>
            <a:fillRect/>
          </a:stretch>
        </p:blipFill>
        <p:spPr>
          <a:xfrm>
            <a:off x="827584" y="1844824"/>
            <a:ext cx="7704856" cy="4536503"/>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0" dirty="0" smtClean="0"/>
              <a:t>Reading</a:t>
            </a:r>
            <a:endParaRPr lang="en-AU" sz="3200" b="0" dirty="0"/>
          </a:p>
        </p:txBody>
      </p:sp>
      <p:pic>
        <p:nvPicPr>
          <p:cNvPr id="6" name="Content Placeholder 5" descr="images (1).jpg"/>
          <p:cNvPicPr>
            <a:picLocks noGrp="1" noChangeAspect="1"/>
          </p:cNvPicPr>
          <p:nvPr>
            <p:ph sz="half" idx="1"/>
          </p:nvPr>
        </p:nvPicPr>
        <p:blipFill>
          <a:blip r:embed="rId2" cstate="print"/>
          <a:stretch>
            <a:fillRect/>
          </a:stretch>
        </p:blipFill>
        <p:spPr>
          <a:xfrm>
            <a:off x="935037" y="1773238"/>
            <a:ext cx="3082925" cy="4624387"/>
          </a:xfrm>
        </p:spPr>
      </p:pic>
      <p:pic>
        <p:nvPicPr>
          <p:cNvPr id="7" name="Content Placeholder 6" descr="41jtYbMQ01L._SL500_SX278_BO1,204,203,200_.jpg"/>
          <p:cNvPicPr>
            <a:picLocks noGrp="1" noChangeAspect="1"/>
          </p:cNvPicPr>
          <p:nvPr>
            <p:ph sz="half" idx="2"/>
          </p:nvPr>
        </p:nvPicPr>
        <p:blipFill>
          <a:blip r:embed="rId3" cstate="print"/>
          <a:stretch>
            <a:fillRect/>
          </a:stretch>
        </p:blipFill>
        <p:spPr>
          <a:xfrm>
            <a:off x="5220073" y="1773238"/>
            <a:ext cx="3024336" cy="462438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69296"/>
          </a:xfrm>
        </p:spPr>
        <p:txBody>
          <a:bodyPr>
            <a:normAutofit/>
          </a:bodyPr>
          <a:lstStyle/>
          <a:p>
            <a:pPr algn="ctr"/>
            <a:r>
              <a:rPr lang="en-AU" sz="2400" b="0" dirty="0" smtClean="0"/>
              <a:t>The differences between atom bombs and hydrogen bombs</a:t>
            </a:r>
            <a:endParaRPr lang="en-AU" sz="2400" b="0" dirty="0"/>
          </a:p>
        </p:txBody>
      </p:sp>
      <p:sp>
        <p:nvSpPr>
          <p:cNvPr id="3" name="Content Placeholder 2"/>
          <p:cNvSpPr>
            <a:spLocks noGrp="1"/>
          </p:cNvSpPr>
          <p:nvPr>
            <p:ph idx="1"/>
          </p:nvPr>
        </p:nvSpPr>
        <p:spPr>
          <a:xfrm>
            <a:off x="457200" y="1556793"/>
            <a:ext cx="8229600" cy="4844008"/>
          </a:xfrm>
        </p:spPr>
        <p:txBody>
          <a:bodyPr>
            <a:normAutofit lnSpcReduction="10000"/>
          </a:bodyPr>
          <a:lstStyle/>
          <a:p>
            <a:r>
              <a:rPr lang="en-AU" sz="2400" dirty="0" smtClean="0">
                <a:latin typeface="Arial Narrow" pitchFamily="34" charset="0"/>
              </a:rPr>
              <a:t>Nuclear fission is a process in which a neutron collides with an atom’s nucleus, splitting the atom into two smaller atoms and releasing a significant amount of energy. Every collision also releases more neutrons, which in a critical mass of fissile material will sustain a chain reaction of fission. By manipulating the size and speed of the chain reaction, nuclear fission can be exploited for power generation or alternatively, for weapons of mass destruction.</a:t>
            </a:r>
          </a:p>
          <a:p>
            <a:r>
              <a:rPr lang="en-AU" sz="2400" dirty="0" smtClean="0">
                <a:latin typeface="Arial Narrow" pitchFamily="34" charset="0"/>
              </a:rPr>
              <a:t>Fusion occurs when the nuclei of two atoms combine to form a single heavier atom. At extremely high temperatures, the nuclei of hydrogen isotopes deuterium and tritium can readily fuse, releasing enormous amounts of energy in the process. Weapons that take advantage of this process are known as fusion bombs, thermonuclear bombs or hydrogen bombs</a:t>
            </a:r>
            <a:endParaRPr lang="en-AU" sz="2400" dirty="0">
              <a:latin typeface="Arial Narrow"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753272"/>
          </a:xfrm>
        </p:spPr>
        <p:txBody>
          <a:bodyPr>
            <a:normAutofit/>
          </a:bodyPr>
          <a:lstStyle/>
          <a:p>
            <a:pPr algn="ctr"/>
            <a:r>
              <a:rPr lang="en-AU" sz="3200" b="0" dirty="0" smtClean="0"/>
              <a:t>How to make a bomb</a:t>
            </a:r>
            <a:endParaRPr lang="en-AU" sz="3200" b="0" dirty="0"/>
          </a:p>
        </p:txBody>
      </p:sp>
      <p:sp>
        <p:nvSpPr>
          <p:cNvPr id="3" name="Content Placeholder 2"/>
          <p:cNvSpPr>
            <a:spLocks noGrp="1"/>
          </p:cNvSpPr>
          <p:nvPr>
            <p:ph idx="1"/>
          </p:nvPr>
        </p:nvSpPr>
        <p:spPr>
          <a:xfrm>
            <a:off x="395536" y="1556792"/>
            <a:ext cx="8229600" cy="5542241"/>
          </a:xfrm>
        </p:spPr>
        <p:txBody>
          <a:bodyPr>
            <a:normAutofit lnSpcReduction="10000"/>
          </a:bodyPr>
          <a:lstStyle/>
          <a:p>
            <a:r>
              <a:rPr lang="en-AU" sz="2400" dirty="0" smtClean="0">
                <a:latin typeface="Arial Narrow" pitchFamily="34" charset="0"/>
              </a:rPr>
              <a:t>Get some 20,000 tons of uranium. </a:t>
            </a:r>
          </a:p>
          <a:p>
            <a:r>
              <a:rPr lang="en-AU" sz="2400" dirty="0" smtClean="0">
                <a:latin typeface="Arial Narrow" pitchFamily="34" charset="0"/>
              </a:rPr>
              <a:t>Refine to 50 tons of metal which is a mix of 99% U238 and 1% U235. Heavier 238 atoms will not split, U235 will.</a:t>
            </a:r>
          </a:p>
          <a:p>
            <a:r>
              <a:rPr lang="en-AU" sz="2400" dirty="0" smtClean="0">
                <a:latin typeface="Arial Narrow" pitchFamily="34" charset="0"/>
              </a:rPr>
              <a:t>Heat uranium with fluorine and filter through cascades to make the uranium at least 80-90% enriched uranium (U235). By spinning at very high speeds—electrically driven to 70,000 revolutions per minute, in perfect balance, on superb bearings, in a vacuum, linked by pipes to thousands of other units doing the same—this is what the centrifuge achieves. </a:t>
            </a:r>
          </a:p>
          <a:p>
            <a:r>
              <a:rPr lang="en-AU" sz="2400" dirty="0" smtClean="0">
                <a:latin typeface="Arial Narrow" pitchFamily="34" charset="0"/>
              </a:rPr>
              <a:t>You need 50kg to make a critical mass that will start a runaway explosion.</a:t>
            </a:r>
          </a:p>
          <a:p>
            <a:r>
              <a:rPr lang="en-AU" sz="2400" dirty="0" smtClean="0">
                <a:latin typeface="Arial Narrow" pitchFamily="34" charset="0"/>
              </a:rPr>
              <a:t>Or use plutonium (you only need 10kgs so it is lighter) Average nuclear power plant produces enough to be refined in one year.</a:t>
            </a:r>
          </a:p>
          <a:p>
            <a:r>
              <a:rPr lang="en-AU" sz="2400" dirty="0" smtClean="0">
                <a:latin typeface="Arial Narrow" pitchFamily="34" charset="0"/>
              </a:rPr>
              <a:t>Keep apart in halves until detonation and force together with conventional explosive. There you go!</a:t>
            </a:r>
          </a:p>
          <a:p>
            <a:endParaRPr lang="en-AU" sz="2400" dirty="0" smtClean="0">
              <a:latin typeface="Arial Narrow" pitchFamily="34" charset="0"/>
            </a:endParaRPr>
          </a:p>
          <a:p>
            <a:endParaRPr lang="en-AU" dirty="0" smtClean="0"/>
          </a:p>
          <a:p>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56320"/>
          </a:xfrm>
        </p:spPr>
        <p:txBody>
          <a:bodyPr>
            <a:normAutofit/>
          </a:bodyPr>
          <a:lstStyle/>
          <a:p>
            <a:pPr algn="ctr"/>
            <a:r>
              <a:rPr lang="en-AU" sz="3200" b="0" dirty="0" smtClean="0"/>
              <a:t>Now and then</a:t>
            </a:r>
            <a:endParaRPr lang="en-AU" sz="3200" b="0" dirty="0"/>
          </a:p>
        </p:txBody>
      </p:sp>
      <p:pic>
        <p:nvPicPr>
          <p:cNvPr id="7" name="Content Placeholder 6" descr="Fat-Man-77-AEC-60-6282.jpg"/>
          <p:cNvPicPr>
            <a:picLocks noGrp="1" noChangeAspect="1"/>
          </p:cNvPicPr>
          <p:nvPr>
            <p:ph sz="half" idx="1"/>
          </p:nvPr>
        </p:nvPicPr>
        <p:blipFill>
          <a:blip r:embed="rId2" cstate="print"/>
          <a:stretch>
            <a:fillRect/>
          </a:stretch>
        </p:blipFill>
        <p:spPr>
          <a:xfrm>
            <a:off x="539552" y="2276872"/>
            <a:ext cx="3600400" cy="3247420"/>
          </a:xfrm>
        </p:spPr>
      </p:pic>
      <p:pic>
        <p:nvPicPr>
          <p:cNvPr id="8" name="Content Placeholder 7" descr="B83_nuclear_bomb_trainer.jpg"/>
          <p:cNvPicPr>
            <a:picLocks noGrp="1" noChangeAspect="1"/>
          </p:cNvPicPr>
          <p:nvPr>
            <p:ph sz="half" idx="2"/>
          </p:nvPr>
        </p:nvPicPr>
        <p:blipFill>
          <a:blip r:embed="rId3" cstate="print"/>
          <a:stretch>
            <a:fillRect/>
          </a:stretch>
        </p:blipFill>
        <p:spPr>
          <a:xfrm>
            <a:off x="4648200" y="2276872"/>
            <a:ext cx="4038600" cy="315355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69296"/>
          </a:xfrm>
        </p:spPr>
        <p:txBody>
          <a:bodyPr>
            <a:normAutofit/>
          </a:bodyPr>
          <a:lstStyle/>
          <a:p>
            <a:pPr algn="ctr"/>
            <a:r>
              <a:rPr lang="en-AU" sz="3000" b="0" dirty="0" smtClean="0"/>
              <a:t>Weapons storage</a:t>
            </a:r>
            <a:endParaRPr lang="en-AU" sz="3000" b="0" dirty="0"/>
          </a:p>
        </p:txBody>
      </p:sp>
      <p:pic>
        <p:nvPicPr>
          <p:cNvPr id="4" name="Content Placeholder 3" descr="nuclear-weapons-us.jpg"/>
          <p:cNvPicPr>
            <a:picLocks noGrp="1" noChangeAspect="1"/>
          </p:cNvPicPr>
          <p:nvPr>
            <p:ph idx="1"/>
          </p:nvPr>
        </p:nvPicPr>
        <p:blipFill>
          <a:blip r:embed="rId2" cstate="print"/>
          <a:stretch>
            <a:fillRect/>
          </a:stretch>
        </p:blipFill>
        <p:spPr>
          <a:xfrm>
            <a:off x="1043608" y="1772816"/>
            <a:ext cx="7344816" cy="4248472"/>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1208</TotalTime>
  <Words>2461</Words>
  <Application>Microsoft Office PowerPoint</Application>
  <PresentationFormat>On-screen Show (4:3)</PresentationFormat>
  <Paragraphs>215</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Module</vt:lpstr>
      <vt:lpstr>Nuclear weapons and arms control</vt:lpstr>
      <vt:lpstr>What is a nuclear bomb?</vt:lpstr>
      <vt:lpstr>The main players</vt:lpstr>
      <vt:lpstr>How it works - fission</vt:lpstr>
      <vt:lpstr>How it works - fusion</vt:lpstr>
      <vt:lpstr>The differences between atom bombs and hydrogen bombs</vt:lpstr>
      <vt:lpstr>How to make a bomb</vt:lpstr>
      <vt:lpstr>Now and then</vt:lpstr>
      <vt:lpstr>Weapons storage</vt:lpstr>
      <vt:lpstr>Types of nuclear weapons</vt:lpstr>
      <vt:lpstr>The early days</vt:lpstr>
      <vt:lpstr>Who has them and how many– the nuclear club</vt:lpstr>
      <vt:lpstr>Delivery systems</vt:lpstr>
      <vt:lpstr>Warning times of an attack</vt:lpstr>
      <vt:lpstr>Mount Weather</vt:lpstr>
      <vt:lpstr>Melbourne and a 20 mt device</vt:lpstr>
      <vt:lpstr>And here – a 5mt device</vt:lpstr>
      <vt:lpstr>Fall out shelters</vt:lpstr>
      <vt:lpstr>The notion of deterrence</vt:lpstr>
      <vt:lpstr>Unintended consequences</vt:lpstr>
      <vt:lpstr>What are they targetting?</vt:lpstr>
      <vt:lpstr>Defcon levels – defence readines condition</vt:lpstr>
      <vt:lpstr>Proliferation and non proliferation</vt:lpstr>
      <vt:lpstr>Proliferation by theft</vt:lpstr>
      <vt:lpstr>The numbers</vt:lpstr>
      <vt:lpstr>How safe are countries’ nuclear materials?</vt:lpstr>
      <vt:lpstr>Progress</vt:lpstr>
      <vt:lpstr>Acronyms in US/USSR/Russia co-operation on nuclear weapons</vt:lpstr>
      <vt:lpstr>The NPT</vt:lpstr>
      <vt:lpstr>Near misses</vt:lpstr>
      <vt:lpstr>Hair trigger missile status.</vt:lpstr>
      <vt:lpstr>Hair trigger alert</vt:lpstr>
      <vt:lpstr>How to start a war</vt:lpstr>
      <vt:lpstr>What would Trump do?</vt:lpstr>
      <vt:lpstr>Trump 2</vt:lpstr>
      <vt:lpstr>Trump’s pledge</vt:lpstr>
      <vt:lpstr>The new arms race</vt:lpstr>
      <vt:lpstr>And the third world</vt:lpstr>
      <vt:lpstr>And of there is this....</vt:lpstr>
      <vt:lpstr>Missile tests</vt:lpstr>
      <vt:lpstr>North Korea’s missiles</vt:lpstr>
      <vt:lpstr>Other concerns</vt:lpstr>
      <vt:lpstr>Why nuclear weapons should not be eliminated.</vt:lpstr>
      <vt:lpstr>Not so dangerous?</vt:lpstr>
      <vt:lpstr>The case for nuclear weapons remaining</vt:lpstr>
      <vt:lpstr>The good news</vt:lpstr>
      <vt:lpstr>Nuclear power generation</vt:lpstr>
      <vt:lpstr>Nuclear Power plants.</vt:lpstr>
      <vt:lpstr>Nuclear power for and against</vt:lpstr>
      <vt:lpstr>Reading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weapons and the nuclear industry</dc:title>
  <dc:creator>user</dc:creator>
  <cp:lastModifiedBy>user</cp:lastModifiedBy>
  <cp:revision>171</cp:revision>
  <dcterms:created xsi:type="dcterms:W3CDTF">2016-09-27T04:10:50Z</dcterms:created>
  <dcterms:modified xsi:type="dcterms:W3CDTF">2017-06-13T02:54:39Z</dcterms:modified>
</cp:coreProperties>
</file>