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302" r:id="rId4"/>
    <p:sldId id="301" r:id="rId5"/>
    <p:sldId id="305" r:id="rId6"/>
    <p:sldId id="306" r:id="rId7"/>
    <p:sldId id="257" r:id="rId8"/>
    <p:sldId id="295" r:id="rId9"/>
    <p:sldId id="260" r:id="rId10"/>
    <p:sldId id="261" r:id="rId11"/>
    <p:sldId id="262" r:id="rId12"/>
    <p:sldId id="263" r:id="rId13"/>
    <p:sldId id="264" r:id="rId14"/>
    <p:sldId id="265" r:id="rId15"/>
    <p:sldId id="294" r:id="rId16"/>
    <p:sldId id="303" r:id="rId17"/>
    <p:sldId id="270" r:id="rId18"/>
    <p:sldId id="268" r:id="rId19"/>
    <p:sldId id="269" r:id="rId20"/>
    <p:sldId id="271" r:id="rId21"/>
    <p:sldId id="266" r:id="rId22"/>
    <p:sldId id="267" r:id="rId23"/>
    <p:sldId id="272" r:id="rId24"/>
    <p:sldId id="287" r:id="rId25"/>
    <p:sldId id="273" r:id="rId26"/>
    <p:sldId id="274" r:id="rId27"/>
    <p:sldId id="286" r:id="rId28"/>
    <p:sldId id="285" r:id="rId29"/>
    <p:sldId id="279" r:id="rId30"/>
    <p:sldId id="297" r:id="rId31"/>
    <p:sldId id="275" r:id="rId32"/>
    <p:sldId id="276" r:id="rId33"/>
    <p:sldId id="282" r:id="rId34"/>
    <p:sldId id="277" r:id="rId35"/>
    <p:sldId id="278" r:id="rId36"/>
    <p:sldId id="280" r:id="rId37"/>
    <p:sldId id="281" r:id="rId38"/>
    <p:sldId id="288" r:id="rId39"/>
    <p:sldId id="289" r:id="rId40"/>
    <p:sldId id="290" r:id="rId41"/>
    <p:sldId id="300" r:id="rId42"/>
    <p:sldId id="293" r:id="rId43"/>
    <p:sldId id="291" r:id="rId44"/>
    <p:sldId id="292" r:id="rId45"/>
    <p:sldId id="298" r:id="rId46"/>
    <p:sldId id="259" r:id="rId47"/>
    <p:sldId id="283" r:id="rId48"/>
    <p:sldId id="284" r:id="rId49"/>
    <p:sldId id="296"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AF2187-27B7-43BE-9D6E-787EA65B8188}" type="datetimeFigureOut">
              <a:rPr lang="en-AU" smtClean="0"/>
              <a:pPr/>
              <a:t>14/02/2017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F0CCE1-B8E0-411B-B043-E69BF570EFFC}"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F2187-27B7-43BE-9D6E-787EA65B8188}" type="datetimeFigureOut">
              <a:rPr lang="en-AU" smtClean="0"/>
              <a:pPr/>
              <a:t>14/02/2017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F0CCE1-B8E0-411B-B043-E69BF570EFFC}"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alon.com/2016/03/16/donald_trump_escalates_war_on_media_increasing_assaults_on_the_press_putting_reporters_in_a_no_win_situation/"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Russia under Putin</a:t>
            </a:r>
            <a:endParaRPr lang="en-AU" dirty="0"/>
          </a:p>
        </p:txBody>
      </p:sp>
      <p:sp>
        <p:nvSpPr>
          <p:cNvPr id="3" name="Subtitle 2"/>
          <p:cNvSpPr>
            <a:spLocks noGrp="1"/>
          </p:cNvSpPr>
          <p:nvPr>
            <p:ph type="subTitle" idx="1"/>
          </p:nvPr>
        </p:nvSpPr>
        <p:spPr/>
        <p:txBody>
          <a:bodyPr/>
          <a:lstStyle/>
          <a:p>
            <a:r>
              <a:rPr lang="en-AU" dirty="0" smtClean="0">
                <a:solidFill>
                  <a:schemeClr val="tx1"/>
                </a:solidFill>
              </a:rPr>
              <a:t>USSR/Russian relations with the West</a:t>
            </a:r>
            <a:endParaRPr lang="en-AU"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Andropov – 1982 - 1984</a:t>
            </a:r>
            <a:endParaRPr lang="en-AU" sz="3600" dirty="0"/>
          </a:p>
        </p:txBody>
      </p:sp>
      <p:sp>
        <p:nvSpPr>
          <p:cNvPr id="3" name="Content Placeholder 2"/>
          <p:cNvSpPr>
            <a:spLocks noGrp="1"/>
          </p:cNvSpPr>
          <p:nvPr>
            <p:ph idx="1"/>
          </p:nvPr>
        </p:nvSpPr>
        <p:spPr/>
        <p:txBody>
          <a:bodyPr/>
          <a:lstStyle/>
          <a:p>
            <a:r>
              <a:rPr lang="en-AU" dirty="0" smtClean="0"/>
              <a:t>Died at 84 – kidney failure</a:t>
            </a:r>
          </a:p>
          <a:p>
            <a:r>
              <a:rPr lang="en-AU" dirty="0" smtClean="0"/>
              <a:t>Made attempts to improve the economy</a:t>
            </a:r>
          </a:p>
          <a:p>
            <a:r>
              <a:rPr lang="en-AU" dirty="0" smtClean="0"/>
              <a:t>Anti alcohol measures.</a:t>
            </a:r>
          </a:p>
          <a:p>
            <a:r>
              <a:rPr lang="en-AU" dirty="0" smtClean="0"/>
              <a:t>Weakened relations with the US</a:t>
            </a:r>
          </a:p>
          <a:p>
            <a:r>
              <a:rPr lang="en-AU" dirty="0" smtClean="0"/>
              <a:t>Missile deployment in Europe, </a:t>
            </a:r>
          </a:p>
          <a:p>
            <a:r>
              <a:rPr lang="en-AU" dirty="0" smtClean="0"/>
              <a:t>Shooting down of KAL 007  1983	</a:t>
            </a:r>
            <a:endParaRPr lang="en-AU" dirty="0"/>
          </a:p>
        </p:txBody>
      </p:sp>
      <p:pic>
        <p:nvPicPr>
          <p:cNvPr id="4" name="Picture 3" descr="Yuri_Andropov_-_Soviet_Life,_August_1983.jpg"/>
          <p:cNvPicPr>
            <a:picLocks noChangeAspect="1"/>
          </p:cNvPicPr>
          <p:nvPr/>
        </p:nvPicPr>
        <p:blipFill>
          <a:blip r:embed="rId2" cstate="print"/>
          <a:stretch>
            <a:fillRect/>
          </a:stretch>
        </p:blipFill>
        <p:spPr>
          <a:xfrm>
            <a:off x="7020272" y="3429000"/>
            <a:ext cx="1864524" cy="28740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Chernenko 1984 - 1985</a:t>
            </a:r>
            <a:endParaRPr lang="en-AU" sz="3600" dirty="0"/>
          </a:p>
        </p:txBody>
      </p:sp>
      <p:sp>
        <p:nvSpPr>
          <p:cNvPr id="3" name="Content Placeholder 2"/>
          <p:cNvSpPr>
            <a:spLocks noGrp="1"/>
          </p:cNvSpPr>
          <p:nvPr>
            <p:ph idx="1"/>
          </p:nvPr>
        </p:nvSpPr>
        <p:spPr/>
        <p:txBody>
          <a:bodyPr/>
          <a:lstStyle/>
          <a:p>
            <a:r>
              <a:rPr lang="en-AU" sz="2800" dirty="0" smtClean="0"/>
              <a:t>Often absent – caretaker, interim leader</a:t>
            </a:r>
          </a:p>
          <a:p>
            <a:r>
              <a:rPr lang="en-AU" sz="2800" dirty="0" smtClean="0"/>
              <a:t>Very ill.</a:t>
            </a:r>
          </a:p>
          <a:p>
            <a:r>
              <a:rPr lang="en-AU" sz="2800" dirty="0" smtClean="0"/>
              <a:t>Relations with US continued to worsen</a:t>
            </a:r>
          </a:p>
          <a:p>
            <a:r>
              <a:rPr lang="en-AU" sz="2800" dirty="0" smtClean="0"/>
              <a:t>Russian boycott of LA Olympic Games</a:t>
            </a:r>
          </a:p>
          <a:p>
            <a:r>
              <a:rPr lang="en-AU" sz="2800" dirty="0" smtClean="0"/>
              <a:t>Invested money into consumer goods</a:t>
            </a:r>
          </a:p>
          <a:p>
            <a:r>
              <a:rPr lang="en-AU" sz="2800" dirty="0" smtClean="0"/>
              <a:t>Died cirrhosis of the liver and emphysema</a:t>
            </a:r>
            <a:endParaRPr lang="en-AU" sz="2800" dirty="0"/>
          </a:p>
        </p:txBody>
      </p:sp>
      <p:pic>
        <p:nvPicPr>
          <p:cNvPr id="4" name="Picture 3" descr="chernenko.jpg"/>
          <p:cNvPicPr>
            <a:picLocks noChangeAspect="1"/>
          </p:cNvPicPr>
          <p:nvPr/>
        </p:nvPicPr>
        <p:blipFill>
          <a:blip r:embed="rId2" cstate="print"/>
          <a:stretch>
            <a:fillRect/>
          </a:stretch>
        </p:blipFill>
        <p:spPr>
          <a:xfrm>
            <a:off x="7020272" y="1916832"/>
            <a:ext cx="1838325" cy="24955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normAutofit/>
          </a:bodyPr>
          <a:lstStyle/>
          <a:p>
            <a:r>
              <a:rPr lang="en-AU" sz="4000" dirty="0" smtClean="0"/>
              <a:t>Gorbachev 1985 - 1991</a:t>
            </a:r>
            <a:endParaRPr lang="en-AU" sz="4000" dirty="0"/>
          </a:p>
        </p:txBody>
      </p:sp>
      <p:sp>
        <p:nvSpPr>
          <p:cNvPr id="3" name="Content Placeholder 2"/>
          <p:cNvSpPr>
            <a:spLocks noGrp="1"/>
          </p:cNvSpPr>
          <p:nvPr>
            <p:ph idx="1"/>
          </p:nvPr>
        </p:nvSpPr>
        <p:spPr>
          <a:xfrm>
            <a:off x="467544" y="1484784"/>
            <a:ext cx="8229600" cy="5184576"/>
          </a:xfrm>
        </p:spPr>
        <p:txBody>
          <a:bodyPr>
            <a:noAutofit/>
          </a:bodyPr>
          <a:lstStyle/>
          <a:p>
            <a:r>
              <a:rPr lang="en-AU" sz="2400" dirty="0" smtClean="0"/>
              <a:t>Glasnost and Perestroika.</a:t>
            </a:r>
          </a:p>
          <a:p>
            <a:r>
              <a:rPr lang="en-AU" sz="2400" dirty="0" smtClean="0"/>
              <a:t>INF treaty 1987.</a:t>
            </a:r>
          </a:p>
          <a:p>
            <a:r>
              <a:rPr lang="en-AU" sz="2400" dirty="0" smtClean="0"/>
              <a:t>Met Reagan in Iceland.</a:t>
            </a:r>
          </a:p>
          <a:p>
            <a:r>
              <a:rPr lang="en-AU" sz="2400" dirty="0" smtClean="0"/>
              <a:t>Withdrew troops from Afghanistan</a:t>
            </a:r>
          </a:p>
          <a:p>
            <a:r>
              <a:rPr lang="en-AU" sz="2400" dirty="0" smtClean="0"/>
              <a:t>Loosens grip on Eastern Europe. Pro democracy activists win in Eastern Europe 1989.</a:t>
            </a:r>
          </a:p>
          <a:p>
            <a:r>
              <a:rPr lang="en-AU" sz="2400" dirty="0" smtClean="0"/>
              <a:t>Communist party stripped of power.</a:t>
            </a:r>
          </a:p>
          <a:p>
            <a:r>
              <a:rPr lang="en-AU" sz="2400" dirty="0" smtClean="0"/>
              <a:t>November 1989 – Berlin Wall comes down.</a:t>
            </a:r>
          </a:p>
          <a:p>
            <a:r>
              <a:rPr lang="en-AU" sz="2400" dirty="0" smtClean="0"/>
              <a:t>Nobel Peace Prize 1990.</a:t>
            </a:r>
          </a:p>
          <a:p>
            <a:r>
              <a:rPr lang="en-AU" sz="2400" dirty="0" smtClean="0"/>
              <a:t>Coup while in Crimea on holidays. Coup led by hard liners. Boris attacks parliament and saves him.</a:t>
            </a:r>
          </a:p>
          <a:p>
            <a:r>
              <a:rPr lang="en-AU" sz="2400" dirty="0" smtClean="0"/>
              <a:t>Forced to resign 1991.</a:t>
            </a:r>
            <a:endParaRPr lang="en-AU" sz="2400" dirty="0"/>
          </a:p>
        </p:txBody>
      </p:sp>
      <p:pic>
        <p:nvPicPr>
          <p:cNvPr id="4" name="Picture 3" descr="gorby.jpg"/>
          <p:cNvPicPr>
            <a:picLocks noChangeAspect="1"/>
          </p:cNvPicPr>
          <p:nvPr/>
        </p:nvPicPr>
        <p:blipFill>
          <a:blip r:embed="rId2" cstate="print"/>
          <a:stretch>
            <a:fillRect/>
          </a:stretch>
        </p:blipFill>
        <p:spPr>
          <a:xfrm>
            <a:off x="5652120" y="1340768"/>
            <a:ext cx="1512168" cy="158417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style>
          <a:lnRef idx="3">
            <a:schemeClr val="lt1"/>
          </a:lnRef>
          <a:fillRef idx="1">
            <a:schemeClr val="accent5"/>
          </a:fillRef>
          <a:effectRef idx="1">
            <a:schemeClr val="accent5"/>
          </a:effectRef>
          <a:fontRef idx="minor">
            <a:schemeClr val="lt1"/>
          </a:fontRef>
        </p:style>
        <p:txBody>
          <a:bodyPr>
            <a:normAutofit/>
          </a:bodyPr>
          <a:lstStyle/>
          <a:p>
            <a:r>
              <a:rPr lang="en-AU" sz="4000" dirty="0" smtClean="0"/>
              <a:t>Yeltsin 1991-1999</a:t>
            </a:r>
            <a:endParaRPr lang="en-AU" sz="4000" dirty="0"/>
          </a:p>
        </p:txBody>
      </p:sp>
      <p:sp>
        <p:nvSpPr>
          <p:cNvPr id="3" name="Content Placeholder 2"/>
          <p:cNvSpPr>
            <a:spLocks noGrp="1"/>
          </p:cNvSpPr>
          <p:nvPr>
            <p:ph idx="1"/>
          </p:nvPr>
        </p:nvSpPr>
        <p:spPr/>
        <p:txBody>
          <a:bodyPr>
            <a:normAutofit fontScale="55000" lnSpcReduction="20000"/>
          </a:bodyPr>
          <a:lstStyle/>
          <a:p>
            <a:r>
              <a:rPr lang="en-AU" sz="4000" dirty="0" smtClean="0"/>
              <a:t>First President and first elected leader.</a:t>
            </a:r>
          </a:p>
          <a:p>
            <a:r>
              <a:rPr lang="en-AU" sz="4000" dirty="0" smtClean="0"/>
              <a:t>Gained 57% of the popular vote.</a:t>
            </a:r>
          </a:p>
          <a:p>
            <a:r>
              <a:rPr lang="en-AU" sz="4000" dirty="0" smtClean="0"/>
              <a:t>1991 – Ukraine votes for independence.</a:t>
            </a:r>
          </a:p>
          <a:p>
            <a:r>
              <a:rPr lang="en-AU" sz="4000" dirty="0" smtClean="0"/>
              <a:t>USSR breaks up into CIS (1991)</a:t>
            </a:r>
          </a:p>
          <a:p>
            <a:r>
              <a:rPr lang="en-AU" sz="4000" dirty="0" smtClean="0"/>
              <a:t>Privatisation of state run services results in inflation, unemployment in state enterprises and heavier taxation.</a:t>
            </a:r>
          </a:p>
          <a:p>
            <a:r>
              <a:rPr lang="en-AU" sz="4000" dirty="0" smtClean="0"/>
              <a:t>1993 State Deputies move to impeach Yeltsin – 62 votes short . Yeltsin disbands chamber of deputies</a:t>
            </a:r>
          </a:p>
          <a:p>
            <a:r>
              <a:rPr lang="en-AU" sz="4000" dirty="0" smtClean="0"/>
              <a:t>1994 – invasion of Chechnya. Withdrew in 1996</a:t>
            </a:r>
          </a:p>
          <a:p>
            <a:r>
              <a:rPr lang="en-AU" sz="4000" dirty="0" smtClean="0"/>
              <a:t>1996 – re- elected</a:t>
            </a:r>
          </a:p>
          <a:p>
            <a:r>
              <a:rPr lang="en-AU" sz="4000" dirty="0" smtClean="0"/>
              <a:t>1998 Russia defaults on debt repayments, rouble collapses</a:t>
            </a:r>
          </a:p>
          <a:p>
            <a:r>
              <a:rPr lang="en-AU" sz="4000" dirty="0" smtClean="0"/>
              <a:t>1999 Dec 31 – resigns in favour of Putin</a:t>
            </a:r>
          </a:p>
          <a:p>
            <a:r>
              <a:rPr lang="en-AU" sz="4000" dirty="0" smtClean="0"/>
              <a:t>2007 – dies of heart attack aged 76</a:t>
            </a:r>
          </a:p>
          <a:p>
            <a:endParaRPr lang="en-AU" dirty="0" smtClean="0"/>
          </a:p>
          <a:p>
            <a:endParaRPr lang="en-AU" dirty="0" smtClean="0"/>
          </a:p>
          <a:p>
            <a:endParaRPr lang="en-AU" dirty="0"/>
          </a:p>
        </p:txBody>
      </p:sp>
      <p:pic>
        <p:nvPicPr>
          <p:cNvPr id="4" name="Picture 3" descr="Yelstinjpg.jpg"/>
          <p:cNvPicPr>
            <a:picLocks noChangeAspect="1"/>
          </p:cNvPicPr>
          <p:nvPr/>
        </p:nvPicPr>
        <p:blipFill>
          <a:blip r:embed="rId2" cstate="print"/>
          <a:stretch>
            <a:fillRect/>
          </a:stretch>
        </p:blipFill>
        <p:spPr>
          <a:xfrm>
            <a:off x="5868144" y="1052736"/>
            <a:ext cx="2664296" cy="165618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normAutofit/>
          </a:bodyPr>
          <a:lstStyle/>
          <a:p>
            <a:r>
              <a:rPr lang="en-AU" sz="4000" dirty="0" smtClean="0"/>
              <a:t>Boris Dancing</a:t>
            </a:r>
            <a:endParaRPr lang="en-AU" sz="4000" dirty="0"/>
          </a:p>
        </p:txBody>
      </p:sp>
      <p:pic>
        <p:nvPicPr>
          <p:cNvPr id="4" name="Content Placeholder 3" descr="boris dancing.jpg"/>
          <p:cNvPicPr>
            <a:picLocks noGrp="1" noChangeAspect="1"/>
          </p:cNvPicPr>
          <p:nvPr>
            <p:ph idx="1"/>
          </p:nvPr>
        </p:nvPicPr>
        <p:blipFill>
          <a:blip r:embed="rId2" cstate="print"/>
          <a:stretch>
            <a:fillRect/>
          </a:stretch>
        </p:blipFill>
        <p:spPr>
          <a:xfrm>
            <a:off x="1508742" y="1600200"/>
            <a:ext cx="6126515" cy="4525963"/>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7772400" cy="986557"/>
          </a:xfrm>
        </p:spPr>
        <p:style>
          <a:lnRef idx="3">
            <a:schemeClr val="lt1"/>
          </a:lnRef>
          <a:fillRef idx="1">
            <a:schemeClr val="accent5"/>
          </a:fillRef>
          <a:effectRef idx="1">
            <a:schemeClr val="accent5"/>
          </a:effectRef>
          <a:fontRef idx="minor">
            <a:schemeClr val="lt1"/>
          </a:fontRef>
        </p:style>
        <p:txBody>
          <a:bodyPr>
            <a:normAutofit/>
          </a:bodyPr>
          <a:lstStyle/>
          <a:p>
            <a:r>
              <a:rPr lang="en-AU" sz="2800" dirty="0" smtClean="0"/>
              <a:t>Problems facing Russia after the break up of the USSR</a:t>
            </a:r>
            <a:endParaRPr lang="en-AU" sz="2800" dirty="0"/>
          </a:p>
        </p:txBody>
      </p:sp>
      <p:sp>
        <p:nvSpPr>
          <p:cNvPr id="3" name="Content Placeholder 2"/>
          <p:cNvSpPr>
            <a:spLocks noGrp="1"/>
          </p:cNvSpPr>
          <p:nvPr>
            <p:ph idx="1"/>
          </p:nvPr>
        </p:nvSpPr>
        <p:spPr>
          <a:xfrm>
            <a:off x="683568" y="1988840"/>
            <a:ext cx="7772400" cy="4608512"/>
          </a:xfrm>
        </p:spPr>
        <p:txBody>
          <a:bodyPr/>
          <a:lstStyle/>
          <a:p>
            <a:endParaRPr lang="en-AU" sz="2200" dirty="0" smtClean="0"/>
          </a:p>
          <a:p>
            <a:r>
              <a:rPr lang="en-AU" sz="2200" dirty="0" smtClean="0"/>
              <a:t>During the Cold War 25% of GDP went to defence in the Cold War – hard to retool and reinvent</a:t>
            </a:r>
          </a:p>
          <a:p>
            <a:r>
              <a:rPr lang="en-AU" sz="2200" dirty="0" smtClean="0"/>
              <a:t>Most cities had only one large enterprise. Decrease in production leads to massive unemployment</a:t>
            </a:r>
          </a:p>
          <a:p>
            <a:r>
              <a:rPr lang="en-AU" sz="2200" dirty="0" smtClean="0"/>
              <a:t>No functioning system of social security ( factories did that)</a:t>
            </a:r>
          </a:p>
          <a:p>
            <a:r>
              <a:rPr lang="en-AU" sz="2200" dirty="0" smtClean="0"/>
              <a:t>The human side – communism created jobs and hence inefficiencies – hard to re-adjust to a free market economy</a:t>
            </a:r>
          </a:p>
          <a:p>
            <a:r>
              <a:rPr lang="en-AU" sz="2200" dirty="0" smtClean="0"/>
              <a:t>Begging becomes common in the 1990s – barter replaces pay in some quarters as workers wait for pay.</a:t>
            </a:r>
            <a:endParaRPr lang="en-AU" sz="2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Popular reaction to the fall of the USSR</a:t>
            </a:r>
            <a:endParaRPr lang="en-AU" sz="3600" dirty="0"/>
          </a:p>
        </p:txBody>
      </p:sp>
      <p:sp>
        <p:nvSpPr>
          <p:cNvPr id="3" name="Content Placeholder 2"/>
          <p:cNvSpPr>
            <a:spLocks noGrp="1"/>
          </p:cNvSpPr>
          <p:nvPr>
            <p:ph idx="1"/>
          </p:nvPr>
        </p:nvSpPr>
        <p:spPr>
          <a:xfrm>
            <a:off x="457200" y="1052736"/>
            <a:ext cx="8229600" cy="5073427"/>
          </a:xfrm>
        </p:spPr>
        <p:txBody>
          <a:bodyPr>
            <a:normAutofit/>
          </a:bodyPr>
          <a:lstStyle/>
          <a:p>
            <a:r>
              <a:rPr lang="en-AU" sz="2000" dirty="0" smtClean="0"/>
              <a:t>Reagan given the credit. Russians humiliated</a:t>
            </a:r>
          </a:p>
          <a:p>
            <a:r>
              <a:rPr lang="en-AU" sz="2000" dirty="0" smtClean="0"/>
              <a:t>Solzhenitsyn and Afghan veterans return to a foreign country.</a:t>
            </a:r>
          </a:p>
          <a:p>
            <a:r>
              <a:rPr lang="en-AU" sz="2000" dirty="0" smtClean="0"/>
              <a:t>Loved the prospect of freedom but ended up with capitalism – something foreign to Russia. Every man a capitalist?</a:t>
            </a:r>
          </a:p>
          <a:p>
            <a:r>
              <a:rPr lang="en-AU" sz="2000" dirty="0" smtClean="0"/>
              <a:t>Living by Darwin’s laws – Russians not ready?</a:t>
            </a:r>
          </a:p>
          <a:p>
            <a:r>
              <a:rPr lang="en-AU" sz="2000" dirty="0" smtClean="0"/>
              <a:t>Hyperinflation – and unemployment – savings lost – Gaidar.</a:t>
            </a:r>
          </a:p>
          <a:p>
            <a:r>
              <a:rPr lang="en-AU" sz="2000" dirty="0" smtClean="0"/>
              <a:t>Russian capitalism at the same stage of early US capitalism.</a:t>
            </a:r>
          </a:p>
          <a:p>
            <a:r>
              <a:rPr lang="en-AU" sz="2000" dirty="0" smtClean="0"/>
              <a:t>Older Russians told their lives were a dreadful waste. Thrown on the scrapheap and yet many still committed to Communism.</a:t>
            </a:r>
          </a:p>
          <a:p>
            <a:r>
              <a:rPr lang="en-AU" sz="2000" dirty="0" smtClean="0"/>
              <a:t>Older generation don’t think the young could defend Russia.</a:t>
            </a:r>
          </a:p>
          <a:p>
            <a:r>
              <a:rPr lang="en-AU" sz="2000" dirty="0" smtClean="0"/>
              <a:t>Nostalgia for a Stalin despite his record. Whitewashing of history?</a:t>
            </a:r>
          </a:p>
          <a:p>
            <a:r>
              <a:rPr lang="en-AU" sz="2000" dirty="0" smtClean="0"/>
              <a:t>Sets the ground for a new Stalin - Putin</a:t>
            </a:r>
          </a:p>
          <a:p>
            <a:endParaRPr lang="en-AU"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dirty="0" smtClean="0"/>
              <a:t>Young Putin – a quick summary</a:t>
            </a:r>
            <a:endParaRPr lang="en-AU" dirty="0"/>
          </a:p>
        </p:txBody>
      </p:sp>
      <p:sp>
        <p:nvSpPr>
          <p:cNvPr id="4" name="Title 1"/>
          <p:cNvSpPr>
            <a:spLocks noGrp="1"/>
          </p:cNvSpPr>
          <p:nvPr>
            <p:ph sz="half" idx="1"/>
          </p:nvPr>
        </p:nvSpPr>
        <p:spPr/>
        <p:txBody>
          <a:bodyPr>
            <a:normAutofit/>
          </a:bodyPr>
          <a:lstStyle/>
          <a:p>
            <a:pPr algn="l"/>
            <a:endParaRPr lang="en-AU" sz="2000" dirty="0" smtClean="0"/>
          </a:p>
          <a:p>
            <a:pPr algn="l"/>
            <a:r>
              <a:rPr lang="en-AU" sz="2000" dirty="0" smtClean="0"/>
              <a:t>Born 1952 in St Petersburg</a:t>
            </a:r>
          </a:p>
          <a:p>
            <a:pPr algn="l"/>
            <a:r>
              <a:rPr lang="en-AU" sz="2000" dirty="0" smtClean="0"/>
              <a:t>Joined KGB in 1975.</a:t>
            </a:r>
          </a:p>
          <a:p>
            <a:r>
              <a:rPr lang="en-AU" sz="2000" dirty="0" smtClean="0"/>
              <a:t>1980s -  a KGB Lieutenant on duty in Germany.</a:t>
            </a:r>
          </a:p>
          <a:p>
            <a:pPr algn="l"/>
            <a:r>
              <a:rPr lang="en-AU" sz="2000" dirty="0" smtClean="0"/>
              <a:t>Retired as KGB Colonel in 1991</a:t>
            </a:r>
          </a:p>
          <a:p>
            <a:pPr algn="l"/>
            <a:r>
              <a:rPr lang="en-AU" sz="2000" dirty="0" smtClean="0"/>
              <a:t>Deputy mayor of Leningrad in 1994</a:t>
            </a:r>
          </a:p>
          <a:p>
            <a:pPr algn="l"/>
            <a:r>
              <a:rPr lang="en-AU" sz="2000" dirty="0" smtClean="0"/>
              <a:t>1996 – moves to Moscow</a:t>
            </a:r>
          </a:p>
          <a:p>
            <a:pPr algn="l"/>
            <a:r>
              <a:rPr lang="en-AU" sz="2000" dirty="0" smtClean="0"/>
              <a:t>1998 – Yeltsin appoints him head of Kremlin’s relations with regional governments.</a:t>
            </a:r>
            <a:endParaRPr lang="en-AU" sz="2000" dirty="0"/>
          </a:p>
        </p:txBody>
      </p:sp>
      <p:sp>
        <p:nvSpPr>
          <p:cNvPr id="7" name="Content Placeholder 6"/>
          <p:cNvSpPr>
            <a:spLocks noGrp="1"/>
          </p:cNvSpPr>
          <p:nvPr>
            <p:ph sz="half" idx="2"/>
          </p:nvPr>
        </p:nvSpPr>
        <p:spPr/>
        <p:txBody>
          <a:bodyPr>
            <a:normAutofit/>
          </a:bodyPr>
          <a:lstStyle/>
          <a:p>
            <a:endParaRPr lang="en-AU"/>
          </a:p>
        </p:txBody>
      </p:sp>
      <p:pic>
        <p:nvPicPr>
          <p:cNvPr id="5" name="Picture 4" descr="young putin.jpg"/>
          <p:cNvPicPr>
            <a:picLocks noChangeAspect="1"/>
          </p:cNvPicPr>
          <p:nvPr/>
        </p:nvPicPr>
        <p:blipFill>
          <a:blip r:embed="rId2" cstate="print"/>
          <a:stretch>
            <a:fillRect/>
          </a:stretch>
        </p:blipFill>
        <p:spPr>
          <a:xfrm>
            <a:off x="4644008" y="1628800"/>
            <a:ext cx="3384376" cy="44644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lstStyle/>
          <a:p>
            <a:pPr algn="l"/>
            <a:r>
              <a:rPr lang="en-AU" sz="4000" dirty="0" smtClean="0"/>
              <a:t>Medvedev (2008 – 2012</a:t>
            </a:r>
            <a:r>
              <a:rPr lang="en-AU" dirty="0" smtClean="0"/>
              <a:t>)</a:t>
            </a:r>
            <a:endParaRPr lang="en-AU" dirty="0"/>
          </a:p>
        </p:txBody>
      </p:sp>
      <p:sp>
        <p:nvSpPr>
          <p:cNvPr id="3" name="Content Placeholder 2"/>
          <p:cNvSpPr>
            <a:spLocks noGrp="1"/>
          </p:cNvSpPr>
          <p:nvPr>
            <p:ph idx="1"/>
          </p:nvPr>
        </p:nvSpPr>
        <p:spPr/>
        <p:txBody>
          <a:bodyPr>
            <a:normAutofit/>
          </a:bodyPr>
          <a:lstStyle/>
          <a:p>
            <a:endParaRPr lang="en-AU" dirty="0" smtClean="0"/>
          </a:p>
          <a:p>
            <a:r>
              <a:rPr lang="en-AU" sz="2200" dirty="0" smtClean="0"/>
              <a:t>Putin puppet – had popular appeal – another one from St Petersburg. Came out against corruption –  fired Moscow mayor for corruption.</a:t>
            </a:r>
          </a:p>
          <a:p>
            <a:r>
              <a:rPr lang="en-AU" sz="2200" dirty="0" smtClean="0"/>
              <a:t>2008 – South Ossetia war. Came out against Georgia who supported Abkhazia against South Ossetia. Georgia forced to withdraw from both.</a:t>
            </a:r>
          </a:p>
          <a:p>
            <a:r>
              <a:rPr lang="en-AU" sz="2200" dirty="0" smtClean="0"/>
              <a:t>2008-9 economic recession. Government stimulus package –economy picks up again 2010</a:t>
            </a:r>
          </a:p>
          <a:p>
            <a:r>
              <a:rPr lang="en-AU" sz="2200" dirty="0" smtClean="0"/>
              <a:t>Putin reverted to position of Prime Minister</a:t>
            </a:r>
            <a:r>
              <a:rPr lang="en-AU" dirty="0" smtClean="0"/>
              <a:t>.</a:t>
            </a:r>
            <a:endParaRPr lang="en-AU" dirty="0"/>
          </a:p>
        </p:txBody>
      </p:sp>
      <p:pic>
        <p:nvPicPr>
          <p:cNvPr id="4" name="Picture 3" descr="medvedeev.jpg"/>
          <p:cNvPicPr>
            <a:picLocks noChangeAspect="1"/>
          </p:cNvPicPr>
          <p:nvPr/>
        </p:nvPicPr>
        <p:blipFill>
          <a:blip r:embed="rId2" cstate="print"/>
          <a:stretch>
            <a:fillRect/>
          </a:stretch>
        </p:blipFill>
        <p:spPr>
          <a:xfrm>
            <a:off x="6228184" y="260648"/>
            <a:ext cx="2705100" cy="16859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3"/>
            <a:ext cx="7772400" cy="720080"/>
          </a:xfrm>
        </p:spPr>
        <p:style>
          <a:lnRef idx="3">
            <a:schemeClr val="lt1"/>
          </a:lnRef>
          <a:fillRef idx="1">
            <a:schemeClr val="accent5"/>
          </a:fillRef>
          <a:effectRef idx="1">
            <a:schemeClr val="accent5"/>
          </a:effectRef>
          <a:fontRef idx="minor">
            <a:schemeClr val="lt1"/>
          </a:fontRef>
        </p:style>
        <p:txBody>
          <a:bodyPr/>
          <a:lstStyle/>
          <a:p>
            <a:r>
              <a:rPr lang="en-AU" sz="3200" dirty="0" smtClean="0"/>
              <a:t>A digression - Russian political structure</a:t>
            </a:r>
            <a:endParaRPr lang="en-AU" sz="3200" dirty="0"/>
          </a:p>
        </p:txBody>
      </p:sp>
      <p:sp>
        <p:nvSpPr>
          <p:cNvPr id="3" name="Content Placeholder 2"/>
          <p:cNvSpPr>
            <a:spLocks noGrp="1"/>
          </p:cNvSpPr>
          <p:nvPr>
            <p:ph idx="1"/>
          </p:nvPr>
        </p:nvSpPr>
        <p:spPr>
          <a:xfrm>
            <a:off x="683568" y="1412776"/>
            <a:ext cx="7772400" cy="5112568"/>
          </a:xfrm>
        </p:spPr>
        <p:txBody>
          <a:bodyPr>
            <a:noAutofit/>
          </a:bodyPr>
          <a:lstStyle/>
          <a:p>
            <a:r>
              <a:rPr lang="en-AU" sz="2200" dirty="0" smtClean="0"/>
              <a:t>President 6 year term – has power over appointments.</a:t>
            </a:r>
          </a:p>
          <a:p>
            <a:r>
              <a:rPr lang="en-AU" sz="2200" dirty="0" smtClean="0"/>
              <a:t>No limit to Presidential terms in office but may not hold office for more than 2 consecutive terms. Hence Medvedev – Putin Swap and back again.</a:t>
            </a:r>
          </a:p>
          <a:p>
            <a:r>
              <a:rPr lang="en-AU" sz="2200" dirty="0" smtClean="0"/>
              <a:t>Prime Ministers is the stand in in case President reigns or dies – a VP</a:t>
            </a:r>
          </a:p>
          <a:p>
            <a:r>
              <a:rPr lang="en-AU" sz="2200" dirty="0" smtClean="0"/>
              <a:t>Russian Federal Assembly – Lower House (Duma) 450 members – no real power. Proportional voting – 7% minimum need to gain a seat – highest in Europe. Cuts out small parties and independents. 5 Year term – elections later this year.</a:t>
            </a:r>
          </a:p>
          <a:p>
            <a:r>
              <a:rPr lang="en-AU" sz="2200" dirty="0" smtClean="0"/>
              <a:t>Federation Council / upper House (Senate) – 170 senators terms not fixed but locally decided.</a:t>
            </a:r>
            <a:endParaRPr lang="en-AU"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772400" cy="864096"/>
          </a:xfrm>
        </p:spPr>
        <p:txBody>
          <a:bodyPr>
            <a:normAutofit/>
          </a:bodyPr>
          <a:lstStyle/>
          <a:p>
            <a:r>
              <a:rPr lang="en-AU" sz="4000" dirty="0" smtClean="0"/>
              <a:t>Russia -  it’s big!</a:t>
            </a:r>
            <a:endParaRPr lang="en-AU" sz="4000" dirty="0"/>
          </a:p>
        </p:txBody>
      </p:sp>
      <p:pic>
        <p:nvPicPr>
          <p:cNvPr id="4" name="Content Placeholder 3" descr="Russia-map.png"/>
          <p:cNvPicPr>
            <a:picLocks noGrp="1" noChangeAspect="1"/>
          </p:cNvPicPr>
          <p:nvPr>
            <p:ph idx="1"/>
          </p:nvPr>
        </p:nvPicPr>
        <p:blipFill>
          <a:blip r:embed="rId2" cstate="print"/>
          <a:stretch>
            <a:fillRect/>
          </a:stretch>
        </p:blipFill>
        <p:spPr>
          <a:xfrm>
            <a:off x="611560" y="1268760"/>
            <a:ext cx="6840760" cy="5213176"/>
          </a:xfrm>
        </p:spPr>
      </p:pic>
      <p:sp>
        <p:nvSpPr>
          <p:cNvPr id="5" name="TextBox 4"/>
          <p:cNvSpPr txBox="1"/>
          <p:nvPr/>
        </p:nvSpPr>
        <p:spPr>
          <a:xfrm>
            <a:off x="7596336" y="1628800"/>
            <a:ext cx="1368152" cy="5078313"/>
          </a:xfrm>
          <a:prstGeom prst="rect">
            <a:avLst/>
          </a:prstGeom>
          <a:noFill/>
        </p:spPr>
        <p:txBody>
          <a:bodyPr wrap="square" rtlCol="0">
            <a:spAutoFit/>
          </a:bodyPr>
          <a:lstStyle/>
          <a:p>
            <a:r>
              <a:rPr lang="en-AU" dirty="0" smtClean="0"/>
              <a:t>Siberia takes up 77% of its landmass but less than 20% of its population.</a:t>
            </a:r>
          </a:p>
          <a:p>
            <a:r>
              <a:rPr lang="en-AU" dirty="0" smtClean="0"/>
              <a:t>Record Low - -68C</a:t>
            </a:r>
          </a:p>
          <a:p>
            <a:r>
              <a:rPr lang="en-AU" dirty="0" smtClean="0"/>
              <a:t>Divided by Ural Mountains.</a:t>
            </a:r>
          </a:p>
          <a:p>
            <a:r>
              <a:rPr lang="en-AU" dirty="0" smtClean="0"/>
              <a:t>11 time zones.</a:t>
            </a:r>
          </a:p>
          <a:p>
            <a:r>
              <a:rPr lang="en-AU" dirty="0" smtClean="0"/>
              <a:t>Same latitude as Canada.</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dirty="0" smtClean="0"/>
              <a:t>Russian political structure 2</a:t>
            </a:r>
            <a:endParaRPr lang="en-AU" dirty="0"/>
          </a:p>
        </p:txBody>
      </p:sp>
      <p:sp>
        <p:nvSpPr>
          <p:cNvPr id="3" name="Content Placeholder 2"/>
          <p:cNvSpPr>
            <a:spLocks noGrp="1"/>
          </p:cNvSpPr>
          <p:nvPr>
            <p:ph idx="1"/>
          </p:nvPr>
        </p:nvSpPr>
        <p:spPr/>
        <p:txBody>
          <a:bodyPr/>
          <a:lstStyle/>
          <a:p>
            <a:pPr algn="ctr">
              <a:buNone/>
            </a:pPr>
            <a:r>
              <a:rPr lang="en-AU" sz="2400" u="sng" dirty="0" smtClean="0"/>
              <a:t>Political parties</a:t>
            </a:r>
          </a:p>
          <a:p>
            <a:pPr algn="ctr">
              <a:buNone/>
            </a:pPr>
            <a:endParaRPr lang="en-AU" sz="2400" u="sng" dirty="0" smtClean="0"/>
          </a:p>
          <a:p>
            <a:r>
              <a:rPr lang="en-AU" sz="2400" dirty="0" smtClean="0"/>
              <a:t>United Russia (49% of reps – lost ground in 2011 elections. (Putin’s party)</a:t>
            </a:r>
          </a:p>
          <a:p>
            <a:r>
              <a:rPr lang="en-AU" sz="2400" dirty="0" smtClean="0"/>
              <a:t>Communist Party – main opposition – 19%</a:t>
            </a:r>
          </a:p>
          <a:p>
            <a:r>
              <a:rPr lang="en-AU" sz="2400" dirty="0" smtClean="0"/>
              <a:t>Fake opposition party – Just Russia – 12%</a:t>
            </a:r>
          </a:p>
          <a:p>
            <a:r>
              <a:rPr lang="en-AU" sz="2400" dirty="0" smtClean="0"/>
              <a:t>Liberal Democratic Part (ultra nationalist party) – 12%</a:t>
            </a:r>
          </a:p>
          <a:p>
            <a:r>
              <a:rPr lang="en-AU" sz="2400" dirty="0" smtClean="0"/>
              <a:t>Yabloko party – western Oriented – 3.5%</a:t>
            </a:r>
            <a:endParaRPr lang="en-A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772400" cy="792088"/>
          </a:xfrm>
        </p:spPr>
        <p:style>
          <a:lnRef idx="3">
            <a:schemeClr val="lt1"/>
          </a:lnRef>
          <a:fillRef idx="1">
            <a:schemeClr val="accent5"/>
          </a:fillRef>
          <a:effectRef idx="1">
            <a:schemeClr val="accent5"/>
          </a:effectRef>
          <a:fontRef idx="minor">
            <a:schemeClr val="lt1"/>
          </a:fontRef>
        </p:style>
        <p:txBody>
          <a:bodyPr>
            <a:normAutofit/>
          </a:bodyPr>
          <a:lstStyle/>
          <a:p>
            <a:pPr algn="ctr"/>
            <a:r>
              <a:rPr lang="en-AU" sz="3600" dirty="0" smtClean="0"/>
              <a:t>Vladimir Vladimirovich Putin	</a:t>
            </a:r>
            <a:r>
              <a:rPr lang="en-AU" dirty="0" smtClean="0"/>
              <a:t>	</a:t>
            </a:r>
            <a:endParaRPr lang="en-AU" dirty="0"/>
          </a:p>
        </p:txBody>
      </p:sp>
      <p:sp>
        <p:nvSpPr>
          <p:cNvPr id="3" name="Content Placeholder 2"/>
          <p:cNvSpPr>
            <a:spLocks noGrp="1"/>
          </p:cNvSpPr>
          <p:nvPr>
            <p:ph idx="1"/>
          </p:nvPr>
        </p:nvSpPr>
        <p:spPr>
          <a:xfrm>
            <a:off x="539552" y="1591072"/>
            <a:ext cx="7772400" cy="4718248"/>
          </a:xfrm>
        </p:spPr>
        <p:txBody>
          <a:bodyPr>
            <a:normAutofit/>
          </a:bodyPr>
          <a:lstStyle/>
          <a:p>
            <a:r>
              <a:rPr lang="en-AU" sz="2000" dirty="0" smtClean="0"/>
              <a:t>Member of the St Petersburg mafia – close friend of the mayor	</a:t>
            </a:r>
          </a:p>
          <a:p>
            <a:r>
              <a:rPr lang="en-AU" sz="2000" dirty="0" smtClean="0"/>
              <a:t>Stops the break up of the Russian Federation</a:t>
            </a:r>
          </a:p>
          <a:p>
            <a:r>
              <a:rPr lang="en-AU" sz="2000" dirty="0" smtClean="0"/>
              <a:t>Puts the Kremlin back at the centre of decision making</a:t>
            </a:r>
          </a:p>
          <a:p>
            <a:r>
              <a:rPr lang="en-AU" sz="2000" dirty="0" smtClean="0"/>
              <a:t>Stands up to the West to stabilise Russia?</a:t>
            </a:r>
          </a:p>
          <a:p>
            <a:r>
              <a:rPr lang="en-AU" sz="2000" dirty="0" smtClean="0"/>
              <a:t>Recovers lost prestige after the humiliation of the end of the Cold War.</a:t>
            </a:r>
          </a:p>
          <a:p>
            <a:r>
              <a:rPr lang="en-AU" sz="2000" dirty="0" smtClean="0"/>
              <a:t>1999 – orchestrated apartment bombings. FSB? Explosives – warning three days before – Putin swears revenge – popularity rises – 2</a:t>
            </a:r>
            <a:r>
              <a:rPr lang="en-AU" sz="2000" baseline="30000" dirty="0" smtClean="0"/>
              <a:t>nd</a:t>
            </a:r>
            <a:r>
              <a:rPr lang="en-AU" sz="2000" dirty="0" smtClean="0"/>
              <a:t> Chechen war. Investigators killed off.</a:t>
            </a:r>
          </a:p>
          <a:p>
            <a:r>
              <a:rPr lang="en-AU" sz="2000" dirty="0" smtClean="0"/>
              <a:t>2000 – in trouble after the sinking of the Kursk. News conference fiasco.</a:t>
            </a:r>
          </a:p>
          <a:p>
            <a:r>
              <a:rPr lang="en-AU" sz="2000" dirty="0" smtClean="0"/>
              <a:t>2003 – wins Russian election with the United Russia party. Sponsored by state TV.</a:t>
            </a:r>
          </a:p>
          <a:p>
            <a:endParaRPr lang="en-AU" dirty="0" smtClean="0"/>
          </a:p>
          <a:p>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04664"/>
            <a:ext cx="7772400" cy="554509"/>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en-AU" sz="4000" dirty="0" smtClean="0"/>
              <a:t>Putin </a:t>
            </a:r>
            <a:endParaRPr lang="en-AU" sz="4000" dirty="0"/>
          </a:p>
        </p:txBody>
      </p:sp>
      <p:sp>
        <p:nvSpPr>
          <p:cNvPr id="3" name="Content Placeholder 2"/>
          <p:cNvSpPr>
            <a:spLocks noGrp="1"/>
          </p:cNvSpPr>
          <p:nvPr>
            <p:ph idx="1"/>
          </p:nvPr>
        </p:nvSpPr>
        <p:spPr>
          <a:xfrm>
            <a:off x="685800" y="1268760"/>
            <a:ext cx="7772400" cy="4993928"/>
          </a:xfrm>
        </p:spPr>
        <p:txBody>
          <a:bodyPr>
            <a:normAutofit/>
          </a:bodyPr>
          <a:lstStyle/>
          <a:p>
            <a:r>
              <a:rPr lang="en-AU" sz="2000" dirty="0" smtClean="0"/>
              <a:t>Renationalises state owned enterprises that Yeltsin sold off to the highest bidder. E.g. Yukos Oil.</a:t>
            </a:r>
          </a:p>
          <a:p>
            <a:r>
              <a:rPr lang="en-AU" sz="2000" dirty="0" smtClean="0"/>
              <a:t>Cuts all tax to 13% hoping that all will pay it</a:t>
            </a:r>
          </a:p>
          <a:p>
            <a:r>
              <a:rPr lang="en-AU" sz="2000" dirty="0" smtClean="0"/>
              <a:t>Removes Media barons and frightens off oligarchs after Kremlin meeting.</a:t>
            </a:r>
          </a:p>
          <a:p>
            <a:r>
              <a:rPr lang="en-AU" sz="2000" dirty="0" smtClean="0"/>
              <a:t>2004 – wins 2</a:t>
            </a:r>
            <a:r>
              <a:rPr lang="en-AU" sz="2000" baseline="30000" dirty="0" smtClean="0"/>
              <a:t>nd</a:t>
            </a:r>
            <a:r>
              <a:rPr lang="en-AU" sz="2000" dirty="0" smtClean="0"/>
              <a:t> term as President (71%)</a:t>
            </a:r>
          </a:p>
          <a:p>
            <a:r>
              <a:rPr lang="en-AU" sz="2000" dirty="0" smtClean="0"/>
              <a:t>2004 – Beslan hostage crisis. Putin now puts provinces under central control.</a:t>
            </a:r>
          </a:p>
          <a:p>
            <a:r>
              <a:rPr lang="en-AU" sz="2000" dirty="0" smtClean="0"/>
              <a:t>Disposable income doubles in Russia from 1999 to 2006 thanks to rising oil prices. $140 a barrel</a:t>
            </a:r>
          </a:p>
          <a:p>
            <a:r>
              <a:rPr lang="en-AU" sz="2000" dirty="0" smtClean="0"/>
              <a:t>2006 IKEA leaves Russia because of corruption.</a:t>
            </a:r>
          </a:p>
          <a:p>
            <a:r>
              <a:rPr lang="en-AU" sz="2000" dirty="0" smtClean="0"/>
              <a:t>A Kleptocracy? 110 people control 35% of Russia’s economy. Sochi fiasco.</a:t>
            </a:r>
          </a:p>
          <a:p>
            <a:pPr>
              <a:buNone/>
            </a:pPr>
            <a:endParaRPr lang="en-AU" dirty="0" smtClean="0"/>
          </a:p>
          <a:p>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7772400" cy="864096"/>
          </a:xfrm>
        </p:spPr>
        <p:style>
          <a:lnRef idx="3">
            <a:schemeClr val="lt1"/>
          </a:lnRef>
          <a:fillRef idx="1">
            <a:schemeClr val="accent5"/>
          </a:fillRef>
          <a:effectRef idx="1">
            <a:schemeClr val="accent5"/>
          </a:effectRef>
          <a:fontRef idx="minor">
            <a:schemeClr val="lt1"/>
          </a:fontRef>
        </p:style>
        <p:txBody>
          <a:bodyPr>
            <a:normAutofit/>
          </a:bodyPr>
          <a:lstStyle/>
          <a:p>
            <a:r>
              <a:rPr lang="en-AU" sz="4000" dirty="0" smtClean="0"/>
              <a:t>Putin (2012 - ?)</a:t>
            </a:r>
            <a:endParaRPr lang="en-AU" sz="4000" dirty="0"/>
          </a:p>
        </p:txBody>
      </p:sp>
      <p:sp>
        <p:nvSpPr>
          <p:cNvPr id="3" name="Content Placeholder 2"/>
          <p:cNvSpPr>
            <a:spLocks noGrp="1"/>
          </p:cNvSpPr>
          <p:nvPr>
            <p:ph idx="1"/>
          </p:nvPr>
        </p:nvSpPr>
        <p:spPr>
          <a:xfrm>
            <a:off x="611560" y="1556792"/>
            <a:ext cx="7772400" cy="5301208"/>
          </a:xfrm>
        </p:spPr>
        <p:txBody>
          <a:bodyPr>
            <a:noAutofit/>
          </a:bodyPr>
          <a:lstStyle/>
          <a:p>
            <a:r>
              <a:rPr lang="en-AU" sz="2000" dirty="0" smtClean="0"/>
              <a:t>2011 election a fraud? Massive protests</a:t>
            </a:r>
          </a:p>
          <a:p>
            <a:r>
              <a:rPr lang="en-AU" sz="2000" dirty="0" smtClean="0"/>
              <a:t>Macho image – Russians still hanker for a Tsar or a Stalin?? Putin and the night wolves bikies and Poland.</a:t>
            </a:r>
          </a:p>
          <a:p>
            <a:r>
              <a:rPr lang="en-AU" sz="2000" dirty="0" smtClean="0"/>
              <a:t>2014 – annexation of Crimea. Russia gets its way but at the expense of sanctions.</a:t>
            </a:r>
          </a:p>
          <a:p>
            <a:r>
              <a:rPr lang="en-AU" sz="2000" dirty="0" smtClean="0"/>
              <a:t>2014 – July MH17 shot down by Russian advisors in the Ukraine? Bad cover ups!</a:t>
            </a:r>
          </a:p>
          <a:p>
            <a:r>
              <a:rPr lang="en-AU" sz="2000" dirty="0" smtClean="0"/>
              <a:t>2014 – Russian sub trapped in Swedish waters?</a:t>
            </a:r>
          </a:p>
          <a:p>
            <a:r>
              <a:rPr lang="en-AU" sz="2000" dirty="0" smtClean="0"/>
              <a:t>Air Force conducts aggressive intrusions to test NATO defences?</a:t>
            </a:r>
          </a:p>
          <a:p>
            <a:r>
              <a:rPr lang="en-AU" sz="2000" dirty="0" smtClean="0"/>
              <a:t>2014 – 7% growth drops to 0.6% growth as a result of Westerns sanctions and dropping oil prices.</a:t>
            </a:r>
          </a:p>
          <a:p>
            <a:r>
              <a:rPr lang="en-AU" sz="2000" dirty="0" smtClean="0"/>
              <a:t>Baltic states nervous – Sweden and Finland consider joining NATO.</a:t>
            </a:r>
          </a:p>
          <a:p>
            <a:r>
              <a:rPr lang="en-AU" sz="2000" dirty="0" smtClean="0"/>
              <a:t>Latvia, Lithuania, Estonia, Hungary, Romania and Poland already members. </a:t>
            </a:r>
            <a:endParaRPr lang="en-AU"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7772400" cy="698525"/>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4000" dirty="0" smtClean="0"/>
              <a:t>Vlad and The Night Wolves</a:t>
            </a:r>
            <a:endParaRPr lang="en-AU" sz="4000" dirty="0"/>
          </a:p>
        </p:txBody>
      </p:sp>
      <p:pic>
        <p:nvPicPr>
          <p:cNvPr id="4" name="Content Placeholder 3" descr="_82550127_122930140.jpg"/>
          <p:cNvPicPr>
            <a:picLocks noGrp="1" noChangeAspect="1"/>
          </p:cNvPicPr>
          <p:nvPr>
            <p:ph idx="1"/>
          </p:nvPr>
        </p:nvPicPr>
        <p:blipFill>
          <a:blip r:embed="rId2" cstate="print"/>
          <a:stretch>
            <a:fillRect/>
          </a:stretch>
        </p:blipFill>
        <p:spPr>
          <a:xfrm>
            <a:off x="971600" y="1700808"/>
            <a:ext cx="6743650" cy="4464496"/>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dirty="0" smtClean="0"/>
              <a:t>NATO map</a:t>
            </a:r>
            <a:endParaRPr lang="en-AU" dirty="0"/>
          </a:p>
        </p:txBody>
      </p:sp>
      <p:pic>
        <p:nvPicPr>
          <p:cNvPr id="4" name="Content Placeholder 3" descr="nato_expansion.png"/>
          <p:cNvPicPr>
            <a:picLocks noGrp="1" noChangeAspect="1"/>
          </p:cNvPicPr>
          <p:nvPr>
            <p:ph idx="1"/>
          </p:nvPr>
        </p:nvPicPr>
        <p:blipFill>
          <a:blip r:embed="rId2" cstate="print"/>
          <a:stretch>
            <a:fillRect/>
          </a:stretch>
        </p:blipFill>
        <p:spPr>
          <a:xfrm>
            <a:off x="1907704" y="1052736"/>
            <a:ext cx="5760640" cy="5472608"/>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772400" cy="554509"/>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4000" dirty="0" smtClean="0"/>
              <a:t>Russia under Putin</a:t>
            </a:r>
            <a:endParaRPr lang="en-AU" sz="4000" dirty="0"/>
          </a:p>
        </p:txBody>
      </p:sp>
      <p:sp>
        <p:nvSpPr>
          <p:cNvPr id="3" name="Content Placeholder 2"/>
          <p:cNvSpPr>
            <a:spLocks noGrp="1"/>
          </p:cNvSpPr>
          <p:nvPr>
            <p:ph idx="1"/>
          </p:nvPr>
        </p:nvSpPr>
        <p:spPr>
          <a:xfrm>
            <a:off x="685800" y="1412776"/>
            <a:ext cx="7772400" cy="5112568"/>
          </a:xfrm>
        </p:spPr>
        <p:txBody>
          <a:bodyPr>
            <a:normAutofit fontScale="25000" lnSpcReduction="20000"/>
          </a:bodyPr>
          <a:lstStyle/>
          <a:p>
            <a:endParaRPr lang="en-AU" sz="8000" dirty="0" smtClean="0"/>
          </a:p>
          <a:p>
            <a:r>
              <a:rPr lang="en-AU" sz="8000" dirty="0" smtClean="0"/>
              <a:t>Closer co-operation with Asia whose emerging economies need Russian oil and gas.</a:t>
            </a:r>
          </a:p>
          <a:p>
            <a:r>
              <a:rPr lang="en-AU" sz="8000" dirty="0" smtClean="0"/>
              <a:t>2014 – two gas deals with China – one worth $400bn</a:t>
            </a:r>
          </a:p>
          <a:p>
            <a:r>
              <a:rPr lang="en-AU" sz="8000" dirty="0" smtClean="0"/>
              <a:t>Europe spurns Russia so are they looking eastwards –a  “pivot to Asia” same as the US</a:t>
            </a:r>
            <a:r>
              <a:rPr lang="en-AU" sz="8000" dirty="0"/>
              <a:t> </a:t>
            </a:r>
            <a:r>
              <a:rPr lang="en-AU" sz="8000" dirty="0" smtClean="0"/>
              <a:t>– note naval exercise with the Chinese.</a:t>
            </a:r>
          </a:p>
          <a:p>
            <a:r>
              <a:rPr lang="en-AU" sz="8000" dirty="0" smtClean="0"/>
              <a:t>Crackdown on dissent at home. Bloggers must be registered, sites blacklisted – press controlled. 5 years jail for unauthorised protests. Ruthlessly stamped out spring flowering of 2011/12. </a:t>
            </a:r>
          </a:p>
          <a:p>
            <a:r>
              <a:rPr lang="en-AU" sz="8000" dirty="0" smtClean="0"/>
              <a:t>2011 – United Russia loses majority but Putin wins – 100,000 in the streets yelling “Russia without Putin”. “Putin thief”.</a:t>
            </a:r>
          </a:p>
          <a:p>
            <a:r>
              <a:rPr lang="en-AU" sz="8000" dirty="0" smtClean="0"/>
              <a:t>Nemtsov shot dead – main opposition leader. Opposition called a “fifth column”. Election monitors called “Foreign agents”</a:t>
            </a:r>
          </a:p>
          <a:p>
            <a:r>
              <a:rPr lang="en-AU" sz="8000" dirty="0" smtClean="0"/>
              <a:t>More Russians winding up poisoned over seas. Kursk protest injections.</a:t>
            </a:r>
          </a:p>
          <a:p>
            <a:r>
              <a:rPr lang="en-AU" sz="8000" dirty="0" smtClean="0"/>
              <a:t>Apartment bombing deaths and the man who knew beforehand.</a:t>
            </a:r>
          </a:p>
          <a:p>
            <a:endParaRPr lang="en-AU" sz="6000" dirty="0" smtClean="0"/>
          </a:p>
          <a:p>
            <a:endParaRPr lang="en-AU"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lstStyle/>
          <a:p>
            <a:r>
              <a:rPr lang="en-AU" sz="3600" dirty="0" smtClean="0"/>
              <a:t>Putin’s friends – the band of brothers</a:t>
            </a:r>
            <a:endParaRPr lang="en-AU" sz="3600" dirty="0"/>
          </a:p>
        </p:txBody>
      </p:sp>
      <p:sp>
        <p:nvSpPr>
          <p:cNvPr id="3" name="Content Placeholder 2"/>
          <p:cNvSpPr>
            <a:spLocks noGrp="1"/>
          </p:cNvSpPr>
          <p:nvPr>
            <p:ph idx="1"/>
          </p:nvPr>
        </p:nvSpPr>
        <p:spPr/>
        <p:txBody>
          <a:bodyPr/>
          <a:lstStyle/>
          <a:p>
            <a:r>
              <a:rPr lang="en-AU" sz="2000" dirty="0" smtClean="0"/>
              <a:t>Karen Dawisha – 110 people control 35% of Russia's wealth</a:t>
            </a:r>
          </a:p>
          <a:p>
            <a:r>
              <a:rPr lang="en-AU" sz="2000" dirty="0" smtClean="0"/>
              <a:t>Nearly all have a Security background</a:t>
            </a:r>
          </a:p>
          <a:p>
            <a:r>
              <a:rPr lang="en-AU" sz="2000" dirty="0" smtClean="0"/>
              <a:t>Late 80s KGB (now FSB) moved Communist Party bank accounts to the West/foreign partnerships</a:t>
            </a:r>
          </a:p>
          <a:p>
            <a:r>
              <a:rPr lang="en-AU" sz="2000" dirty="0" smtClean="0"/>
              <a:t>Putin as a KGB man knew where the money was.</a:t>
            </a:r>
          </a:p>
          <a:p>
            <a:r>
              <a:rPr lang="en-AU" sz="2000" dirty="0" smtClean="0"/>
              <a:t>Massive corruption tolerated because of rising wages, sidetracked by the war in Ukraine and the Kremlin control of television.</a:t>
            </a:r>
          </a:p>
          <a:p>
            <a:r>
              <a:rPr lang="en-AU" sz="2000" dirty="0" smtClean="0"/>
              <a:t>Protests to resume if economy starts to falter?</a:t>
            </a:r>
          </a:p>
          <a:p>
            <a:r>
              <a:rPr lang="en-AU" sz="2000" dirty="0" smtClean="0"/>
              <a:t>Russian opposition leader Navalny convicted of embezzlement – targeted Putin allies as corrupt. Now cannot run for President in 2018. Did well </a:t>
            </a:r>
            <a:r>
              <a:rPr lang="en-AU" sz="2000" smtClean="0"/>
              <a:t>as candidate </a:t>
            </a:r>
            <a:r>
              <a:rPr lang="en-AU" sz="2000" dirty="0" smtClean="0"/>
              <a:t>running for Moscow mayor.</a:t>
            </a:r>
          </a:p>
          <a:p>
            <a:endParaRPr lang="en-AU" dirty="0" smtClean="0"/>
          </a:p>
          <a:p>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4000" dirty="0" smtClean="0"/>
              <a:t>The sanctions - it gets personal</a:t>
            </a:r>
            <a:endParaRPr lang="en-AU" sz="4000" dirty="0"/>
          </a:p>
        </p:txBody>
      </p:sp>
      <p:pic>
        <p:nvPicPr>
          <p:cNvPr id="4" name="Content Placeholder 3" descr="_76425001_russian_sanctions_976.jpg"/>
          <p:cNvPicPr>
            <a:picLocks noGrp="1" noChangeAspect="1"/>
          </p:cNvPicPr>
          <p:nvPr>
            <p:ph idx="1"/>
          </p:nvPr>
        </p:nvPicPr>
        <p:blipFill>
          <a:blip r:embed="rId2" cstate="print"/>
          <a:stretch>
            <a:fillRect/>
          </a:stretch>
        </p:blipFill>
        <p:spPr>
          <a:xfrm>
            <a:off x="467544" y="1340768"/>
            <a:ext cx="8208912" cy="5040559"/>
          </a:xfrm>
        </p:spPr>
      </p:pic>
      <p:sp>
        <p:nvSpPr>
          <p:cNvPr id="5" name="TextBox 4"/>
          <p:cNvSpPr txBox="1"/>
          <p:nvPr/>
        </p:nvSpPr>
        <p:spPr>
          <a:xfrm>
            <a:off x="4139952" y="5949280"/>
            <a:ext cx="4176464" cy="646331"/>
          </a:xfrm>
          <a:prstGeom prst="rect">
            <a:avLst/>
          </a:prstGeom>
          <a:noFill/>
        </p:spPr>
        <p:txBody>
          <a:bodyPr wrap="square" rtlCol="0">
            <a:spAutoFit/>
          </a:bodyPr>
          <a:lstStyle/>
          <a:p>
            <a:r>
              <a:rPr lang="en-AU" dirty="0" smtClean="0"/>
              <a:t>http://www.bbc.com/news/world-europe-26672800</a:t>
            </a:r>
            <a:endParaRPr lang="en-A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normAutofit/>
          </a:bodyPr>
          <a:lstStyle/>
          <a:p>
            <a:r>
              <a:rPr lang="en-AU" sz="4000" dirty="0" smtClean="0"/>
              <a:t>Steam rolling cheese</a:t>
            </a:r>
            <a:endParaRPr lang="en-AU" sz="4000" dirty="0"/>
          </a:p>
        </p:txBody>
      </p:sp>
      <p:pic>
        <p:nvPicPr>
          <p:cNvPr id="4" name="Content Placeholder 3" descr="download.jpg"/>
          <p:cNvPicPr>
            <a:picLocks noGrp="1" noChangeAspect="1"/>
          </p:cNvPicPr>
          <p:nvPr>
            <p:ph idx="1"/>
          </p:nvPr>
        </p:nvPicPr>
        <p:blipFill>
          <a:blip r:embed="rId2" cstate="print"/>
          <a:stretch>
            <a:fillRect/>
          </a:stretch>
        </p:blipFill>
        <p:spPr>
          <a:xfrm>
            <a:off x="1115616" y="1628800"/>
            <a:ext cx="6336704" cy="424847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AU" dirty="0" smtClean="0"/>
              <a:t>How Russia became Russia</a:t>
            </a:r>
            <a:endParaRPr lang="en-AU" dirty="0"/>
          </a:p>
        </p:txBody>
      </p:sp>
      <p:pic>
        <p:nvPicPr>
          <p:cNvPr id="4" name="Content Placeholder 3" descr="4e084f53f1049b5ba0f6c1287b28d703.jpg"/>
          <p:cNvPicPr>
            <a:picLocks noGrp="1" noChangeAspect="1"/>
          </p:cNvPicPr>
          <p:nvPr>
            <p:ph idx="1"/>
          </p:nvPr>
        </p:nvPicPr>
        <p:blipFill>
          <a:blip r:embed="rId2" cstate="print"/>
          <a:stretch>
            <a:fillRect/>
          </a:stretch>
        </p:blipFill>
        <p:spPr>
          <a:xfrm>
            <a:off x="755576" y="1325563"/>
            <a:ext cx="7704856" cy="512777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626517"/>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4000" dirty="0" smtClean="0"/>
              <a:t>The Russian economy</a:t>
            </a:r>
            <a:endParaRPr lang="en-AU" sz="4000" dirty="0"/>
          </a:p>
        </p:txBody>
      </p:sp>
      <p:sp>
        <p:nvSpPr>
          <p:cNvPr id="3" name="Content Placeholder 2"/>
          <p:cNvSpPr>
            <a:spLocks noGrp="1"/>
          </p:cNvSpPr>
          <p:nvPr>
            <p:ph idx="1"/>
          </p:nvPr>
        </p:nvSpPr>
        <p:spPr>
          <a:xfrm>
            <a:off x="539552" y="1916832"/>
            <a:ext cx="7772400" cy="4114800"/>
          </a:xfrm>
        </p:spPr>
        <p:txBody>
          <a:bodyPr/>
          <a:lstStyle/>
          <a:p>
            <a:endParaRPr lang="en-AU" sz="2000" dirty="0" smtClean="0"/>
          </a:p>
          <a:p>
            <a:r>
              <a:rPr lang="en-AU" sz="2000" dirty="0" smtClean="0"/>
              <a:t>Russia is fragile. The economy is failing. The rise in oil prices after 2000, when  Putin first became president, provided $1.1 trillion of windfall export revenues for him to spend as he wished. </a:t>
            </a:r>
          </a:p>
          <a:p>
            <a:r>
              <a:rPr lang="en-AU" sz="2000" dirty="0" smtClean="0"/>
              <a:t>But oil prices are three-quarters down from their peak. Russian belts have tightened further because of sanctions imposed after Mr Putin attacked Ukraine.</a:t>
            </a:r>
          </a:p>
          <a:p>
            <a:r>
              <a:rPr lang="en-AU" sz="2000" dirty="0" smtClean="0"/>
              <a:t> Living standards have fallen for the past two years and are falling still. The average salary in January 2014 was $850 a month; a year later it was $450.</a:t>
            </a:r>
            <a:endParaRPr lang="en-AU"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772400" cy="554509"/>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dirty="0" smtClean="0"/>
              <a:t>At home</a:t>
            </a:r>
            <a:endParaRPr lang="en-AU" dirty="0"/>
          </a:p>
        </p:txBody>
      </p:sp>
      <p:sp>
        <p:nvSpPr>
          <p:cNvPr id="3" name="Content Placeholder 2"/>
          <p:cNvSpPr>
            <a:spLocks noGrp="1"/>
          </p:cNvSpPr>
          <p:nvPr>
            <p:ph idx="1"/>
          </p:nvPr>
        </p:nvSpPr>
        <p:spPr>
          <a:xfrm>
            <a:off x="539552" y="1628800"/>
            <a:ext cx="7772400" cy="4824536"/>
          </a:xfrm>
        </p:spPr>
        <p:txBody>
          <a:bodyPr/>
          <a:lstStyle/>
          <a:p>
            <a:r>
              <a:rPr lang="en-AU" sz="2000" dirty="0" smtClean="0"/>
              <a:t>Conservative morality – anti gay propaganda</a:t>
            </a:r>
          </a:p>
          <a:p>
            <a:r>
              <a:rPr lang="en-AU" sz="2000" dirty="0" smtClean="0"/>
              <a:t>Using world war 2 experiences as a rallying point. </a:t>
            </a:r>
          </a:p>
          <a:p>
            <a:r>
              <a:rPr lang="en-AU" sz="2000" dirty="0" smtClean="0"/>
              <a:t>Banning food imports from the west leads to inflation, delights Russian farmers and is bypassed through Belarus</a:t>
            </a:r>
          </a:p>
          <a:p>
            <a:r>
              <a:rPr lang="en-AU" sz="2000" dirty="0" smtClean="0"/>
              <a:t>Western embargo after the Crimean war includes access to finance, exporting of high tech equipment and dual use manufacturing from the west.</a:t>
            </a:r>
          </a:p>
          <a:p>
            <a:r>
              <a:rPr lang="en-AU" sz="2000" dirty="0" smtClean="0"/>
              <a:t>Back to the old days? More Russian than at any time in the last 25 years? Censorship. Repression etc. Revival of cults of Lenin and Stalin?</a:t>
            </a:r>
          </a:p>
          <a:p>
            <a:endParaRPr lang="en-A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7772400" cy="842541"/>
          </a:xfrm>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Problems</a:t>
            </a:r>
            <a:endParaRPr lang="en-AU" sz="3600" dirty="0"/>
          </a:p>
        </p:txBody>
      </p:sp>
      <p:sp>
        <p:nvSpPr>
          <p:cNvPr id="3" name="Content Placeholder 2"/>
          <p:cNvSpPr>
            <a:spLocks noGrp="1"/>
          </p:cNvSpPr>
          <p:nvPr>
            <p:ph idx="1"/>
          </p:nvPr>
        </p:nvSpPr>
        <p:spPr>
          <a:xfrm>
            <a:off x="539552" y="1772816"/>
            <a:ext cx="7772400" cy="4752528"/>
          </a:xfrm>
        </p:spPr>
        <p:txBody>
          <a:bodyPr>
            <a:normAutofit/>
          </a:bodyPr>
          <a:lstStyle/>
          <a:p>
            <a:r>
              <a:rPr lang="en-AU" sz="2000" dirty="0" smtClean="0"/>
              <a:t>Now spends more on defence than the US.</a:t>
            </a:r>
          </a:p>
          <a:p>
            <a:r>
              <a:rPr lang="en-AU" sz="2000" dirty="0" smtClean="0"/>
              <a:t>Western sanctions bite.</a:t>
            </a:r>
          </a:p>
          <a:p>
            <a:r>
              <a:rPr lang="en-AU" sz="2000" dirty="0" smtClean="0"/>
              <a:t>Falling oil prices ( no thanks to OPEC and the Saudis)</a:t>
            </a:r>
          </a:p>
          <a:p>
            <a:r>
              <a:rPr lang="en-AU" sz="2000" dirty="0" smtClean="0"/>
              <a:t>Oil amounts to half their exports ad funds 40% of the national budget</a:t>
            </a:r>
          </a:p>
          <a:p>
            <a:r>
              <a:rPr lang="en-AU" sz="2000" dirty="0" smtClean="0"/>
              <a:t>Allied to unpopular causes – Bashar Al Assad in Syria</a:t>
            </a:r>
          </a:p>
          <a:p>
            <a:r>
              <a:rPr lang="en-AU" sz="2000" dirty="0" smtClean="0"/>
              <a:t>Money flees abroad with the oligarchs – </a:t>
            </a:r>
            <a:r>
              <a:rPr lang="en-AU" sz="2000" dirty="0" err="1" smtClean="0"/>
              <a:t>londongrad</a:t>
            </a:r>
            <a:r>
              <a:rPr lang="en-AU" sz="2000" dirty="0" smtClean="0"/>
              <a:t>?</a:t>
            </a:r>
          </a:p>
          <a:p>
            <a:r>
              <a:rPr lang="en-AU" sz="2000" dirty="0" smtClean="0"/>
              <a:t>The battle between centralism and regionalism in Russian politics.</a:t>
            </a:r>
          </a:p>
          <a:p>
            <a:r>
              <a:rPr lang="en-AU" sz="2000" dirty="0" smtClean="0"/>
              <a:t>Population falls from 150 million in 1990 to 142 million in 2008. Life expectancy for men now 64. Vodka?</a:t>
            </a:r>
          </a:p>
          <a:p>
            <a:r>
              <a:rPr lang="en-AU" sz="2000" dirty="0" smtClean="0"/>
              <a:t>Russians are increasingly gaining a taste for democracy – a work in progress? Or are they not interested? </a:t>
            </a:r>
            <a:endParaRPr lang="en-AU"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Nuclear weapons stats</a:t>
            </a:r>
            <a:endParaRPr lang="en-AU" sz="3600" dirty="0"/>
          </a:p>
        </p:txBody>
      </p:sp>
      <p:pic>
        <p:nvPicPr>
          <p:cNvPr id="4" name="Content Placeholder 3" descr="WarheadsGraphic_160726.png"/>
          <p:cNvPicPr>
            <a:picLocks noGrp="1" noChangeAspect="1"/>
          </p:cNvPicPr>
          <p:nvPr>
            <p:ph idx="1"/>
          </p:nvPr>
        </p:nvPicPr>
        <p:blipFill>
          <a:blip r:embed="rId2" cstate="print"/>
          <a:stretch>
            <a:fillRect/>
          </a:stretch>
        </p:blipFill>
        <p:spPr>
          <a:xfrm>
            <a:off x="323528" y="1268760"/>
            <a:ext cx="8424936" cy="532859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626517"/>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4000" dirty="0" smtClean="0"/>
              <a:t>And more problems</a:t>
            </a:r>
            <a:endParaRPr lang="en-AU" sz="4000" dirty="0"/>
          </a:p>
        </p:txBody>
      </p:sp>
      <p:sp>
        <p:nvSpPr>
          <p:cNvPr id="3" name="Content Placeholder 2"/>
          <p:cNvSpPr>
            <a:spLocks noGrp="1"/>
          </p:cNvSpPr>
          <p:nvPr>
            <p:ph idx="1"/>
          </p:nvPr>
        </p:nvSpPr>
        <p:spPr>
          <a:xfrm>
            <a:off x="539552" y="1700808"/>
            <a:ext cx="7772400" cy="4608512"/>
          </a:xfrm>
        </p:spPr>
        <p:txBody>
          <a:bodyPr/>
          <a:lstStyle/>
          <a:p>
            <a:endParaRPr lang="en-AU" sz="2000" dirty="0" smtClean="0"/>
          </a:p>
          <a:p>
            <a:r>
              <a:rPr lang="en-AU" sz="2000" dirty="0" smtClean="0"/>
              <a:t>Russia is suing the Ukraine over debt.</a:t>
            </a:r>
          </a:p>
          <a:p>
            <a:r>
              <a:rPr lang="en-AU" sz="2000" dirty="0" smtClean="0"/>
              <a:t>Europe trying to lessen dependence on Russian oil and gas ( not working 63% of natural gas imported from Russia) pipeline runs through the Ukraine– US  as a new supplier?</a:t>
            </a:r>
          </a:p>
          <a:p>
            <a:r>
              <a:rPr lang="en-AU" sz="2000" dirty="0" smtClean="0"/>
              <a:t>Poland calls for NATO troops to its borders.</a:t>
            </a:r>
          </a:p>
          <a:p>
            <a:r>
              <a:rPr lang="en-AU" sz="2000" dirty="0" smtClean="0"/>
              <a:t>Serbia and Armenia moving gingerly towards the EU.</a:t>
            </a:r>
          </a:p>
          <a:p>
            <a:r>
              <a:rPr lang="en-AU" sz="2000" dirty="0" smtClean="0"/>
              <a:t>Russia feels disrespected.</a:t>
            </a:r>
          </a:p>
          <a:p>
            <a:r>
              <a:rPr lang="en-AU" sz="2000" dirty="0" smtClean="0"/>
              <a:t>Long term closeness with the Chinese only a remote possibility</a:t>
            </a:r>
          </a:p>
          <a:p>
            <a:r>
              <a:rPr lang="en-AU" sz="2000" dirty="0" smtClean="0"/>
              <a:t>US quadruples military spending in Europe.</a:t>
            </a:r>
          </a:p>
          <a:p>
            <a:r>
              <a:rPr lang="en-AU" sz="2000" dirty="0" smtClean="0"/>
              <a:t>Russia cuts out the US in the Middle East after closer ties in Syrian peace deal with Iran and Turkey.</a:t>
            </a:r>
          </a:p>
          <a:p>
            <a:endParaRPr lang="en-AU" sz="2400" dirty="0" smtClean="0"/>
          </a:p>
          <a:p>
            <a:endParaRPr lang="en-A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5"/>
            <a:ext cx="7772400" cy="648072"/>
          </a:xfrm>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Russia and the West </a:t>
            </a:r>
            <a:endParaRPr lang="en-AU" sz="3600" dirty="0"/>
          </a:p>
        </p:txBody>
      </p:sp>
      <p:sp>
        <p:nvSpPr>
          <p:cNvPr id="3" name="Content Placeholder 2"/>
          <p:cNvSpPr>
            <a:spLocks noGrp="1"/>
          </p:cNvSpPr>
          <p:nvPr>
            <p:ph idx="1"/>
          </p:nvPr>
        </p:nvSpPr>
        <p:spPr>
          <a:xfrm>
            <a:off x="611560" y="1484784"/>
            <a:ext cx="7772400" cy="4546848"/>
          </a:xfrm>
        </p:spPr>
        <p:txBody>
          <a:bodyPr/>
          <a:lstStyle/>
          <a:p>
            <a:r>
              <a:rPr lang="en-AU" sz="2200" dirty="0" smtClean="0"/>
              <a:t>Russia feels aggrieved that the US violated agreements not to include eastern European nations into NATO? America boasts it won the Cold War.</a:t>
            </a:r>
          </a:p>
          <a:p>
            <a:r>
              <a:rPr lang="en-AU" sz="2200" dirty="0" smtClean="0"/>
              <a:t>Russia wants that buffer zone back.</a:t>
            </a:r>
          </a:p>
          <a:p>
            <a:r>
              <a:rPr lang="en-AU" sz="2200" dirty="0" smtClean="0"/>
              <a:t>Needs to co-operate with European economies. Back off from Assad and greater co-operation with anti ISIS forces.</a:t>
            </a:r>
          </a:p>
          <a:p>
            <a:r>
              <a:rPr lang="en-AU" sz="2200" dirty="0" smtClean="0"/>
              <a:t>Running out of friends?  Needs better ones than </a:t>
            </a:r>
            <a:r>
              <a:rPr lang="en-AU" sz="2200" dirty="0">
                <a:solidFill>
                  <a:schemeClr val="tx1"/>
                </a:solidFill>
                <a:latin typeface="+mn-lt"/>
                <a:ea typeface="+mn-ea"/>
                <a:cs typeface="+mn-cs"/>
              </a:rPr>
              <a:t> Syria, Iran, Venezuela, Nicaragua, Bolivia and North </a:t>
            </a:r>
            <a:r>
              <a:rPr lang="en-AU" sz="2200" dirty="0" smtClean="0">
                <a:solidFill>
                  <a:schemeClr val="tx1"/>
                </a:solidFill>
                <a:latin typeface="+mn-lt"/>
                <a:ea typeface="+mn-ea"/>
                <a:cs typeface="+mn-cs"/>
              </a:rPr>
              <a:t>Korea.</a:t>
            </a:r>
          </a:p>
          <a:p>
            <a:r>
              <a:rPr lang="en-AU" sz="2200" dirty="0" smtClean="0"/>
              <a:t>Easier to manage better relations now than in 1962.</a:t>
            </a:r>
          </a:p>
          <a:p>
            <a:r>
              <a:rPr lang="en-AU" sz="2200" dirty="0" smtClean="0"/>
              <a:t>Trump and Vlad – a bromance? Trump to lessen ties with NATO – an opportunity for Russia?</a:t>
            </a:r>
          </a:p>
          <a:p>
            <a:endParaRPr lang="en-A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7772400" cy="554509"/>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en-AU" sz="4000" dirty="0" smtClean="0"/>
              <a:t>From the Russian point of view</a:t>
            </a:r>
            <a:endParaRPr lang="en-AU" sz="4000" dirty="0"/>
          </a:p>
        </p:txBody>
      </p:sp>
      <p:sp>
        <p:nvSpPr>
          <p:cNvPr id="3" name="Content Placeholder 2"/>
          <p:cNvSpPr>
            <a:spLocks noGrp="1"/>
          </p:cNvSpPr>
          <p:nvPr>
            <p:ph idx="1"/>
          </p:nvPr>
        </p:nvSpPr>
        <p:spPr>
          <a:xfrm>
            <a:off x="539552" y="1556792"/>
            <a:ext cx="7772400" cy="5301208"/>
          </a:xfrm>
        </p:spPr>
        <p:txBody>
          <a:bodyPr/>
          <a:lstStyle/>
          <a:p>
            <a:r>
              <a:rPr lang="en-AU" sz="2000" dirty="0" smtClean="0"/>
              <a:t>The country has no natural defences. It is open to invaders. Still living with fears of the Mongols? _ Moscow got its independence because Mongols underestimated it – paid its dues always on time.</a:t>
            </a:r>
          </a:p>
          <a:p>
            <a:r>
              <a:rPr lang="en-AU" sz="2000" dirty="0" smtClean="0"/>
              <a:t>It has been invaded by Swedes, Poles Lithuanians, Mongol hordes, Napoleon and the Germans</a:t>
            </a:r>
          </a:p>
          <a:p>
            <a:r>
              <a:rPr lang="en-AU" sz="2000" dirty="0" smtClean="0"/>
              <a:t>It is vulnerable – Germans came within sight of Moscow in 1942</a:t>
            </a:r>
          </a:p>
          <a:p>
            <a:r>
              <a:rPr lang="en-AU" sz="2000" dirty="0" smtClean="0"/>
              <a:t>20 million died in WW2 and Russia carried the brunt of the fighting.</a:t>
            </a:r>
          </a:p>
          <a:p>
            <a:r>
              <a:rPr lang="en-AU" sz="2000" dirty="0" smtClean="0"/>
              <a:t>Chinese regard Soviet Far East as “stolen territory”</a:t>
            </a:r>
          </a:p>
          <a:p>
            <a:r>
              <a:rPr lang="en-AU" sz="2000" dirty="0" smtClean="0"/>
              <a:t>Crimea only given to the Ukraine in 1954. Never part of Ukraine</a:t>
            </a:r>
          </a:p>
          <a:p>
            <a:r>
              <a:rPr lang="en-AU" sz="2000" dirty="0" smtClean="0"/>
              <a:t>Russia entitled to its own sphere of influence as the US has?</a:t>
            </a:r>
          </a:p>
          <a:p>
            <a:r>
              <a:rPr lang="en-AU" sz="2000" dirty="0" smtClean="0"/>
              <a:t>The whole world is against Russia – the Olympics.</a:t>
            </a:r>
          </a:p>
          <a:p>
            <a:r>
              <a:rPr lang="en-AU" sz="2000" dirty="0" smtClean="0"/>
              <a:t>Nationalistic grandstanding consolidates Putin in power.</a:t>
            </a:r>
          </a:p>
          <a:p>
            <a:r>
              <a:rPr lang="en-AU" sz="2000" dirty="0" smtClean="0"/>
              <a:t>No alternative to Putin.</a:t>
            </a:r>
          </a:p>
          <a:p>
            <a:endParaRPr lang="en-AU" sz="2000" dirty="0" smtClean="0"/>
          </a:p>
          <a:p>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normAutofit/>
          </a:bodyPr>
          <a:lstStyle/>
          <a:p>
            <a:r>
              <a:rPr lang="en-AU" sz="4000" dirty="0" smtClean="0"/>
              <a:t>Russian paranoia</a:t>
            </a:r>
            <a:endParaRPr lang="en-AU" sz="4000" dirty="0"/>
          </a:p>
        </p:txBody>
      </p:sp>
      <p:sp>
        <p:nvSpPr>
          <p:cNvPr id="3" name="Content Placeholder 2"/>
          <p:cNvSpPr>
            <a:spLocks noGrp="1"/>
          </p:cNvSpPr>
          <p:nvPr>
            <p:ph idx="1"/>
          </p:nvPr>
        </p:nvSpPr>
        <p:spPr/>
        <p:txBody>
          <a:bodyPr/>
          <a:lstStyle/>
          <a:p>
            <a:r>
              <a:rPr lang="en-AU" sz="2000" dirty="0" smtClean="0"/>
              <a:t>Hard to defeat poisoned public opinion in Russia</a:t>
            </a:r>
          </a:p>
          <a:p>
            <a:r>
              <a:rPr lang="en-AU" sz="2000" dirty="0" smtClean="0"/>
              <a:t>EU and NATO are after Russian lands – commonly believed</a:t>
            </a:r>
          </a:p>
          <a:p>
            <a:r>
              <a:rPr lang="en-AU" sz="2000" dirty="0" smtClean="0"/>
              <a:t>Conspiracy fuelled media. Believe what you see.</a:t>
            </a:r>
          </a:p>
          <a:p>
            <a:r>
              <a:rPr lang="en-AU" sz="2000" dirty="0" smtClean="0"/>
              <a:t>Existential fear, deep resentment, manifest insecurity and profound mistrust dominates Russia's thinking about the West and especially the United States.</a:t>
            </a:r>
          </a:p>
          <a:p>
            <a:r>
              <a:rPr lang="en-AU" sz="2000" dirty="0" smtClean="0"/>
              <a:t>Most Russians today see the world as consisting mainly of intransigent enemies of Russia engaged, at best, in a zero-sum game, or, at worst, in a hidden war against their motherland</a:t>
            </a:r>
            <a:r>
              <a:rPr lang="en-AU" dirty="0" smtClean="0"/>
              <a:t>.</a:t>
            </a:r>
          </a:p>
          <a:p>
            <a:r>
              <a:rPr lang="en-AU" sz="2000" dirty="0" smtClean="0"/>
              <a:t>How to make Russians believe that this is not so?</a:t>
            </a:r>
          </a:p>
          <a:p>
            <a:endParaRPr lang="en-AU"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7772400" cy="842541"/>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3200" dirty="0" smtClean="0"/>
              <a:t>The Russian mentality – and its influence on foreign policy</a:t>
            </a:r>
            <a:endParaRPr lang="en-AU" sz="3200" dirty="0"/>
          </a:p>
        </p:txBody>
      </p:sp>
      <p:sp>
        <p:nvSpPr>
          <p:cNvPr id="3" name="Content Placeholder 2"/>
          <p:cNvSpPr>
            <a:spLocks noGrp="1"/>
          </p:cNvSpPr>
          <p:nvPr>
            <p:ph idx="1"/>
          </p:nvPr>
        </p:nvSpPr>
        <p:spPr>
          <a:xfrm>
            <a:off x="611560" y="1844824"/>
            <a:ext cx="7772400" cy="4561880"/>
          </a:xfrm>
        </p:spPr>
        <p:txBody>
          <a:bodyPr/>
          <a:lstStyle/>
          <a:p>
            <a:endParaRPr lang="en-AU" sz="2000" dirty="0" smtClean="0"/>
          </a:p>
          <a:p>
            <a:r>
              <a:rPr lang="en-AU" sz="2000" dirty="0" smtClean="0"/>
              <a:t>An imitation democracy – rules/institutions are there but often swept away by bargaining, force, trade offs rather than compromise. Russian Navy in our waters for Putin visit after “shirt front” and MH17.</a:t>
            </a:r>
          </a:p>
          <a:p>
            <a:r>
              <a:rPr lang="en-AU" sz="2000" dirty="0" smtClean="0"/>
              <a:t>Western values on its borders.</a:t>
            </a:r>
          </a:p>
          <a:p>
            <a:r>
              <a:rPr lang="en-AU" sz="2000" dirty="0" smtClean="0"/>
              <a:t>Aggressive rhetoric used to mobilise society</a:t>
            </a:r>
          </a:p>
          <a:p>
            <a:r>
              <a:rPr lang="en-AU" sz="2000" dirty="0" smtClean="0"/>
              <a:t>Russians a willing partner? Apathy, inertia and passivity (82% poll).</a:t>
            </a:r>
          </a:p>
          <a:p>
            <a:r>
              <a:rPr lang="en-AU" sz="2000" dirty="0" smtClean="0"/>
              <a:t>Democracy important in Moscow and St Petersburg – concerns of the elite.</a:t>
            </a:r>
          </a:p>
          <a:p>
            <a:r>
              <a:rPr lang="en-AU" sz="2000" dirty="0" smtClean="0"/>
              <a:t>60% still live in small towns and villages- traditionalist. Rarely travel abroad – main source of information is state TV</a:t>
            </a:r>
          </a:p>
          <a:p>
            <a:endParaRPr lang="en-A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772400" cy="698525"/>
          </a:xfrm>
        </p:spPr>
        <p:style>
          <a:lnRef idx="3">
            <a:schemeClr val="lt1"/>
          </a:lnRef>
          <a:fillRef idx="1">
            <a:schemeClr val="accent5"/>
          </a:fillRef>
          <a:effectRef idx="1">
            <a:schemeClr val="accent5"/>
          </a:effectRef>
          <a:fontRef idx="minor">
            <a:schemeClr val="lt1"/>
          </a:fontRef>
        </p:style>
        <p:txBody>
          <a:bodyPr>
            <a:normAutofit/>
          </a:bodyPr>
          <a:lstStyle/>
          <a:p>
            <a:r>
              <a:rPr lang="en-AU" sz="3200" dirty="0" smtClean="0"/>
              <a:t>The Russian mood</a:t>
            </a:r>
            <a:endParaRPr lang="en-AU" sz="3200" dirty="0"/>
          </a:p>
        </p:txBody>
      </p:sp>
      <p:sp>
        <p:nvSpPr>
          <p:cNvPr id="3" name="Content Placeholder 2"/>
          <p:cNvSpPr>
            <a:spLocks noGrp="1"/>
          </p:cNvSpPr>
          <p:nvPr>
            <p:ph idx="1"/>
          </p:nvPr>
        </p:nvSpPr>
        <p:spPr>
          <a:xfrm>
            <a:off x="323528" y="1628800"/>
            <a:ext cx="7772400" cy="5229200"/>
          </a:xfrm>
        </p:spPr>
        <p:txBody>
          <a:bodyPr/>
          <a:lstStyle/>
          <a:p>
            <a:r>
              <a:rPr lang="en-AU" sz="2200" dirty="0" smtClean="0"/>
              <a:t>90% do not belong to any organisation – apathy?</a:t>
            </a:r>
          </a:p>
          <a:p>
            <a:r>
              <a:rPr lang="en-AU" sz="2200" dirty="0" smtClean="0"/>
              <a:t>77% believe Russia has enemies abroad.</a:t>
            </a:r>
          </a:p>
          <a:p>
            <a:r>
              <a:rPr lang="en-AU" sz="2200" dirty="0" smtClean="0"/>
              <a:t>60% see criticism of Russia as aiming to weaken Russia</a:t>
            </a:r>
          </a:p>
          <a:p>
            <a:r>
              <a:rPr lang="en-AU" sz="2200" dirty="0" smtClean="0"/>
              <a:t>Identify democracy with the chaos of the 1990s and blame the West for it. A need for security?</a:t>
            </a:r>
          </a:p>
          <a:p>
            <a:r>
              <a:rPr lang="en-AU" sz="2200" dirty="0" smtClean="0"/>
              <a:t>Ruling elite the siloviki background in security services – a closed society whose main is to restore Russia’s prestige and to become wealthy in the process.</a:t>
            </a:r>
          </a:p>
          <a:p>
            <a:r>
              <a:rPr lang="en-AU" sz="2200" dirty="0" smtClean="0"/>
              <a:t>Use WW2 as a means to legitimise current regime. What happened in Baltic States and Poland does not matter.</a:t>
            </a:r>
          </a:p>
          <a:p>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404664"/>
          </a:xfrm>
        </p:spPr>
        <p:txBody>
          <a:bodyPr>
            <a:normAutofit fontScale="90000"/>
          </a:bodyPr>
          <a:lstStyle/>
          <a:p>
            <a:r>
              <a:rPr lang="en-AU" sz="4000" dirty="0" smtClean="0"/>
              <a:t>How did Russia become Russia?</a:t>
            </a:r>
            <a:endParaRPr lang="en-AU" sz="4000" dirty="0"/>
          </a:p>
        </p:txBody>
      </p:sp>
      <p:sp>
        <p:nvSpPr>
          <p:cNvPr id="3" name="Content Placeholder 2"/>
          <p:cNvSpPr>
            <a:spLocks noGrp="1"/>
          </p:cNvSpPr>
          <p:nvPr>
            <p:ph idx="1"/>
          </p:nvPr>
        </p:nvSpPr>
        <p:spPr>
          <a:xfrm>
            <a:off x="467544" y="404664"/>
            <a:ext cx="8229600" cy="6768752"/>
          </a:xfrm>
        </p:spPr>
        <p:txBody>
          <a:bodyPr>
            <a:noAutofit/>
          </a:bodyPr>
          <a:lstStyle/>
          <a:p>
            <a:r>
              <a:rPr lang="en-AU" sz="1800" dirty="0" smtClean="0"/>
              <a:t>862 – Russia a collection of some cities. Rurik crosses the Baltic as part of the Viking expansion and sets up in Novgorod. Mercenaries</a:t>
            </a:r>
          </a:p>
          <a:p>
            <a:r>
              <a:rPr lang="en-AU" sz="1800" dirty="0" smtClean="0"/>
              <a:t>882 - his successor Oleg captures Kiev. Kiev becomes a major trading centre for 300 years. Reaching out for the prize of Constantinople.</a:t>
            </a:r>
          </a:p>
          <a:p>
            <a:r>
              <a:rPr lang="en-AU" sz="1800" dirty="0" smtClean="0"/>
              <a:t>989 - Vladimir first reaches </a:t>
            </a:r>
            <a:r>
              <a:rPr lang="en-AU" sz="1800" dirty="0" smtClean="0"/>
              <a:t>southern </a:t>
            </a:r>
            <a:r>
              <a:rPr lang="en-AU" sz="1800" dirty="0" smtClean="0"/>
              <a:t>Russia – establishes state religion as Greek Orthodox.</a:t>
            </a:r>
          </a:p>
          <a:p>
            <a:r>
              <a:rPr lang="en-AU" sz="1800" dirty="0" smtClean="0"/>
              <a:t>1237 – Mongols destroy Kievan Rus. The rest pay tribute.</a:t>
            </a:r>
          </a:p>
          <a:p>
            <a:r>
              <a:rPr lang="en-AU" sz="1800" dirty="0" smtClean="0"/>
              <a:t> 1240 - Swedes invade followed by Teutonic knights in 1242. Both def by Nevsky.</a:t>
            </a:r>
          </a:p>
          <a:p>
            <a:r>
              <a:rPr lang="en-AU" sz="1800" dirty="0" smtClean="0"/>
              <a:t>1252 – Berke Khan in Russia converts to Islam while Mongke Khan destroys the Caliphate in Bagdad in 1258.</a:t>
            </a:r>
          </a:p>
          <a:p>
            <a:r>
              <a:rPr lang="en-AU" sz="1800" dirty="0" smtClean="0"/>
              <a:t>1480 - Ivan the Great the ruler of Moscow defeats the Mongols at the Ugra river. (Tatars) and his son Ivan the IV (the terrible) unifies Russia. The first Tsar. Mongols pushed back and Siberia opened up to Russian expansion. Cossacks.</a:t>
            </a:r>
          </a:p>
          <a:p>
            <a:r>
              <a:rPr lang="en-AU" sz="1800" dirty="0" smtClean="0"/>
              <a:t>Fyodor, Dimitri, the Poles and Boris Godunov. The time of troubles.</a:t>
            </a:r>
          </a:p>
          <a:p>
            <a:r>
              <a:rPr lang="en-AU" sz="1800" dirty="0" smtClean="0"/>
              <a:t>1613– 16 year old Michael Romanov made Tsar. The Romanov Dynasty lasts till 1917. Great Romanovs – Peter the Great and Catherine the Great. </a:t>
            </a:r>
          </a:p>
          <a:p>
            <a:r>
              <a:rPr lang="en-AU" sz="1800" dirty="0" smtClean="0"/>
              <a:t>1812 – Napoleon Invades.</a:t>
            </a:r>
          </a:p>
          <a:p>
            <a:r>
              <a:rPr lang="en-AU" sz="1800" dirty="0" smtClean="0"/>
              <a:t>1917 - Soviet era starts. Germany inserts a virus?</a:t>
            </a:r>
          </a:p>
          <a:p>
            <a:r>
              <a:rPr lang="en-AU" sz="1800" dirty="0" smtClean="0"/>
              <a:t>1941 – Germany invades</a:t>
            </a:r>
            <a:r>
              <a:rPr lang="en-AU" sz="1800" dirty="0" smtClean="0"/>
              <a:t>. </a:t>
            </a:r>
          </a:p>
          <a:p>
            <a:r>
              <a:rPr lang="en-AU" sz="1800" dirty="0" smtClean="0"/>
              <a:t>1945 – 1948 Territorial gains in Europe</a:t>
            </a:r>
            <a:endParaRPr lang="en-AU" sz="1800" dirty="0" smtClean="0"/>
          </a:p>
          <a:p>
            <a:r>
              <a:rPr lang="en-AU" sz="1800" dirty="0" smtClean="0"/>
              <a:t>1991 – Soviet era ends.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7772400" cy="770533"/>
          </a:xfrm>
        </p:spPr>
        <p:style>
          <a:lnRef idx="3">
            <a:schemeClr val="lt1"/>
          </a:lnRef>
          <a:fillRef idx="1">
            <a:schemeClr val="accent5"/>
          </a:fillRef>
          <a:effectRef idx="1">
            <a:schemeClr val="accent5"/>
          </a:effectRef>
          <a:fontRef idx="minor">
            <a:schemeClr val="lt1"/>
          </a:fontRef>
        </p:style>
        <p:txBody>
          <a:bodyPr/>
          <a:lstStyle/>
          <a:p>
            <a:r>
              <a:rPr lang="en-AU" sz="3200" dirty="0" smtClean="0"/>
              <a:t>The Russian Mood – patterns and stereotypes</a:t>
            </a:r>
            <a:endParaRPr lang="en-AU" sz="3200" dirty="0"/>
          </a:p>
        </p:txBody>
      </p:sp>
      <p:sp>
        <p:nvSpPr>
          <p:cNvPr id="3" name="Content Placeholder 2"/>
          <p:cNvSpPr>
            <a:spLocks noGrp="1"/>
          </p:cNvSpPr>
          <p:nvPr>
            <p:ph idx="1"/>
          </p:nvPr>
        </p:nvSpPr>
        <p:spPr>
          <a:xfrm>
            <a:off x="539552" y="1628800"/>
            <a:ext cx="7772400" cy="5040560"/>
          </a:xfrm>
        </p:spPr>
        <p:txBody>
          <a:bodyPr/>
          <a:lstStyle/>
          <a:p>
            <a:r>
              <a:rPr lang="en-AU" sz="2200" dirty="0" smtClean="0"/>
              <a:t>Russia has its own destiny different from other countries</a:t>
            </a:r>
          </a:p>
          <a:p>
            <a:r>
              <a:rPr lang="en-AU" sz="2200" dirty="0" smtClean="0"/>
              <a:t>Small countries are vassal states – it depends on whose</a:t>
            </a:r>
          </a:p>
          <a:p>
            <a:r>
              <a:rPr lang="en-AU" sz="2200" dirty="0" smtClean="0"/>
              <a:t>Wars are waged for geopolitical reasons not idealistic ones.</a:t>
            </a:r>
          </a:p>
          <a:p>
            <a:r>
              <a:rPr lang="en-AU" sz="2200" dirty="0" smtClean="0"/>
              <a:t>A tendency to think that fear creates respect</a:t>
            </a:r>
          </a:p>
          <a:p>
            <a:r>
              <a:rPr lang="en-AU" sz="2200" dirty="0" smtClean="0"/>
              <a:t>Foreign policy is a matter of deals. The truth “tradeable”? (Katyn and the Poles). MH17?</a:t>
            </a:r>
          </a:p>
          <a:p>
            <a:r>
              <a:rPr lang="en-AU" sz="2200" dirty="0" smtClean="0"/>
              <a:t>A tendency to see post soviet countries as traitors not as “prisoners”</a:t>
            </a:r>
          </a:p>
          <a:p>
            <a:r>
              <a:rPr lang="en-AU" sz="2200" dirty="0" smtClean="0"/>
              <a:t>The West wants control of Russian resources.</a:t>
            </a:r>
          </a:p>
          <a:p>
            <a:r>
              <a:rPr lang="en-AU" sz="2200" dirty="0" smtClean="0"/>
              <a:t>Ukraine most like Russia – if revolution/democracy works there so can it then in Russia.</a:t>
            </a:r>
            <a:endParaRPr lang="en-AU" sz="2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78098"/>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en-AU" sz="3600" dirty="0" smtClean="0"/>
              <a:t>Russia and its enemies</a:t>
            </a:r>
            <a:endParaRPr lang="en-AU" sz="3600" dirty="0"/>
          </a:p>
        </p:txBody>
      </p:sp>
      <p:sp>
        <p:nvSpPr>
          <p:cNvPr id="3" name="Content Placeholder 2"/>
          <p:cNvSpPr>
            <a:spLocks noGrp="1"/>
          </p:cNvSpPr>
          <p:nvPr>
            <p:ph idx="1"/>
          </p:nvPr>
        </p:nvSpPr>
        <p:spPr>
          <a:xfrm>
            <a:off x="914400" y="1447800"/>
            <a:ext cx="7772400" cy="4933528"/>
          </a:xfrm>
        </p:spPr>
        <p:txBody>
          <a:bodyPr>
            <a:normAutofit fontScale="85000" lnSpcReduction="20000"/>
          </a:bodyPr>
          <a:lstStyle/>
          <a:p>
            <a:r>
              <a:rPr lang="en-AU" sz="2400" dirty="0" smtClean="0"/>
              <a:t>Cold War V2.0 as Russia moves missiles close to Baltic states and the US moves troops to Poland</a:t>
            </a:r>
          </a:p>
          <a:p>
            <a:r>
              <a:rPr lang="en-AU" sz="2400" dirty="0" smtClean="0"/>
              <a:t>The frozen war in Ukraine and the bombing of Aleppo are recent provocations – no “rules of the road” anymore as there were during the Cold War? Could Syria be a trap for them?</a:t>
            </a:r>
          </a:p>
          <a:p>
            <a:r>
              <a:rPr lang="en-AU" sz="2400" dirty="0" smtClean="0"/>
              <a:t> Putin is trying to challenge western diplomatic alliances – notably with Turkey, Egypt, China and Libya.</a:t>
            </a:r>
          </a:p>
          <a:p>
            <a:r>
              <a:rPr lang="en-AU" sz="2400" dirty="0" smtClean="0"/>
              <a:t>Russian Cyber warfare stepped up? </a:t>
            </a:r>
          </a:p>
          <a:p>
            <a:r>
              <a:rPr lang="en-AU" sz="2400" dirty="0" smtClean="0"/>
              <a:t>Europe divided between sanctions and detente.</a:t>
            </a:r>
          </a:p>
          <a:p>
            <a:r>
              <a:rPr lang="en-AU" sz="2400" dirty="0" smtClean="0"/>
              <a:t>Trump and Putin – a bromance? End of sanctions? What if Trump does not follow through? Republicans not happy with his pro Russian stance. Russian parliament jubilant! If US is no longer the enemy what will Putin blame? If both leave Syria what will happen to Syria?</a:t>
            </a:r>
          </a:p>
          <a:p>
            <a:r>
              <a:rPr lang="en-AU" sz="2400" dirty="0" smtClean="0"/>
              <a:t>Russia blamed Clinton for Georgia’s rose revolution and the orange revolution in the Ukraine in 2004.</a:t>
            </a:r>
          </a:p>
          <a:p>
            <a:r>
              <a:rPr lang="en-AU" sz="2400" dirty="0" smtClean="0"/>
              <a:t>Russians livid that the agreement that ex communist states would not be poached by NATO was broken.</a:t>
            </a:r>
          </a:p>
          <a:p>
            <a:endParaRPr lang="en-AU"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style>
          <a:lnRef idx="3">
            <a:schemeClr val="lt1"/>
          </a:lnRef>
          <a:fillRef idx="1">
            <a:schemeClr val="accent5"/>
          </a:fillRef>
          <a:effectRef idx="1">
            <a:schemeClr val="accent5"/>
          </a:effectRef>
          <a:fontRef idx="minor">
            <a:schemeClr val="lt1"/>
          </a:fontRef>
        </p:style>
        <p:txBody>
          <a:bodyPr>
            <a:normAutofit fontScale="90000"/>
          </a:bodyPr>
          <a:lstStyle/>
          <a:p>
            <a:pPr algn="ctr"/>
            <a:r>
              <a:rPr lang="en-AU" sz="4000" dirty="0" smtClean="0"/>
              <a:t>Russians in Central Asia</a:t>
            </a:r>
            <a:endParaRPr lang="en-AU" sz="4000" dirty="0"/>
          </a:p>
        </p:txBody>
      </p:sp>
      <p:pic>
        <p:nvPicPr>
          <p:cNvPr id="4" name="Content Placeholder 3" descr="caucasus_cntrl_asia_pol_2003.jpg"/>
          <p:cNvPicPr>
            <a:picLocks noGrp="1" noChangeAspect="1"/>
          </p:cNvPicPr>
          <p:nvPr>
            <p:ph idx="1"/>
          </p:nvPr>
        </p:nvPicPr>
        <p:blipFill>
          <a:blip r:embed="rId2" cstate="print"/>
          <a:stretch>
            <a:fillRect/>
          </a:stretch>
        </p:blipFill>
        <p:spPr>
          <a:xfrm>
            <a:off x="1259632" y="1340768"/>
            <a:ext cx="6624735" cy="496855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836712"/>
            <a:ext cx="7772400" cy="698525"/>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4000" dirty="0" smtClean="0"/>
              <a:t>Russians abroad</a:t>
            </a:r>
            <a:endParaRPr lang="en-AU" sz="4000" dirty="0"/>
          </a:p>
        </p:txBody>
      </p:sp>
      <p:sp>
        <p:nvSpPr>
          <p:cNvPr id="3" name="Content Placeholder 2"/>
          <p:cNvSpPr>
            <a:spLocks noGrp="1"/>
          </p:cNvSpPr>
          <p:nvPr>
            <p:ph idx="1"/>
          </p:nvPr>
        </p:nvSpPr>
        <p:spPr>
          <a:xfrm>
            <a:off x="539552" y="1556792"/>
            <a:ext cx="7772400" cy="4417864"/>
          </a:xfrm>
        </p:spPr>
        <p:txBody>
          <a:bodyPr/>
          <a:lstStyle/>
          <a:p>
            <a:pPr>
              <a:buFont typeface="Arial" pitchFamily="34" charset="0"/>
              <a:buChar char="•"/>
            </a:pPr>
            <a:r>
              <a:rPr lang="en-AU" sz="2000" dirty="0" smtClean="0"/>
              <a:t>Moscow furious that Latvia and Estonia do not give Russians automatic citizenship.</a:t>
            </a:r>
          </a:p>
          <a:p>
            <a:r>
              <a:rPr lang="en-AU" sz="2000" dirty="0" smtClean="0"/>
              <a:t>Russians living in Central Asia (who are most certainly discriminated against) do not get  a mention as Moscow make Central Asian states an ally.</a:t>
            </a:r>
          </a:p>
          <a:p>
            <a:r>
              <a:rPr lang="en-AU" sz="2000" dirty="0" smtClean="0"/>
              <a:t>In Georgia Russia used citizens living aboard as a pretext for war.</a:t>
            </a:r>
          </a:p>
          <a:p>
            <a:r>
              <a:rPr lang="en-AU" sz="2000" dirty="0" smtClean="0"/>
              <a:t>Using business to further state ends – e.g.. Gazprom demands immediate payment from the  Ukraine and shuts off gas – not done to Western countries.</a:t>
            </a:r>
          </a:p>
          <a:p>
            <a:r>
              <a:rPr lang="en-AU" sz="2000" dirty="0" smtClean="0"/>
              <a:t>In Syria not for nation building so no quagmire – scatters Syrian refugees amongst his foes in the EU. Worried what the fall of Assad would do for Russia’s future?</a:t>
            </a:r>
          </a:p>
          <a:p>
            <a:endParaRPr lang="en-AU" sz="2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482501"/>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4000" dirty="0" smtClean="0"/>
              <a:t>Russia reaching out</a:t>
            </a:r>
            <a:endParaRPr lang="en-AU" sz="4000" dirty="0"/>
          </a:p>
        </p:txBody>
      </p:sp>
      <p:sp>
        <p:nvSpPr>
          <p:cNvPr id="3" name="Content Placeholder 2"/>
          <p:cNvSpPr>
            <a:spLocks noGrp="1"/>
          </p:cNvSpPr>
          <p:nvPr>
            <p:ph idx="1"/>
          </p:nvPr>
        </p:nvSpPr>
        <p:spPr>
          <a:xfrm>
            <a:off x="395536" y="1484784"/>
            <a:ext cx="7772400" cy="5112568"/>
          </a:xfrm>
        </p:spPr>
        <p:txBody>
          <a:bodyPr/>
          <a:lstStyle/>
          <a:p>
            <a:pPr marL="457200" indent="-457200">
              <a:buFont typeface="Arial" pitchFamily="34" charset="0"/>
              <a:buChar char="•"/>
            </a:pPr>
            <a:endParaRPr lang="en-AU" sz="2000" dirty="0" smtClean="0"/>
          </a:p>
          <a:p>
            <a:pPr marL="457200" indent="-457200"/>
            <a:r>
              <a:rPr lang="en-AU" sz="2000" dirty="0" smtClean="0"/>
              <a:t>Naval exercises with China</a:t>
            </a:r>
          </a:p>
          <a:p>
            <a:r>
              <a:rPr lang="en-AU" sz="2000" dirty="0" smtClean="0"/>
              <a:t>Talks with Turkey</a:t>
            </a:r>
          </a:p>
          <a:p>
            <a:r>
              <a:rPr lang="en-AU" sz="2000" dirty="0" smtClean="0"/>
              <a:t>Single actor advantage vs. The EU</a:t>
            </a:r>
          </a:p>
          <a:p>
            <a:r>
              <a:rPr lang="en-AU" sz="2000" dirty="0" smtClean="0"/>
              <a:t>Air base in Iran – its own legitimate sphere of influence?</a:t>
            </a:r>
          </a:p>
          <a:p>
            <a:r>
              <a:rPr lang="en-AU" sz="2000" dirty="0" smtClean="0"/>
              <a:t>Missile ships in the Mediterranean.</a:t>
            </a:r>
          </a:p>
          <a:p>
            <a:r>
              <a:rPr lang="en-AU" sz="2000" dirty="0" smtClean="0"/>
              <a:t>Anti terrorism – common ground with the West?</a:t>
            </a:r>
          </a:p>
          <a:p>
            <a:r>
              <a:rPr lang="en-AU" sz="2000" dirty="0" smtClean="0"/>
              <a:t>Brexit and Trump a bonus for Russia? Less confrontational? Defence a real drain on the Russian economy.</a:t>
            </a:r>
          </a:p>
          <a:p>
            <a:r>
              <a:rPr lang="en-AU" sz="2000" dirty="0" smtClean="0"/>
              <a:t>Trump win a real bonus – but will it last?</a:t>
            </a:r>
          </a:p>
          <a:p>
            <a:r>
              <a:rPr lang="en-AU" sz="2000" dirty="0" smtClean="0"/>
              <a:t>Ukraine and Crimea likely to stay as they are. Minsk agreement (2015 ceasefire).</a:t>
            </a:r>
          </a:p>
          <a:p>
            <a:r>
              <a:rPr lang="en-AU" sz="2000" dirty="0" smtClean="0"/>
              <a:t>Russia always more West than East as time will tell</a:t>
            </a:r>
            <a:r>
              <a:rPr lang="en-AU" sz="2200" dirty="0" smtClean="0"/>
              <a:t>.</a:t>
            </a:r>
          </a:p>
          <a:p>
            <a:endParaRPr lang="en-AU" sz="2200" dirty="0" smtClean="0"/>
          </a:p>
          <a:p>
            <a:endParaRPr lang="en-AU" sz="2400" dirty="0" smtClean="0"/>
          </a:p>
          <a:p>
            <a:endParaRPr lang="en-A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7772400" cy="626517"/>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AU" sz="4000" dirty="0" smtClean="0"/>
              <a:t>Putin and Trump</a:t>
            </a:r>
            <a:endParaRPr lang="en-AU" sz="4000" dirty="0"/>
          </a:p>
        </p:txBody>
      </p:sp>
      <p:sp>
        <p:nvSpPr>
          <p:cNvPr id="3" name="Content Placeholder 2"/>
          <p:cNvSpPr>
            <a:spLocks noGrp="1"/>
          </p:cNvSpPr>
          <p:nvPr>
            <p:ph idx="1"/>
          </p:nvPr>
        </p:nvSpPr>
        <p:spPr>
          <a:xfrm>
            <a:off x="539552" y="1268760"/>
            <a:ext cx="7772400" cy="5400600"/>
          </a:xfrm>
        </p:spPr>
        <p:txBody>
          <a:bodyPr/>
          <a:lstStyle/>
          <a:p>
            <a:r>
              <a:rPr lang="en-AU" sz="2000" dirty="0" smtClean="0"/>
              <a:t>Clearly the Russians interfered in a close election but why is the response so muted?</a:t>
            </a:r>
          </a:p>
          <a:p>
            <a:r>
              <a:rPr lang="en-AU" sz="2000" dirty="0" smtClean="0"/>
              <a:t>Democrats don't want to sound like sore losers and Republicans don't care as long as their candidate won.</a:t>
            </a:r>
          </a:p>
          <a:p>
            <a:r>
              <a:rPr lang="en-AU" sz="2000" dirty="0" smtClean="0"/>
              <a:t>Drove a wedge between US and </a:t>
            </a:r>
            <a:r>
              <a:rPr lang="en-AU" sz="2000" smtClean="0"/>
              <a:t>the Europeans.</a:t>
            </a:r>
            <a:endParaRPr lang="en-AU" sz="2000" dirty="0" smtClean="0"/>
          </a:p>
          <a:p>
            <a:r>
              <a:rPr lang="en-AU" sz="2000" dirty="0" smtClean="0"/>
              <a:t>Drove a wedge between Trump and the intelligence community.</a:t>
            </a:r>
          </a:p>
          <a:p>
            <a:r>
              <a:rPr lang="en-AU" sz="2000" dirty="0" smtClean="0"/>
              <a:t>Divided Republicans in Congress over Russia? Trump too close to Putin?</a:t>
            </a:r>
          </a:p>
          <a:p>
            <a:r>
              <a:rPr lang="en-AU" sz="2000" dirty="0" smtClean="0"/>
              <a:t>Adulation of Putin part of a macho culture – a yearning for a dictator?</a:t>
            </a:r>
          </a:p>
          <a:p>
            <a:r>
              <a:rPr lang="en-AU" sz="2000" b="1" dirty="0" smtClean="0"/>
              <a:t> </a:t>
            </a:r>
            <a:r>
              <a:rPr lang="en-AU" sz="2000" dirty="0" smtClean="0"/>
              <a:t>a freer hand for Russia worldwide?</a:t>
            </a:r>
            <a:endParaRPr lang="en-AU" sz="2000" b="1" dirty="0" smtClean="0"/>
          </a:p>
          <a:p>
            <a:r>
              <a:rPr lang="en-AU" sz="2000" dirty="0" smtClean="0"/>
              <a:t>Trump has threatened to jail his political opponent, to sue women who accuse him of sexual assault, to limit reporters</a:t>
            </a:r>
            <a:r>
              <a:rPr lang="en-AU" sz="2000" dirty="0" smtClean="0">
                <a:hlinkClick r:id="rId2"/>
              </a:rPr>
              <a:t>’ </a:t>
            </a:r>
            <a:r>
              <a:rPr lang="en-AU" sz="2000" dirty="0" smtClean="0"/>
              <a:t>access  to him and his events, and to change libel laws to make it easier to punish news organizations that report facts about him that he doesn’t like.</a:t>
            </a:r>
            <a:endParaRPr lang="en-AU"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fontScale="90000"/>
          </a:bodyPr>
          <a:lstStyle/>
          <a:p>
            <a:r>
              <a:rPr lang="en-AU" dirty="0" smtClean="0"/>
              <a:t>Reading list - Stalin’s Russia and a superb oral history</a:t>
            </a:r>
            <a:endParaRPr lang="en-AU" dirty="0"/>
          </a:p>
        </p:txBody>
      </p:sp>
      <p:pic>
        <p:nvPicPr>
          <p:cNvPr id="4" name="Content Placeholder 3" descr="figes.jpg"/>
          <p:cNvPicPr>
            <a:picLocks noGrp="1" noChangeAspect="1"/>
          </p:cNvPicPr>
          <p:nvPr>
            <p:ph sz="half" idx="1"/>
          </p:nvPr>
        </p:nvPicPr>
        <p:blipFill>
          <a:blip r:embed="rId2" cstate="print"/>
          <a:stretch>
            <a:fillRect/>
          </a:stretch>
        </p:blipFill>
        <p:spPr>
          <a:xfrm>
            <a:off x="611560" y="1628800"/>
            <a:ext cx="3168352" cy="4536504"/>
          </a:xfrm>
        </p:spPr>
      </p:pic>
      <p:pic>
        <p:nvPicPr>
          <p:cNvPr id="6" name="Content Placeholder 5" descr="images.jpg"/>
          <p:cNvPicPr>
            <a:picLocks noGrp="1" noChangeAspect="1"/>
          </p:cNvPicPr>
          <p:nvPr>
            <p:ph sz="half" idx="2"/>
          </p:nvPr>
        </p:nvPicPr>
        <p:blipFill>
          <a:blip r:embed="rId3" cstate="print"/>
          <a:stretch>
            <a:fillRect/>
          </a:stretch>
        </p:blipFill>
        <p:spPr>
          <a:xfrm>
            <a:off x="5150464" y="1600200"/>
            <a:ext cx="3034071" cy="4525963"/>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Best book on Putin?</a:t>
            </a:r>
            <a:endParaRPr lang="en-AU" sz="3600" dirty="0"/>
          </a:p>
        </p:txBody>
      </p:sp>
      <p:pic>
        <p:nvPicPr>
          <p:cNvPr id="4" name="Content Placeholder 3" descr="xthe-man-without-a-face.jpg.pagespeed.ic.Y2-PV4QDKJ.jpg"/>
          <p:cNvPicPr>
            <a:picLocks noGrp="1" noChangeAspect="1"/>
          </p:cNvPicPr>
          <p:nvPr>
            <p:ph idx="1"/>
          </p:nvPr>
        </p:nvPicPr>
        <p:blipFill>
          <a:blip r:embed="rId2" cstate="print"/>
          <a:stretch>
            <a:fillRect/>
          </a:stretch>
        </p:blipFill>
        <p:spPr>
          <a:xfrm>
            <a:off x="2627784" y="1988840"/>
            <a:ext cx="2438400" cy="4193456"/>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And another one – download as PDF</a:t>
            </a:r>
            <a:endParaRPr lang="en-AU" sz="3600" dirty="0"/>
          </a:p>
        </p:txBody>
      </p:sp>
      <p:pic>
        <p:nvPicPr>
          <p:cNvPr id="4" name="Content Placeholder 3" descr="41IUwh+VdoL._SX331_BO1,204,203,200_.jpg"/>
          <p:cNvPicPr>
            <a:picLocks noGrp="1" noChangeAspect="1"/>
          </p:cNvPicPr>
          <p:nvPr>
            <p:ph idx="1"/>
          </p:nvPr>
        </p:nvPicPr>
        <p:blipFill>
          <a:blip r:embed="rId2" cstate="print"/>
          <a:stretch>
            <a:fillRect/>
          </a:stretch>
        </p:blipFill>
        <p:spPr>
          <a:xfrm>
            <a:off x="3061834" y="1600200"/>
            <a:ext cx="3020332" cy="452596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AU" sz="3200" dirty="0" smtClean="0"/>
              <a:t>And the 300 year reign of the Romanovs</a:t>
            </a:r>
            <a:endParaRPr lang="en-AU" sz="3200" dirty="0"/>
          </a:p>
        </p:txBody>
      </p:sp>
      <p:pic>
        <p:nvPicPr>
          <p:cNvPr id="6" name="Content Placeholder 5" descr="s-l225.jpg"/>
          <p:cNvPicPr>
            <a:picLocks noGrp="1" noChangeAspect="1"/>
          </p:cNvPicPr>
          <p:nvPr>
            <p:ph sz="half" idx="1"/>
          </p:nvPr>
        </p:nvPicPr>
        <p:blipFill>
          <a:blip r:embed="rId2" cstate="print"/>
          <a:stretch>
            <a:fillRect/>
          </a:stretch>
        </p:blipFill>
        <p:spPr>
          <a:xfrm>
            <a:off x="827584" y="1988840"/>
            <a:ext cx="2715716" cy="4032448"/>
          </a:xfrm>
        </p:spPr>
      </p:pic>
      <p:pic>
        <p:nvPicPr>
          <p:cNvPr id="7" name="Content Placeholder 6" descr="s-l300.jpg"/>
          <p:cNvPicPr>
            <a:picLocks noGrp="1" noChangeAspect="1"/>
          </p:cNvPicPr>
          <p:nvPr>
            <p:ph sz="half" idx="2"/>
          </p:nvPr>
        </p:nvPicPr>
        <p:blipFill>
          <a:blip r:embed="rId3" cstate="print"/>
          <a:stretch>
            <a:fillRect/>
          </a:stretch>
        </p:blipFill>
        <p:spPr>
          <a:xfrm>
            <a:off x="4788024" y="1988840"/>
            <a:ext cx="2656716" cy="396044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normAutofit/>
          </a:bodyPr>
          <a:lstStyle/>
          <a:p>
            <a:r>
              <a:rPr lang="en-AU" sz="3200" dirty="0" smtClean="0"/>
              <a:t>Russian expansion</a:t>
            </a:r>
            <a:endParaRPr lang="en-AU" sz="3200" dirty="0"/>
          </a:p>
        </p:txBody>
      </p:sp>
      <p:pic>
        <p:nvPicPr>
          <p:cNvPr id="4" name="Content Placeholder 3" descr="Russia_1533-1896.jpg"/>
          <p:cNvPicPr>
            <a:picLocks noGrp="1" noChangeAspect="1"/>
          </p:cNvPicPr>
          <p:nvPr>
            <p:ph idx="1"/>
          </p:nvPr>
        </p:nvPicPr>
        <p:blipFill>
          <a:blip r:embed="rId2" cstate="print"/>
          <a:stretch>
            <a:fillRect/>
          </a:stretch>
        </p:blipFill>
        <p:spPr>
          <a:xfrm>
            <a:off x="1043608" y="1556792"/>
            <a:ext cx="6984776" cy="475252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AU" sz="3200" dirty="0" smtClean="0"/>
              <a:t>After World War 2</a:t>
            </a:r>
            <a:endParaRPr lang="en-AU" sz="3200" dirty="0"/>
          </a:p>
        </p:txBody>
      </p:sp>
      <p:pic>
        <p:nvPicPr>
          <p:cNvPr id="4" name="Content Placeholder 3" descr="4877-004-1039071D.jpg"/>
          <p:cNvPicPr>
            <a:picLocks noGrp="1" noChangeAspect="1"/>
          </p:cNvPicPr>
          <p:nvPr>
            <p:ph idx="1"/>
          </p:nvPr>
        </p:nvPicPr>
        <p:blipFill>
          <a:blip r:embed="rId2" cstate="print"/>
          <a:stretch>
            <a:fillRect/>
          </a:stretch>
        </p:blipFill>
        <p:spPr>
          <a:xfrm>
            <a:off x="2195736" y="836712"/>
            <a:ext cx="4896544" cy="561684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a:bodyPr>
          <a:lstStyle/>
          <a:p>
            <a:r>
              <a:rPr lang="en-AU" sz="3600" dirty="0" smtClean="0"/>
              <a:t>A little historical background</a:t>
            </a:r>
            <a:endParaRPr lang="en-AU" sz="3600" dirty="0"/>
          </a:p>
        </p:txBody>
      </p:sp>
      <p:sp>
        <p:nvSpPr>
          <p:cNvPr id="4" name="Content Placeholder 3"/>
          <p:cNvSpPr>
            <a:spLocks noGrp="1"/>
          </p:cNvSpPr>
          <p:nvPr>
            <p:ph sz="half" idx="1"/>
          </p:nvPr>
        </p:nvSpPr>
        <p:spPr>
          <a:xfrm>
            <a:off x="457200" y="1196752"/>
            <a:ext cx="4038600" cy="5400600"/>
          </a:xfrm>
        </p:spPr>
        <p:txBody>
          <a:bodyPr>
            <a:normAutofit fontScale="92500"/>
          </a:bodyPr>
          <a:lstStyle/>
          <a:p>
            <a:r>
              <a:rPr lang="en-AU" dirty="0" smtClean="0"/>
              <a:t>Lenin  	1917 -  1928	</a:t>
            </a:r>
          </a:p>
          <a:p>
            <a:r>
              <a:rPr lang="en-AU" dirty="0" smtClean="0"/>
              <a:t>Stalin  	1928 -  1953	</a:t>
            </a:r>
          </a:p>
          <a:p>
            <a:r>
              <a:rPr lang="en-AU" dirty="0" smtClean="0"/>
              <a:t>Krushchev  1953 – 1964</a:t>
            </a:r>
          </a:p>
          <a:p>
            <a:r>
              <a:rPr lang="en-AU" dirty="0" smtClean="0"/>
              <a:t>Brezhnev 	1964 –  1982</a:t>
            </a:r>
          </a:p>
          <a:p>
            <a:r>
              <a:rPr lang="en-AU" dirty="0" smtClean="0"/>
              <a:t>Andropov 	1982 –  1984</a:t>
            </a:r>
          </a:p>
          <a:p>
            <a:r>
              <a:rPr lang="en-AU" dirty="0" smtClean="0"/>
              <a:t>Chernenko 1984 –  1985</a:t>
            </a:r>
          </a:p>
          <a:p>
            <a:r>
              <a:rPr lang="en-AU" dirty="0" smtClean="0"/>
              <a:t>Gorbachev 1985 –  1991</a:t>
            </a:r>
          </a:p>
          <a:p>
            <a:r>
              <a:rPr lang="en-AU" dirty="0" smtClean="0"/>
              <a:t>Yeltsin 	1991 –  1999</a:t>
            </a:r>
          </a:p>
          <a:p>
            <a:r>
              <a:rPr lang="en-AU" dirty="0" smtClean="0"/>
              <a:t>Putin 	1999 –  2008</a:t>
            </a:r>
          </a:p>
          <a:p>
            <a:r>
              <a:rPr lang="en-AU" dirty="0" smtClean="0"/>
              <a:t>Medvedev 2008 –  2012</a:t>
            </a:r>
          </a:p>
          <a:p>
            <a:r>
              <a:rPr lang="en-AU" dirty="0" smtClean="0"/>
              <a:t>Putin 	2012 - ?	</a:t>
            </a:r>
            <a:endParaRPr lang="en-AU" dirty="0"/>
          </a:p>
        </p:txBody>
      </p:sp>
      <p:pic>
        <p:nvPicPr>
          <p:cNvPr id="6" name="Content Placeholder 5" descr="lenin.jpg"/>
          <p:cNvPicPr>
            <a:picLocks noGrp="1" noChangeAspect="1"/>
          </p:cNvPicPr>
          <p:nvPr>
            <p:ph sz="half" idx="2"/>
          </p:nvPr>
        </p:nvPicPr>
        <p:blipFill>
          <a:blip r:embed="rId2" cstate="print"/>
          <a:stretch>
            <a:fillRect/>
          </a:stretch>
        </p:blipFill>
        <p:spPr>
          <a:xfrm>
            <a:off x="4788024" y="1124744"/>
            <a:ext cx="1368152" cy="1224136"/>
          </a:xfrm>
        </p:spPr>
      </p:pic>
      <p:pic>
        <p:nvPicPr>
          <p:cNvPr id="7" name="Picture 6" descr="stalin.jpg"/>
          <p:cNvPicPr>
            <a:picLocks noChangeAspect="1"/>
          </p:cNvPicPr>
          <p:nvPr/>
        </p:nvPicPr>
        <p:blipFill>
          <a:blip r:embed="rId3" cstate="print"/>
          <a:stretch>
            <a:fillRect/>
          </a:stretch>
        </p:blipFill>
        <p:spPr>
          <a:xfrm>
            <a:off x="4860032" y="2420888"/>
            <a:ext cx="1368152" cy="1152127"/>
          </a:xfrm>
          <a:prstGeom prst="rect">
            <a:avLst/>
          </a:prstGeom>
        </p:spPr>
      </p:pic>
      <p:pic>
        <p:nvPicPr>
          <p:cNvPr id="8" name="Picture 7" descr="kruschev.jpg"/>
          <p:cNvPicPr>
            <a:picLocks noChangeAspect="1"/>
          </p:cNvPicPr>
          <p:nvPr/>
        </p:nvPicPr>
        <p:blipFill>
          <a:blip r:embed="rId4" cstate="print"/>
          <a:stretch>
            <a:fillRect/>
          </a:stretch>
        </p:blipFill>
        <p:spPr>
          <a:xfrm>
            <a:off x="4860032" y="3717032"/>
            <a:ext cx="1368152" cy="1296144"/>
          </a:xfrm>
          <a:prstGeom prst="rect">
            <a:avLst/>
          </a:prstGeom>
        </p:spPr>
      </p:pic>
      <p:pic>
        <p:nvPicPr>
          <p:cNvPr id="9" name="Picture 8" descr="62054-004-2F39436D.jpg"/>
          <p:cNvPicPr>
            <a:picLocks noChangeAspect="1"/>
          </p:cNvPicPr>
          <p:nvPr/>
        </p:nvPicPr>
        <p:blipFill>
          <a:blip r:embed="rId5" cstate="print"/>
          <a:stretch>
            <a:fillRect/>
          </a:stretch>
        </p:blipFill>
        <p:spPr>
          <a:xfrm>
            <a:off x="4932040" y="5157192"/>
            <a:ext cx="1368152" cy="1440160"/>
          </a:xfrm>
          <a:prstGeom prst="rect">
            <a:avLst/>
          </a:prstGeom>
        </p:spPr>
      </p:pic>
      <p:pic>
        <p:nvPicPr>
          <p:cNvPr id="10" name="Picture 9" descr="Yuri_Andropov_-_Soviet_Life,_August_1983.jpg"/>
          <p:cNvPicPr>
            <a:picLocks noChangeAspect="1"/>
          </p:cNvPicPr>
          <p:nvPr/>
        </p:nvPicPr>
        <p:blipFill>
          <a:blip r:embed="rId6" cstate="print"/>
          <a:stretch>
            <a:fillRect/>
          </a:stretch>
        </p:blipFill>
        <p:spPr>
          <a:xfrm>
            <a:off x="6876256" y="1124744"/>
            <a:ext cx="1224135" cy="1224136"/>
          </a:xfrm>
          <a:prstGeom prst="rect">
            <a:avLst/>
          </a:prstGeom>
        </p:spPr>
      </p:pic>
      <p:pic>
        <p:nvPicPr>
          <p:cNvPr id="11" name="Picture 10" descr="images.jpg"/>
          <p:cNvPicPr>
            <a:picLocks noChangeAspect="1"/>
          </p:cNvPicPr>
          <p:nvPr/>
        </p:nvPicPr>
        <p:blipFill>
          <a:blip r:embed="rId7" cstate="print"/>
          <a:stretch>
            <a:fillRect/>
          </a:stretch>
        </p:blipFill>
        <p:spPr>
          <a:xfrm>
            <a:off x="6876256" y="2492896"/>
            <a:ext cx="1293490" cy="1080120"/>
          </a:xfrm>
          <a:prstGeom prst="rect">
            <a:avLst/>
          </a:prstGeom>
        </p:spPr>
      </p:pic>
      <p:pic>
        <p:nvPicPr>
          <p:cNvPr id="12" name="Picture 11" descr="RIAN_archive_850809_General_Secretary_of_the_CPSU_CC_M._Gorbachev_(crop).jpg"/>
          <p:cNvPicPr>
            <a:picLocks noChangeAspect="1"/>
          </p:cNvPicPr>
          <p:nvPr/>
        </p:nvPicPr>
        <p:blipFill>
          <a:blip r:embed="rId8" cstate="print"/>
          <a:stretch>
            <a:fillRect/>
          </a:stretch>
        </p:blipFill>
        <p:spPr>
          <a:xfrm>
            <a:off x="6876256" y="3717032"/>
            <a:ext cx="1368152" cy="1296144"/>
          </a:xfrm>
          <a:prstGeom prst="rect">
            <a:avLst/>
          </a:prstGeom>
        </p:spPr>
      </p:pic>
      <p:pic>
        <p:nvPicPr>
          <p:cNvPr id="13" name="Picture 12" descr="boris-yeltsin-3.jpg"/>
          <p:cNvPicPr>
            <a:picLocks noChangeAspect="1"/>
          </p:cNvPicPr>
          <p:nvPr/>
        </p:nvPicPr>
        <p:blipFill>
          <a:blip r:embed="rId9" cstate="print"/>
          <a:stretch>
            <a:fillRect/>
          </a:stretch>
        </p:blipFill>
        <p:spPr>
          <a:xfrm>
            <a:off x="6876256" y="5157192"/>
            <a:ext cx="1368152" cy="144016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28800" y="1828800"/>
            <a:ext cx="6934200" cy="1672208"/>
          </a:xfrm>
        </p:spPr>
        <p:txBody>
          <a:bodyPr/>
          <a:lstStyle/>
          <a:p>
            <a:r>
              <a:rPr lang="en-AU" sz="3200" dirty="0" smtClean="0"/>
              <a:t>Remember this about Russian leaders</a:t>
            </a:r>
            <a:endParaRPr lang="en-AU" sz="3200" dirty="0"/>
          </a:p>
        </p:txBody>
      </p:sp>
      <p:sp>
        <p:nvSpPr>
          <p:cNvPr id="6" name="Subtitle 5"/>
          <p:cNvSpPr>
            <a:spLocks noGrp="1"/>
          </p:cNvSpPr>
          <p:nvPr>
            <p:ph type="subTitle" idx="1"/>
          </p:nvPr>
        </p:nvSpPr>
        <p:spPr/>
        <p:txBody>
          <a:bodyPr/>
          <a:lstStyle/>
          <a:p>
            <a:r>
              <a:rPr lang="en-AU" sz="3600" dirty="0" smtClean="0">
                <a:solidFill>
                  <a:srgbClr val="FF0000"/>
                </a:solidFill>
              </a:rPr>
              <a:t>hairy ones follow bald ones</a:t>
            </a:r>
            <a:endParaRPr lang="en-AU" sz="3600" dirty="0">
              <a:solidFill>
                <a:srgbClr val="FF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7772400" cy="842541"/>
          </a:xfrm>
        </p:spPr>
        <p:style>
          <a:lnRef idx="3">
            <a:schemeClr val="lt1"/>
          </a:lnRef>
          <a:fillRef idx="1">
            <a:schemeClr val="accent5"/>
          </a:fillRef>
          <a:effectRef idx="1">
            <a:schemeClr val="accent5"/>
          </a:effectRef>
          <a:fontRef idx="minor">
            <a:schemeClr val="lt1"/>
          </a:fontRef>
        </p:style>
        <p:txBody>
          <a:bodyPr>
            <a:normAutofit/>
          </a:bodyPr>
          <a:lstStyle/>
          <a:p>
            <a:pPr algn="ctr"/>
            <a:r>
              <a:rPr lang="en-AU" sz="4000" dirty="0" smtClean="0"/>
              <a:t> </a:t>
            </a:r>
            <a:r>
              <a:rPr lang="en-AU" sz="3600" dirty="0" smtClean="0"/>
              <a:t>Brezhnev – (1964-82 ) </a:t>
            </a:r>
            <a:endParaRPr lang="en-AU" sz="3600" dirty="0"/>
          </a:p>
        </p:txBody>
      </p:sp>
      <p:sp>
        <p:nvSpPr>
          <p:cNvPr id="3" name="Content Placeholder 2"/>
          <p:cNvSpPr>
            <a:spLocks noGrp="1"/>
          </p:cNvSpPr>
          <p:nvPr>
            <p:ph idx="1"/>
          </p:nvPr>
        </p:nvSpPr>
        <p:spPr>
          <a:xfrm>
            <a:off x="755576" y="1916832"/>
            <a:ext cx="7772400" cy="4114800"/>
          </a:xfrm>
        </p:spPr>
        <p:txBody>
          <a:bodyPr>
            <a:normAutofit fontScale="32500" lnSpcReduction="20000"/>
          </a:bodyPr>
          <a:lstStyle/>
          <a:p>
            <a:r>
              <a:rPr lang="en-AU" sz="7400" dirty="0" smtClean="0"/>
              <a:t>Removed Krushchev while he was on holidays</a:t>
            </a:r>
          </a:p>
          <a:p>
            <a:r>
              <a:rPr lang="en-AU" sz="7400" dirty="0" smtClean="0"/>
              <a:t>Relations deteriorate with China</a:t>
            </a:r>
          </a:p>
          <a:p>
            <a:r>
              <a:rPr lang="en-AU" sz="7400" dirty="0" smtClean="0"/>
              <a:t>Border clashes in 1969 with China	</a:t>
            </a:r>
          </a:p>
          <a:p>
            <a:r>
              <a:rPr lang="en-AU" sz="7400" dirty="0" smtClean="0"/>
              <a:t>Supported North Vietnam</a:t>
            </a:r>
          </a:p>
          <a:p>
            <a:r>
              <a:rPr lang="en-AU" sz="7400" dirty="0" smtClean="0"/>
              <a:t>Detente with the West</a:t>
            </a:r>
          </a:p>
          <a:p>
            <a:r>
              <a:rPr lang="en-AU" sz="7400" dirty="0" smtClean="0"/>
              <a:t>1970s achieved nuclear parity with the US</a:t>
            </a:r>
          </a:p>
          <a:p>
            <a:r>
              <a:rPr lang="en-AU" sz="7400" dirty="0" smtClean="0"/>
              <a:t>Helsinki agreement 1975 recognises European boundaries</a:t>
            </a:r>
          </a:p>
          <a:p>
            <a:r>
              <a:rPr lang="en-AU" sz="7400" dirty="0" smtClean="0"/>
              <a:t>Extended USSR influence in the Middle East and Africa</a:t>
            </a:r>
          </a:p>
          <a:p>
            <a:r>
              <a:rPr lang="en-AU" sz="7400" dirty="0" smtClean="0"/>
              <a:t>Detente ends in 1979 with USSR invasion of Afghanistan</a:t>
            </a:r>
          </a:p>
          <a:p>
            <a:r>
              <a:rPr lang="en-AU" sz="7400" dirty="0" smtClean="0"/>
              <a:t>Olympic boycott of Moscow games</a:t>
            </a:r>
          </a:p>
          <a:p>
            <a:endParaRPr lang="en-AU" dirty="0" smtClean="0"/>
          </a:p>
          <a:p>
            <a:endParaRPr lang="en-AU" dirty="0"/>
          </a:p>
        </p:txBody>
      </p:sp>
      <p:pic>
        <p:nvPicPr>
          <p:cNvPr id="5" name="Picture 4" descr="leonid-brezhnev-4.jpg"/>
          <p:cNvPicPr>
            <a:picLocks noChangeAspect="1"/>
          </p:cNvPicPr>
          <p:nvPr/>
        </p:nvPicPr>
        <p:blipFill>
          <a:blip r:embed="rId2" cstate="print"/>
          <a:stretch>
            <a:fillRect/>
          </a:stretch>
        </p:blipFill>
        <p:spPr>
          <a:xfrm>
            <a:off x="6623720" y="2276872"/>
            <a:ext cx="2520280" cy="1628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3120</Words>
  <Application>Microsoft Office PowerPoint</Application>
  <PresentationFormat>On-screen Show (4:3)</PresentationFormat>
  <Paragraphs>313</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Russia under Putin</vt:lpstr>
      <vt:lpstr>Russia -  it’s big!</vt:lpstr>
      <vt:lpstr>How Russia became Russia</vt:lpstr>
      <vt:lpstr>How did Russia become Russia?</vt:lpstr>
      <vt:lpstr>Russian expansion</vt:lpstr>
      <vt:lpstr>After World War 2</vt:lpstr>
      <vt:lpstr>A little historical background</vt:lpstr>
      <vt:lpstr>Remember this about Russian leaders</vt:lpstr>
      <vt:lpstr> Brezhnev – (1964-82 ) </vt:lpstr>
      <vt:lpstr>Andropov – 1982 - 1984</vt:lpstr>
      <vt:lpstr>Chernenko 1984 - 1985</vt:lpstr>
      <vt:lpstr>Gorbachev 1985 - 1991</vt:lpstr>
      <vt:lpstr>Yeltsin 1991-1999</vt:lpstr>
      <vt:lpstr>Boris Dancing</vt:lpstr>
      <vt:lpstr>Problems facing Russia after the break up of the USSR</vt:lpstr>
      <vt:lpstr>Popular reaction to the fall of the USSR</vt:lpstr>
      <vt:lpstr>Young Putin – a quick summary</vt:lpstr>
      <vt:lpstr>Medvedev (2008 – 2012)</vt:lpstr>
      <vt:lpstr>A digression - Russian political structure</vt:lpstr>
      <vt:lpstr>Russian political structure 2</vt:lpstr>
      <vt:lpstr>Vladimir Vladimirovich Putin  </vt:lpstr>
      <vt:lpstr>Putin </vt:lpstr>
      <vt:lpstr>Putin (2012 - ?)</vt:lpstr>
      <vt:lpstr>Vlad and The Night Wolves</vt:lpstr>
      <vt:lpstr>NATO map</vt:lpstr>
      <vt:lpstr>Russia under Putin</vt:lpstr>
      <vt:lpstr>Putin’s friends – the band of brothers</vt:lpstr>
      <vt:lpstr>The sanctions - it gets personal</vt:lpstr>
      <vt:lpstr>Steam rolling cheese</vt:lpstr>
      <vt:lpstr>The Russian economy</vt:lpstr>
      <vt:lpstr>At home</vt:lpstr>
      <vt:lpstr>Problems</vt:lpstr>
      <vt:lpstr>Nuclear weapons stats</vt:lpstr>
      <vt:lpstr>And more problems</vt:lpstr>
      <vt:lpstr>Russia and the West </vt:lpstr>
      <vt:lpstr>From the Russian point of view</vt:lpstr>
      <vt:lpstr>Russian paranoia</vt:lpstr>
      <vt:lpstr>The Russian mentality – and its influence on foreign policy</vt:lpstr>
      <vt:lpstr>The Russian mood</vt:lpstr>
      <vt:lpstr>The Russian Mood – patterns and stereotypes</vt:lpstr>
      <vt:lpstr>Russia and its enemies</vt:lpstr>
      <vt:lpstr>Russians in Central Asia</vt:lpstr>
      <vt:lpstr>Russians abroad</vt:lpstr>
      <vt:lpstr>Russia reaching out</vt:lpstr>
      <vt:lpstr>Putin and Trump</vt:lpstr>
      <vt:lpstr>Reading list - Stalin’s Russia and a superb oral history</vt:lpstr>
      <vt:lpstr>Best book on Putin?</vt:lpstr>
      <vt:lpstr>And another one – download as PDF</vt:lpstr>
      <vt:lpstr>And the 300 year reign of the Romanovs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Russia under Putin</dc:title>
  <dc:creator>user</dc:creator>
  <cp:lastModifiedBy>user</cp:lastModifiedBy>
  <cp:revision>197</cp:revision>
  <dcterms:created xsi:type="dcterms:W3CDTF">2016-08-12T14:56:22Z</dcterms:created>
  <dcterms:modified xsi:type="dcterms:W3CDTF">2017-02-14T06:16:37Z</dcterms:modified>
</cp:coreProperties>
</file>