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6" r:id="rId2"/>
    <p:sldId id="314" r:id="rId3"/>
    <p:sldId id="315" r:id="rId4"/>
    <p:sldId id="256" r:id="rId5"/>
    <p:sldId id="299" r:id="rId6"/>
    <p:sldId id="268" r:id="rId7"/>
    <p:sldId id="301" r:id="rId8"/>
    <p:sldId id="306" r:id="rId9"/>
    <p:sldId id="300" r:id="rId10"/>
    <p:sldId id="269" r:id="rId11"/>
    <p:sldId id="292" r:id="rId12"/>
    <p:sldId id="270" r:id="rId13"/>
    <p:sldId id="262" r:id="rId14"/>
    <p:sldId id="261" r:id="rId15"/>
    <p:sldId id="271" r:id="rId16"/>
    <p:sldId id="266" r:id="rId17"/>
    <p:sldId id="267" r:id="rId18"/>
    <p:sldId id="272" r:id="rId19"/>
    <p:sldId id="305" r:id="rId20"/>
    <p:sldId id="274" r:id="rId21"/>
    <p:sldId id="295" r:id="rId22"/>
    <p:sldId id="273" r:id="rId23"/>
    <p:sldId id="259" r:id="rId24"/>
    <p:sldId id="278" r:id="rId25"/>
    <p:sldId id="258" r:id="rId26"/>
    <p:sldId id="257" r:id="rId27"/>
    <p:sldId id="280" r:id="rId28"/>
    <p:sldId id="294" r:id="rId29"/>
    <p:sldId id="279" r:id="rId30"/>
    <p:sldId id="260" r:id="rId31"/>
    <p:sldId id="263" r:id="rId32"/>
    <p:sldId id="275" r:id="rId33"/>
    <p:sldId id="277" r:id="rId34"/>
    <p:sldId id="276" r:id="rId35"/>
    <p:sldId id="296" r:id="rId36"/>
    <p:sldId id="282" r:id="rId37"/>
    <p:sldId id="291" r:id="rId38"/>
    <p:sldId id="264" r:id="rId39"/>
    <p:sldId id="265" r:id="rId40"/>
    <p:sldId id="281" r:id="rId41"/>
    <p:sldId id="283" r:id="rId42"/>
    <p:sldId id="307" r:id="rId43"/>
    <p:sldId id="284" r:id="rId44"/>
    <p:sldId id="298" r:id="rId45"/>
    <p:sldId id="297" r:id="rId46"/>
    <p:sldId id="302" r:id="rId47"/>
    <p:sldId id="285" r:id="rId48"/>
    <p:sldId id="304" r:id="rId49"/>
    <p:sldId id="287" r:id="rId50"/>
    <p:sldId id="288" r:id="rId51"/>
    <p:sldId id="293" r:id="rId52"/>
    <p:sldId id="286" r:id="rId53"/>
    <p:sldId id="313" r:id="rId54"/>
    <p:sldId id="312" r:id="rId55"/>
    <p:sldId id="303" r:id="rId56"/>
    <p:sldId id="289" r:id="rId57"/>
    <p:sldId id="317" r:id="rId58"/>
    <p:sldId id="318" r:id="rId59"/>
    <p:sldId id="319" r:id="rId60"/>
    <p:sldId id="308" r:id="rId61"/>
    <p:sldId id="309" r:id="rId62"/>
    <p:sldId id="310" r:id="rId63"/>
    <p:sldId id="31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sorterViewPr>
    <p:cViewPr>
      <p:scale>
        <a:sx n="74" d="100"/>
        <a:sy n="74" d="100"/>
      </p:scale>
      <p:origin x="0" y="86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32BA6-93C4-475C-9BF1-368A1575E64F}" type="datetimeFigureOut">
              <a:rPr lang="en-AU" smtClean="0"/>
              <a:pPr/>
              <a:t>29/05/2018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E37CB-1522-4CF7-BA29-EBBF512E20AD}"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Putin in 1989 as the wall fell was burning </a:t>
            </a:r>
            <a:r>
              <a:rPr lang="en-AU" dirty="0" err="1" smtClean="0"/>
              <a:t>ocuments</a:t>
            </a:r>
            <a:r>
              <a:rPr lang="en-AU" dirty="0" smtClean="0"/>
              <a:t> in </a:t>
            </a:r>
            <a:r>
              <a:rPr lang="en-AU" dirty="0" err="1" smtClean="0"/>
              <a:t>Dresdane</a:t>
            </a:r>
            <a:r>
              <a:rPr lang="en-AU" dirty="0" smtClean="0"/>
              <a:t>. Asked for help – “Moscow was silent”</a:t>
            </a:r>
            <a:endParaRPr lang="en-AU" dirty="0"/>
          </a:p>
        </p:txBody>
      </p:sp>
      <p:sp>
        <p:nvSpPr>
          <p:cNvPr id="4" name="Slide Number Placeholder 3"/>
          <p:cNvSpPr>
            <a:spLocks noGrp="1"/>
          </p:cNvSpPr>
          <p:nvPr>
            <p:ph type="sldNum" sz="quarter" idx="10"/>
          </p:nvPr>
        </p:nvSpPr>
        <p:spPr/>
        <p:txBody>
          <a:bodyPr/>
          <a:lstStyle/>
          <a:p>
            <a:fld id="{47BE37CB-1522-4CF7-BA29-EBBF512E20AD}" type="slidenum">
              <a:rPr lang="en-AU" smtClean="0"/>
              <a:pPr/>
              <a:t>47</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3D80-4FAC-4C97-9531-CC8EB8295DDA}" type="datetimeFigureOut">
              <a:rPr lang="en-AU" smtClean="0"/>
              <a:pPr/>
              <a:t>29/05/2018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03D80-4FAC-4C97-9531-CC8EB8295DDA}" type="datetimeFigureOut">
              <a:rPr lang="en-AU" smtClean="0"/>
              <a:pPr/>
              <a:t>29/05/2018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2673E-2902-4F31-851B-D1EBD7EAEBB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britannica.com/biography/Willy-Brand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001">
            <a:schemeClr val="dk2"/>
          </a:fillRef>
          <a:effectRef idx="1">
            <a:schemeClr val="accent1"/>
          </a:effectRef>
          <a:fontRef idx="minor">
            <a:schemeClr val="lt1"/>
          </a:fontRef>
        </p:style>
        <p:txBody>
          <a:bodyPr>
            <a:noAutofit/>
          </a:bodyPr>
          <a:lstStyle/>
          <a:p>
            <a:r>
              <a:rPr lang="en-AU" sz="3200" dirty="0" smtClean="0"/>
              <a:t>The senior magician</a:t>
            </a:r>
            <a:endParaRPr lang="en-AU" sz="3200" dirty="0"/>
          </a:p>
        </p:txBody>
      </p:sp>
      <p:pic>
        <p:nvPicPr>
          <p:cNvPr id="4" name="Content Placeholder 3" descr="senior magician.jpeg"/>
          <p:cNvPicPr>
            <a:picLocks noGrp="1" noChangeAspect="1"/>
          </p:cNvPicPr>
          <p:nvPr>
            <p:ph idx="1"/>
          </p:nvPr>
        </p:nvPicPr>
        <p:blipFill>
          <a:blip r:embed="rId2" cstate="print"/>
          <a:stretch>
            <a:fillRect/>
          </a:stretch>
        </p:blipFill>
        <p:spPr>
          <a:xfrm>
            <a:off x="1619672" y="1124744"/>
            <a:ext cx="5184576" cy="5544616"/>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1930s and 40s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AU" sz="2000" dirty="0" smtClean="0">
                <a:latin typeface="Arial Narrow" pitchFamily="34" charset="0"/>
              </a:rPr>
              <a:t>Stalin starts purges but the US is occupied with the Great depression.</a:t>
            </a:r>
          </a:p>
          <a:p>
            <a:r>
              <a:rPr lang="en-AU" sz="2000" dirty="0" smtClean="0">
                <a:latin typeface="Arial Narrow" pitchFamily="34" charset="0"/>
              </a:rPr>
              <a:t>Stalin rigid and repressive. Signs no aggression pact with Hitler in 1939 which allowed Hitler to attack the Wet. USSR attacks Finland and Poland.</a:t>
            </a:r>
          </a:p>
          <a:p>
            <a:r>
              <a:rPr lang="en-AU" sz="2000" dirty="0" smtClean="0">
                <a:latin typeface="Arial Narrow" pitchFamily="34" charset="0"/>
              </a:rPr>
              <a:t>June 1941 – Hitler attacks Russia.</a:t>
            </a:r>
          </a:p>
          <a:p>
            <a:r>
              <a:rPr lang="en-AU" sz="2000" dirty="0" smtClean="0">
                <a:latin typeface="Arial Narrow" pitchFamily="34" charset="0"/>
              </a:rPr>
              <a:t>Pearl Harbour – December 7</a:t>
            </a:r>
            <a:r>
              <a:rPr lang="en-AU" sz="2000" baseline="30000" dirty="0" smtClean="0">
                <a:latin typeface="Arial Narrow" pitchFamily="34" charset="0"/>
              </a:rPr>
              <a:t>th</a:t>
            </a:r>
            <a:r>
              <a:rPr lang="en-AU" sz="2000" dirty="0" smtClean="0">
                <a:latin typeface="Arial Narrow" pitchFamily="34" charset="0"/>
              </a:rPr>
              <a:t> 1941.</a:t>
            </a:r>
          </a:p>
          <a:p>
            <a:r>
              <a:rPr lang="en-AU" sz="2000" dirty="0" smtClean="0">
                <a:latin typeface="Arial Narrow" pitchFamily="34" charset="0"/>
              </a:rPr>
              <a:t>1942 – Stalin asks for a Second Front to take pressure off Stalingrad. D Day does not arrive until June of 1944. Russians believed that the West was hoping that the Germans would destroy them.</a:t>
            </a:r>
          </a:p>
          <a:p>
            <a:r>
              <a:rPr lang="en-AU" sz="2000" dirty="0" smtClean="0">
                <a:latin typeface="Arial Narrow" pitchFamily="34" charset="0"/>
              </a:rPr>
              <a:t>Germany 30 divisions in the West and 250 divisions in the East.</a:t>
            </a:r>
          </a:p>
          <a:p>
            <a:r>
              <a:rPr lang="en-AU" sz="2000" dirty="0" smtClean="0">
                <a:latin typeface="Arial Narrow" pitchFamily="34" charset="0"/>
              </a:rPr>
              <a:t>20 million dead in the USSR. The West admired Uncle Joe and the sacrifices the Russians made.</a:t>
            </a:r>
          </a:p>
          <a:p>
            <a:r>
              <a:rPr lang="en-AU" sz="2000" dirty="0" smtClean="0">
                <a:latin typeface="Arial Narrow" pitchFamily="34" charset="0"/>
              </a:rPr>
              <a:t>End of the War cordial relations but it is a new world. UK is out of the picture. WW2 brought superpower status to the US and the USSR but France, Britain and Germany devastated. </a:t>
            </a:r>
          </a:p>
          <a:p>
            <a:r>
              <a:rPr lang="en-AU" sz="2000" dirty="0" smtClean="0">
                <a:latin typeface="Arial Narrow" pitchFamily="34" charset="0"/>
              </a:rPr>
              <a:t>1946 – Churchill “Iron Curtain” speech.</a:t>
            </a: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Operation Barbarossa – the invasion of the USSR</a:t>
            </a:r>
            <a:endParaRPr lang="en-AU" sz="3200" dirty="0">
              <a:solidFill>
                <a:schemeClr val="tx1"/>
              </a:solidFill>
            </a:endParaRPr>
          </a:p>
        </p:txBody>
      </p:sp>
      <p:pic>
        <p:nvPicPr>
          <p:cNvPr id="6" name="Content Placeholder 5" descr="operation-barbarossa.jpg"/>
          <p:cNvPicPr>
            <a:picLocks noGrp="1" noChangeAspect="1"/>
          </p:cNvPicPr>
          <p:nvPr>
            <p:ph idx="1"/>
          </p:nvPr>
        </p:nvPicPr>
        <p:blipFill>
          <a:blip r:embed="rId2" cstate="print"/>
          <a:stretch>
            <a:fillRect/>
          </a:stretch>
        </p:blipFill>
        <p:spPr>
          <a:xfrm>
            <a:off x="611560" y="1412776"/>
            <a:ext cx="7560840" cy="475252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Post War</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Europe divided up post war at the Yalta conference. Stalin gets part of Finland and East Poland. Roosevelt pre-occupied with setting up the UN. Churchill pre-occupied with Stalin's’ land grab in Eastern Europe, the Balkans and the Black Sea.</a:t>
            </a:r>
          </a:p>
          <a:p>
            <a:r>
              <a:rPr lang="en-AU" sz="2000" dirty="0" smtClean="0">
                <a:latin typeface="Arial Narrow" pitchFamily="34" charset="0"/>
              </a:rPr>
              <a:t>USSR increased its population by 24 million. Local communist come to power – a buffer zone for the USSR? Or Tsarist imperialism.</a:t>
            </a:r>
          </a:p>
          <a:p>
            <a:r>
              <a:rPr lang="en-AU" sz="2000" dirty="0" smtClean="0">
                <a:latin typeface="Arial Narrow" pitchFamily="34" charset="0"/>
              </a:rPr>
              <a:t>US wants to bring the troops home however Truman wanted a tougher stance.</a:t>
            </a:r>
          </a:p>
          <a:p>
            <a:r>
              <a:rPr lang="en-AU" sz="2000" dirty="0" smtClean="0">
                <a:latin typeface="Arial Narrow" pitchFamily="34" charset="0"/>
              </a:rPr>
              <a:t>Post War reconstruction of Germany – millions displaced, infrastructure in ruins and hunger. Communists had a ready appeal as most were leaders in the resistance.</a:t>
            </a:r>
          </a:p>
          <a:p>
            <a:r>
              <a:rPr lang="en-AU" sz="2000" dirty="0" smtClean="0">
                <a:latin typeface="Arial Narrow" pitchFamily="34" charset="0"/>
              </a:rPr>
              <a:t>Communist governments in Poland, Hungary, Albania, Yugoslavia and Czechoslovakia. France and Italy ha large communist parties.</a:t>
            </a:r>
          </a:p>
          <a:p>
            <a:r>
              <a:rPr lang="en-AU" sz="2000" dirty="0" smtClean="0">
                <a:latin typeface="Arial Narrow" pitchFamily="34" charset="0"/>
              </a:rPr>
              <a:t>US had nukes but the USSR did not.</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Europe 1945</a:t>
            </a:r>
            <a:endParaRPr lang="en-AU" sz="3200" dirty="0">
              <a:solidFill>
                <a:schemeClr val="tx1"/>
              </a:solidFill>
            </a:endParaRPr>
          </a:p>
        </p:txBody>
      </p:sp>
      <p:pic>
        <p:nvPicPr>
          <p:cNvPr id="4" name="Content Placeholder 3" descr="151_Map_Cold_War_Europe_678w.GIF"/>
          <p:cNvPicPr>
            <a:picLocks noGrp="1" noChangeAspect="1"/>
          </p:cNvPicPr>
          <p:nvPr>
            <p:ph idx="1"/>
          </p:nvPr>
        </p:nvPicPr>
        <p:blipFill>
          <a:blip r:embed="rId2" cstate="print"/>
          <a:stretch>
            <a:fillRect/>
          </a:stretch>
        </p:blipFill>
        <p:spPr>
          <a:xfrm>
            <a:off x="971600" y="1196974"/>
            <a:ext cx="7272808" cy="547238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en-AU" sz="3200" dirty="0" smtClean="0">
                <a:solidFill>
                  <a:schemeClr val="tx1"/>
                </a:solidFill>
              </a:rPr>
              <a:t>The Division of Germany and Berlin</a:t>
            </a:r>
            <a:endParaRPr lang="en-AU" sz="3200" dirty="0">
              <a:solidFill>
                <a:schemeClr val="tx1"/>
              </a:solidFill>
            </a:endParaRPr>
          </a:p>
        </p:txBody>
      </p:sp>
      <p:pic>
        <p:nvPicPr>
          <p:cNvPr id="7" name="Content Placeholder 6" descr="6c6d98a1fb0bb833cb2896dd01c99db5.jpg"/>
          <p:cNvPicPr>
            <a:picLocks noGrp="1" noChangeAspect="1"/>
          </p:cNvPicPr>
          <p:nvPr>
            <p:ph sz="half" idx="1"/>
          </p:nvPr>
        </p:nvPicPr>
        <p:blipFill>
          <a:blip r:embed="rId2" cstate="print"/>
          <a:stretch>
            <a:fillRect/>
          </a:stretch>
        </p:blipFill>
        <p:spPr>
          <a:xfrm>
            <a:off x="476250" y="1628800"/>
            <a:ext cx="4000500" cy="4248472"/>
          </a:xfrm>
        </p:spPr>
      </p:pic>
      <p:pic>
        <p:nvPicPr>
          <p:cNvPr id="8" name="Content Placeholder 7" descr="berlin_sectors.gif"/>
          <p:cNvPicPr>
            <a:picLocks noGrp="1" noChangeAspect="1"/>
          </p:cNvPicPr>
          <p:nvPr>
            <p:ph sz="half" idx="2"/>
          </p:nvPr>
        </p:nvPicPr>
        <p:blipFill>
          <a:blip r:embed="rId3" cstate="print"/>
          <a:stretch>
            <a:fillRect/>
          </a:stretch>
        </p:blipFill>
        <p:spPr>
          <a:xfrm>
            <a:off x="5072062" y="1628800"/>
            <a:ext cx="3604394" cy="41764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occupation of Germany </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a:bodyPr>
          <a:lstStyle/>
          <a:p>
            <a:r>
              <a:rPr lang="en-AU" sz="2000" dirty="0" smtClean="0">
                <a:latin typeface="Arial Narrow" pitchFamily="34" charset="0"/>
              </a:rPr>
              <a:t>This was a major source of conflict. 4 occupation zones. US and UK join theirs.</a:t>
            </a:r>
          </a:p>
          <a:p>
            <a:r>
              <a:rPr lang="en-AU" sz="2000" dirty="0" smtClean="0">
                <a:latin typeface="Arial Narrow" pitchFamily="34" charset="0"/>
              </a:rPr>
              <a:t>Russia removes vast quantities from the East as War reparation.</a:t>
            </a:r>
          </a:p>
          <a:p>
            <a:r>
              <a:rPr lang="en-AU" sz="2000" dirty="0" smtClean="0">
                <a:latin typeface="Arial Narrow" pitchFamily="34" charset="0"/>
              </a:rPr>
              <a:t>Marshall Plan set up to allow Europe to recover and to resist Communist expansion. Was offered to Soviet clients states but offer as declined. $US22 billion over 11 years.</a:t>
            </a:r>
          </a:p>
          <a:p>
            <a:r>
              <a:rPr lang="en-AU" sz="2000" dirty="0" smtClean="0">
                <a:latin typeface="Arial Narrow" pitchFamily="34" charset="0"/>
              </a:rPr>
              <a:t>Berlin 170 km inside the Soviet Zone. In 1948 the USSR blockades the city. Lasted 1 year –  The Berlin airlift commences with 1400 flights a day until the Soviets give up. Partly because B29s as nuke carriers arrived there.</a:t>
            </a:r>
          </a:p>
          <a:p>
            <a:r>
              <a:rPr lang="en-AU" sz="2000" dirty="0" smtClean="0">
                <a:latin typeface="Arial Narrow" pitchFamily="34" charset="0"/>
              </a:rPr>
              <a:t>1948 – Yugoslavia expelled from the Cominform. Yugoslavia neutral during the Cold War. Yugoslavia not invaded but others not so lucky. Gomulka in Poland – jailed. Rajk in Hungary – shot. Petkov in Bulgaria (hanged) and Xoxe in Albania (hanged).</a:t>
            </a:r>
          </a:p>
          <a:p>
            <a:r>
              <a:rPr lang="en-AU" sz="2000" dirty="0" smtClean="0">
                <a:latin typeface="Arial Narrow" pitchFamily="34" charset="0"/>
              </a:rPr>
              <a:t>1949 – NATO formed. Collective security guaranteed by the US with US bases now on European soil.</a:t>
            </a:r>
          </a:p>
          <a:p>
            <a:r>
              <a:rPr lang="en-AU" sz="2000" dirty="0" smtClean="0">
                <a:latin typeface="Arial Narrow" pitchFamily="34" charset="0"/>
              </a:rPr>
              <a:t>1955 – The Soviet equivalent – The Warsaw Pact established.</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Berlin Airlift - 1948</a:t>
            </a:r>
            <a:endParaRPr lang="en-AU" sz="3200" dirty="0">
              <a:solidFill>
                <a:schemeClr val="tx1"/>
              </a:solidFill>
            </a:endParaRPr>
          </a:p>
        </p:txBody>
      </p:sp>
      <p:pic>
        <p:nvPicPr>
          <p:cNvPr id="6" name="Content Placeholder 5" descr="79602-004-3953EDBF.jpg"/>
          <p:cNvPicPr>
            <a:picLocks noGrp="1" noChangeAspect="1"/>
          </p:cNvPicPr>
          <p:nvPr>
            <p:ph idx="1"/>
          </p:nvPr>
        </p:nvPicPr>
        <p:blipFill>
          <a:blip r:embed="rId2" cstate="print"/>
          <a:stretch>
            <a:fillRect/>
          </a:stretch>
        </p:blipFill>
        <p:spPr>
          <a:xfrm>
            <a:off x="611560" y="1124744"/>
            <a:ext cx="7992888" cy="532859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Why did Germany recover so quickly after 1945?</a:t>
            </a:r>
            <a:endParaRPr lang="en-AU" sz="3200" dirty="0">
              <a:solidFill>
                <a:schemeClr val="tx1"/>
              </a:solidFill>
            </a:endParaRPr>
          </a:p>
        </p:txBody>
      </p:sp>
      <p:sp>
        <p:nvSpPr>
          <p:cNvPr id="3" name="Content Placeholder 2"/>
          <p:cNvSpPr>
            <a:spLocks noGrp="1"/>
          </p:cNvSpPr>
          <p:nvPr>
            <p:ph idx="1"/>
          </p:nvPr>
        </p:nvSpPr>
        <p:spPr>
          <a:xfrm>
            <a:off x="457200" y="980728"/>
            <a:ext cx="8229600" cy="5616624"/>
          </a:xfrm>
        </p:spPr>
        <p:txBody>
          <a:bodyPr>
            <a:normAutofit lnSpcReduction="10000"/>
          </a:bodyPr>
          <a:lstStyle/>
          <a:p>
            <a:pPr fontAlgn="base"/>
            <a:r>
              <a:rPr lang="en-AU" sz="2000" dirty="0" smtClean="0"/>
              <a:t>Highly educated, savings-minded workforce whose population losses were instantly replenished by the influx of millions of refugees from former eastern Germany, Poland, and Czechoslovakia.</a:t>
            </a:r>
          </a:p>
          <a:p>
            <a:pPr fontAlgn="base"/>
            <a:r>
              <a:rPr lang="en-AU" sz="2000" dirty="0" smtClean="0"/>
              <a:t>Wartime destruction meant wonder years for the construction industry. Entire cities were destroyed and had to be rebuilt.</a:t>
            </a:r>
          </a:p>
          <a:p>
            <a:pPr fontAlgn="base"/>
            <a:r>
              <a:rPr lang="en-AU" sz="2000" dirty="0" smtClean="0"/>
              <a:t>Just fighting the war under conditions of scarcity and bombing engendered a high level of state-industrial cooperation and focus on efficiency and optimization. Do more with less. For example, Germany managed to produce more war materiel in 1944 than in 1940.</a:t>
            </a:r>
          </a:p>
          <a:p>
            <a:pPr fontAlgn="base"/>
            <a:r>
              <a:rPr lang="en-AU" sz="2000" dirty="0" smtClean="0"/>
              <a:t>Germany shrank by 25% in 1945 compared to its 1937 territory. Most of the lost territory, such as East Prussia and Pomerania, was historically relatively poor and agricultural. Other relatively poor regions were sequestered away into East Germany. So the richest and most industrial parts of West Germany could grow without having to subsidize the East.</a:t>
            </a:r>
          </a:p>
          <a:p>
            <a:pPr fontAlgn="base"/>
            <a:r>
              <a:rPr lang="en-AU" sz="2000" dirty="0" smtClean="0"/>
              <a:t>Ludwig Erhard, the minister given much credit for the "Economic Miracle," astutely kept exchange rates artificially low in order to promote exports.</a:t>
            </a:r>
          </a:p>
          <a:p>
            <a:pPr fontAlgn="base"/>
            <a:r>
              <a:rPr lang="en-AU" sz="2000" dirty="0" smtClean="0"/>
              <a:t>The Marshall Plan certainly helped by infusing capital. East Germany experienced a net loss of capital and industrial plant as "reparations"</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Anti Communism in the US in the 1950s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1949  - The Soviets detonate their first atomic bomb. And China turns communist under Mao Tse Tung.  Who helped? The Cold War spreads to Asia.</a:t>
            </a:r>
          </a:p>
          <a:p>
            <a:r>
              <a:rPr lang="en-AU" sz="2000" dirty="0" smtClean="0">
                <a:latin typeface="Arial Narrow" pitchFamily="34" charset="0"/>
              </a:rPr>
              <a:t>Spy ring investigations in the US and the UK.</a:t>
            </a:r>
          </a:p>
          <a:p>
            <a:r>
              <a:rPr lang="en-AU" sz="2000" dirty="0" smtClean="0">
                <a:latin typeface="Arial Narrow" pitchFamily="34" charset="0"/>
              </a:rPr>
              <a:t>In the US Senator Joe McCarthy heads the Un-American Activities Committee. Home grown communists to be rooted out particularly from the State Department (who lost China?) and Hollywood. Hysteria follows and many careers ruined (Charlie Chaplin and Lucille Ball etc. Ronald Reagan and Walt Disney informers. Hollywood blacklist.</a:t>
            </a:r>
          </a:p>
          <a:p>
            <a:r>
              <a:rPr lang="en-AU" sz="2000" dirty="0" smtClean="0">
                <a:latin typeface="Arial Narrow" pitchFamily="34" charset="0"/>
              </a:rPr>
              <a:t>1950 – the Korean War. Afterwards the US starts re-arming on a large scale.</a:t>
            </a:r>
          </a:p>
          <a:p>
            <a:r>
              <a:rPr lang="en-AU" sz="2000" dirty="0" smtClean="0">
                <a:latin typeface="Arial Narrow" pitchFamily="34" charset="0"/>
              </a:rPr>
              <a:t>1948 – 1960 The Malayan Emergency.</a:t>
            </a:r>
          </a:p>
          <a:p>
            <a:r>
              <a:rPr lang="en-AU" sz="2000" dirty="0" smtClean="0">
                <a:latin typeface="Arial Narrow" pitchFamily="34" charset="0"/>
              </a:rPr>
              <a:t>1948 – 1954 – The Huk rebellion in the Philippines.</a:t>
            </a:r>
          </a:p>
          <a:p>
            <a:r>
              <a:rPr lang="en-AU" sz="2000" dirty="0" smtClean="0">
                <a:latin typeface="Arial Narrow" pitchFamily="34" charset="0"/>
              </a:rPr>
              <a:t>1954 – French defeated in Vietnam at Dien Bien Phu. SEATO formed.</a:t>
            </a:r>
          </a:p>
          <a:p>
            <a:r>
              <a:rPr lang="en-AU" sz="2000" dirty="0" smtClean="0">
                <a:latin typeface="Arial Narrow" pitchFamily="34" charset="0"/>
              </a:rPr>
              <a:t>Unsuccessful rebellions in Burma and Indonesia. The domino theory and the need to contain communism.</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And admirers</a:t>
            </a:r>
            <a:endParaRPr lang="en-AU" sz="3200" dirty="0">
              <a:solidFill>
                <a:schemeClr val="tx1"/>
              </a:solidFill>
            </a:endParaRPr>
          </a:p>
        </p:txBody>
      </p:sp>
      <p:pic>
        <p:nvPicPr>
          <p:cNvPr id="4" name="Content Placeholder 3" descr="McCarthy 3.jpg"/>
          <p:cNvPicPr>
            <a:picLocks noGrp="1" noChangeAspect="1"/>
          </p:cNvPicPr>
          <p:nvPr>
            <p:ph idx="1"/>
          </p:nvPr>
        </p:nvPicPr>
        <p:blipFill>
          <a:blip r:embed="rId2" cstate="print"/>
          <a:stretch>
            <a:fillRect/>
          </a:stretch>
        </p:blipFill>
        <p:spPr>
          <a:xfrm>
            <a:off x="457200" y="1556793"/>
            <a:ext cx="8229600" cy="424847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50106"/>
          </a:xfrm>
        </p:spPr>
        <p:style>
          <a:lnRef idx="0">
            <a:schemeClr val="accent3"/>
          </a:lnRef>
          <a:fillRef idx="1002">
            <a:schemeClr val="lt2"/>
          </a:fillRef>
          <a:effectRef idx="3">
            <a:schemeClr val="accent3"/>
          </a:effectRef>
          <a:fontRef idx="minor">
            <a:schemeClr val="lt1"/>
          </a:fontRef>
        </p:style>
        <p:txBody>
          <a:bodyPr anchor="ctr">
            <a:normAutofit/>
          </a:bodyPr>
          <a:lstStyle/>
          <a:p>
            <a:pPr algn="ctr"/>
            <a:r>
              <a:rPr lang="en-AU" sz="3200" dirty="0" smtClean="0">
                <a:solidFill>
                  <a:schemeClr val="tx1"/>
                </a:solidFill>
                <a:latin typeface="Arial Narrow" pitchFamily="34" charset="0"/>
              </a:rPr>
              <a:t>This week in International relations</a:t>
            </a:r>
            <a:endParaRPr lang="en-AU" sz="3200" dirty="0">
              <a:solidFill>
                <a:schemeClr val="tx1"/>
              </a:solidFill>
              <a:latin typeface="Arial Narrow" pitchFamily="34" charset="0"/>
            </a:endParaRPr>
          </a:p>
        </p:txBody>
      </p:sp>
      <p:sp>
        <p:nvSpPr>
          <p:cNvPr id="6" name="Content Placeholder 5"/>
          <p:cNvSpPr>
            <a:spLocks noGrp="1"/>
          </p:cNvSpPr>
          <p:nvPr>
            <p:ph idx="1"/>
          </p:nvPr>
        </p:nvSpPr>
        <p:spPr>
          <a:xfrm>
            <a:off x="457200" y="1196752"/>
            <a:ext cx="8229600" cy="5472608"/>
          </a:xfrm>
        </p:spPr>
        <p:txBody>
          <a:bodyPr>
            <a:normAutofit fontScale="92500" lnSpcReduction="20000"/>
          </a:bodyPr>
          <a:lstStyle/>
          <a:p>
            <a:r>
              <a:rPr lang="en-AU" sz="2200" dirty="0" smtClean="0"/>
              <a:t>Iran nuclear deal.  What will the EU do? Will it hasten the day when international trade is conducted in Yuan rather than dollars? Iran to fold if sanctions reintroduced. Did not work with the Cubans. EU to protect businesses trading with Iran. But Maersk pulls out carrying Iran Oil. EU split over allowing Macedonia and Albania to join the EU.</a:t>
            </a:r>
          </a:p>
          <a:p>
            <a:r>
              <a:rPr lang="en-AU" sz="2200" dirty="0" smtClean="0"/>
              <a:t>SCS – China installs anti ship and ground to air missiles. H6 bombers also arrive. Aimed at the region not the US?</a:t>
            </a:r>
          </a:p>
          <a:p>
            <a:r>
              <a:rPr lang="en-AU" sz="2200" dirty="0" smtClean="0"/>
              <a:t>Australia and the US the only two to vote down an inquiry into deaths in Gaza.</a:t>
            </a:r>
          </a:p>
          <a:p>
            <a:r>
              <a:rPr lang="en-AU" sz="2200" dirty="0" smtClean="0"/>
              <a:t>Brexit – stay in the Customs Union – what is it? It means free trade with no tariffs on goods sold within the EU. Great for car makers. Goods coming into the Customs Union all attract the same tariff. No room to negotiate individually. Will it destroy Britain's “take back control”?</a:t>
            </a:r>
          </a:p>
          <a:p>
            <a:r>
              <a:rPr lang="en-AU" sz="2200" dirty="0" smtClean="0"/>
              <a:t>Trump gave Kim two options: reach an agreement to denuclearise and remain in power or suffer the fate of Libyan leader Gaddafi. Then Trump said that Kim would stay in power if he denuclearises and the NK economy would be rebuilt. North’s chief nuclear negotiator declared that the country would never trade away its nuclear weapons capability in exchange for economic aid. Trump now worried about proceeding with the meeting.</a:t>
            </a:r>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Cold war comes to Asia</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1950 – Friendship Treaty between the USSR and China but disagreements over methods surface. US sees it not as differences between the two but in Cold War terms. Stalin says concentrate on the cities – Mao focuses on the villages and the peasants.</a:t>
            </a:r>
          </a:p>
          <a:p>
            <a:r>
              <a:rPr lang="en-AU" sz="2000" dirty="0" smtClean="0">
                <a:latin typeface="Arial Narrow" pitchFamily="34" charset="0"/>
              </a:rPr>
              <a:t>Stalin – conventional warfare – Mao guerrilla warfare. Former proves disastrous.</a:t>
            </a:r>
          </a:p>
          <a:p>
            <a:r>
              <a:rPr lang="en-AU" sz="2000" dirty="0" smtClean="0">
                <a:latin typeface="Arial Narrow" pitchFamily="34" charset="0"/>
              </a:rPr>
              <a:t>Mao win in 1949 and Nationalists escape to Taiwan and further south.</a:t>
            </a:r>
          </a:p>
          <a:p>
            <a:r>
              <a:rPr lang="en-AU" sz="2000" dirty="0" smtClean="0">
                <a:latin typeface="Arial Narrow" pitchFamily="34" charset="0"/>
              </a:rPr>
              <a:t>1950 – UK recognises China but the US does not and sets about containment of China.</a:t>
            </a:r>
          </a:p>
          <a:p>
            <a:r>
              <a:rPr lang="en-AU" sz="2000" dirty="0" smtClean="0">
                <a:latin typeface="Arial Narrow" pitchFamily="34" charset="0"/>
              </a:rPr>
              <a:t>1951 – May – China occupies Tibet.</a:t>
            </a:r>
          </a:p>
          <a:p>
            <a:r>
              <a:rPr lang="en-AU" sz="2000" dirty="0" smtClean="0">
                <a:latin typeface="Arial Narrow" pitchFamily="34" charset="0"/>
              </a:rPr>
              <a:t>The US starts its support of France in Indo China.</a:t>
            </a:r>
          </a:p>
          <a:p>
            <a:r>
              <a:rPr lang="en-AU" sz="2000" dirty="0" smtClean="0">
                <a:latin typeface="Arial Narrow" pitchFamily="34" charset="0"/>
              </a:rPr>
              <a:t>China gives moral support to liberation movements in South East Asia particularly in Burma, Vietnam, Malay and Indonesia.</a:t>
            </a:r>
          </a:p>
          <a:p>
            <a:r>
              <a:rPr lang="en-AU" sz="2000" dirty="0" smtClean="0">
                <a:latin typeface="Arial Narrow" pitchFamily="34" charset="0"/>
              </a:rPr>
              <a:t>The domino theory</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domino theory</a:t>
            </a:r>
            <a:endParaRPr lang="en-AU" sz="3200" dirty="0">
              <a:solidFill>
                <a:schemeClr val="tx1"/>
              </a:solidFill>
            </a:endParaRPr>
          </a:p>
        </p:txBody>
      </p:sp>
      <p:pic>
        <p:nvPicPr>
          <p:cNvPr id="4" name="Content Placeholder 3" descr="domino.jpg"/>
          <p:cNvPicPr>
            <a:picLocks noGrp="1" noChangeAspect="1"/>
          </p:cNvPicPr>
          <p:nvPr>
            <p:ph idx="1"/>
          </p:nvPr>
        </p:nvPicPr>
        <p:blipFill>
          <a:blip r:embed="rId2" cstate="print"/>
          <a:stretch>
            <a:fillRect/>
          </a:stretch>
        </p:blipFill>
        <p:spPr>
          <a:xfrm>
            <a:off x="457200" y="1551095"/>
            <a:ext cx="8229600" cy="422094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death of Stalin and a change of direction</a:t>
            </a:r>
            <a:endParaRPr lang="en-AU" sz="3200" dirty="0">
              <a:solidFill>
                <a:schemeClr val="tx1"/>
              </a:solidFill>
            </a:endParaRPr>
          </a:p>
        </p:txBody>
      </p:sp>
      <p:sp>
        <p:nvSpPr>
          <p:cNvPr id="3" name="Content Placeholder 2"/>
          <p:cNvSpPr>
            <a:spLocks noGrp="1"/>
          </p:cNvSpPr>
          <p:nvPr>
            <p:ph idx="1"/>
          </p:nvPr>
        </p:nvSpPr>
        <p:spPr>
          <a:xfrm>
            <a:off x="457200" y="1196752"/>
            <a:ext cx="8229600" cy="5112568"/>
          </a:xfrm>
        </p:spPr>
        <p:txBody>
          <a:bodyPr>
            <a:normAutofit/>
          </a:bodyPr>
          <a:lstStyle/>
          <a:p>
            <a:r>
              <a:rPr lang="en-AU" sz="2000" dirty="0" smtClean="0">
                <a:latin typeface="Arial Narrow" pitchFamily="34" charset="0"/>
              </a:rPr>
              <a:t>Stalin dies in 1953. Krushchev takes over.</a:t>
            </a:r>
          </a:p>
          <a:p>
            <a:r>
              <a:rPr lang="en-AU" sz="2000" dirty="0" smtClean="0">
                <a:latin typeface="Arial Narrow" pitchFamily="34" charset="0"/>
              </a:rPr>
              <a:t>A new approach “peaceful co-existence”.</a:t>
            </a:r>
          </a:p>
          <a:p>
            <a:r>
              <a:rPr lang="en-AU" sz="2000" dirty="0" smtClean="0">
                <a:latin typeface="Arial Narrow" pitchFamily="34" charset="0"/>
              </a:rPr>
              <a:t>1956 – 20</a:t>
            </a:r>
            <a:r>
              <a:rPr lang="en-AU" sz="2000" baseline="30000" dirty="0" smtClean="0">
                <a:latin typeface="Arial Narrow" pitchFamily="34" charset="0"/>
              </a:rPr>
              <a:t>th</a:t>
            </a:r>
            <a:r>
              <a:rPr lang="en-AU" sz="2000" dirty="0" smtClean="0">
                <a:latin typeface="Arial Narrow" pitchFamily="34" charset="0"/>
              </a:rPr>
              <a:t> Party Congress – Krushchev says “Stalin made mistakes” uproar and Chinese very angry as they were not forewarned.</a:t>
            </a:r>
          </a:p>
          <a:p>
            <a:r>
              <a:rPr lang="en-AU" sz="2000" dirty="0" smtClean="0">
                <a:latin typeface="Arial Narrow" pitchFamily="34" charset="0"/>
              </a:rPr>
              <a:t>1956 – rejection of Stalinism in Hungary. The limits of peaceful co-existence. In June 1956, the demonstration of steelworkers in Poznan was roughly put down by the government. However, in October 1956, the reverberation of these events in Poznan inspired a period of change and moderate liberalisation, known as the "October thaw". The Polish experience encouraged many Hungarians to hope for similar concessions for Hungary.</a:t>
            </a:r>
          </a:p>
          <a:p>
            <a:r>
              <a:rPr lang="en-AU" sz="2000" dirty="0" smtClean="0">
                <a:latin typeface="Arial Narrow" pitchFamily="34" charset="0"/>
              </a:rPr>
              <a:t>“Russians go home” – statues toppled. Russian tanks enter Hungary withdraw and then come back after Hungary withdraws from the Warsaw Pact.</a:t>
            </a:r>
          </a:p>
          <a:p>
            <a:r>
              <a:rPr lang="en-AU" sz="2000" dirty="0" smtClean="0">
                <a:latin typeface="Arial Narrow" pitchFamily="34" charset="0"/>
              </a:rPr>
              <a:t>No help from the  West – both side respect each other’s “sphere of influence”.</a:t>
            </a:r>
          </a:p>
          <a:p>
            <a:r>
              <a:rPr lang="en-AU" sz="2000" dirty="0" smtClean="0">
                <a:latin typeface="Arial Narrow" pitchFamily="34" charset="0"/>
              </a:rPr>
              <a:t>2000 dead, 200,000 flee abroad and Nagy executed in 1958. The Iron Curtain?</a:t>
            </a:r>
          </a:p>
          <a:p>
            <a:r>
              <a:rPr lang="en-AU" sz="2000" dirty="0" smtClean="0">
                <a:latin typeface="Arial Narrow" pitchFamily="34" charset="0"/>
              </a:rPr>
              <a:t>1961 – The Berlin </a:t>
            </a:r>
            <a:r>
              <a:rPr lang="en-AU" sz="2000" smtClean="0">
                <a:latin typeface="Arial Narrow" pitchFamily="34" charset="0"/>
              </a:rPr>
              <a:t>Wall erected.</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Russian tanks in Budapest</a:t>
            </a:r>
            <a:endParaRPr lang="en-AU" sz="3200" dirty="0">
              <a:solidFill>
                <a:schemeClr val="tx1"/>
              </a:solidFill>
            </a:endParaRPr>
          </a:p>
        </p:txBody>
      </p:sp>
      <p:pic>
        <p:nvPicPr>
          <p:cNvPr id="4" name="Content Placeholder 3" descr="Hungary1956-Lg.jpg"/>
          <p:cNvPicPr>
            <a:picLocks noGrp="1" noChangeAspect="1"/>
          </p:cNvPicPr>
          <p:nvPr>
            <p:ph idx="1"/>
          </p:nvPr>
        </p:nvPicPr>
        <p:blipFill>
          <a:blip r:embed="rId2" cstate="print"/>
          <a:stretch>
            <a:fillRect/>
          </a:stretch>
        </p:blipFill>
        <p:spPr>
          <a:xfrm>
            <a:off x="611560" y="1285081"/>
            <a:ext cx="7992888" cy="516825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Suez Canal Crisis - 1956</a:t>
            </a:r>
            <a:endParaRPr lang="en-AU" sz="3200" dirty="0">
              <a:solidFill>
                <a:schemeClr val="tx1"/>
              </a:solidFill>
            </a:endParaRPr>
          </a:p>
        </p:txBody>
      </p:sp>
      <p:sp>
        <p:nvSpPr>
          <p:cNvPr id="3" name="Content Placeholder 2"/>
          <p:cNvSpPr>
            <a:spLocks noGrp="1"/>
          </p:cNvSpPr>
          <p:nvPr>
            <p:ph idx="1"/>
          </p:nvPr>
        </p:nvSpPr>
        <p:spPr>
          <a:xfrm>
            <a:off x="457200" y="1052736"/>
            <a:ext cx="8229600" cy="5472608"/>
          </a:xfrm>
        </p:spPr>
        <p:txBody>
          <a:bodyPr>
            <a:noAutofit/>
          </a:bodyPr>
          <a:lstStyle/>
          <a:p>
            <a:r>
              <a:rPr lang="en-AU" sz="2000" dirty="0" smtClean="0">
                <a:latin typeface="Arial Narrow" pitchFamily="34" charset="0"/>
              </a:rPr>
              <a:t>The Suez Canal provided Britain with a shorter sea route to its empire and, as the 20th century dawned and oil grew in importance, it provided a short sea route to the oilfields of the Persian Gulf.</a:t>
            </a:r>
          </a:p>
          <a:p>
            <a:r>
              <a:rPr lang="en-AU" sz="2000" dirty="0" smtClean="0">
                <a:latin typeface="Arial Narrow" pitchFamily="34" charset="0"/>
              </a:rPr>
              <a:t>July 1956 the Egyptian president, Nasser, nationalized the Suez Canal. The canal had been controlled by French and British interests. </a:t>
            </a:r>
          </a:p>
          <a:p>
            <a:r>
              <a:rPr lang="en-AU" sz="2000" dirty="0" smtClean="0">
                <a:latin typeface="Arial Narrow" pitchFamily="34" charset="0"/>
              </a:rPr>
              <a:t>The Suez Crisis was provoked by an American and British decision not to finance Egypt’s construction of the Aswan High Dam, as they had promised, in response to Egypt’s growing ties with communist Czechoslovakia and the Soviet Union. Nb – cotton growing</a:t>
            </a:r>
          </a:p>
          <a:p>
            <a:r>
              <a:rPr lang="en-AU" sz="2000" dirty="0" smtClean="0">
                <a:latin typeface="Arial Narrow" pitchFamily="34" charset="0"/>
              </a:rPr>
              <a:t>Nasser had three goals: end British occupation; build up Egyptian forces for an attack on Israel; to improve Egypt’s economy by constructing a high dam at Aswan to irrigate the Nile valley.</a:t>
            </a:r>
          </a:p>
          <a:p>
            <a:r>
              <a:rPr lang="en-AU" sz="2000" dirty="0" smtClean="0">
                <a:latin typeface="Arial Narrow" pitchFamily="34" charset="0"/>
              </a:rPr>
              <a:t>France, Britain and the Israelis. Israeli forever now defined as western power. The reaction of the US and USSR, The Hungarian uprising,. Soviets gain a  toehold in the Middle East via Egypt. The role of Eden and the start of the end for the British Empire. </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Suez Crisis</a:t>
            </a:r>
            <a:endParaRPr lang="en-AU" sz="3200" dirty="0">
              <a:solidFill>
                <a:schemeClr val="tx1"/>
              </a:solidFill>
            </a:endParaRPr>
          </a:p>
        </p:txBody>
      </p:sp>
      <p:pic>
        <p:nvPicPr>
          <p:cNvPr id="4" name="Content Placeholder 3" descr="suez-troop_move_map416.gif"/>
          <p:cNvPicPr>
            <a:picLocks noGrp="1" noChangeAspect="1"/>
          </p:cNvPicPr>
          <p:nvPr>
            <p:ph idx="1"/>
          </p:nvPr>
        </p:nvPicPr>
        <p:blipFill>
          <a:blip r:embed="rId2" cstate="print"/>
          <a:stretch>
            <a:fillRect/>
          </a:stretch>
        </p:blipFill>
        <p:spPr>
          <a:xfrm>
            <a:off x="539552" y="1124744"/>
            <a:ext cx="8064896" cy="5400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headlines</a:t>
            </a:r>
            <a:endParaRPr lang="en-AU" sz="3200" dirty="0">
              <a:solidFill>
                <a:schemeClr val="tx1"/>
              </a:solidFill>
            </a:endParaRPr>
          </a:p>
        </p:txBody>
      </p:sp>
      <p:pic>
        <p:nvPicPr>
          <p:cNvPr id="4" name="Content Placeholder 3" descr="0012.jpg"/>
          <p:cNvPicPr>
            <a:picLocks noGrp="1" noChangeAspect="1"/>
          </p:cNvPicPr>
          <p:nvPr>
            <p:ph idx="1"/>
          </p:nvPr>
        </p:nvPicPr>
        <p:blipFill>
          <a:blip r:embed="rId2" cstate="print"/>
          <a:stretch>
            <a:fillRect/>
          </a:stretch>
        </p:blipFill>
        <p:spPr>
          <a:xfrm>
            <a:off x="467544" y="1052736"/>
            <a:ext cx="8208912" cy="525658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smtClean="0">
                <a:solidFill>
                  <a:schemeClr val="tx1"/>
                </a:solidFill>
              </a:rPr>
              <a:t>Meanwhile - the </a:t>
            </a:r>
            <a:r>
              <a:rPr lang="en-AU" sz="3200" dirty="0" smtClean="0">
                <a:solidFill>
                  <a:schemeClr val="tx1"/>
                </a:solidFill>
              </a:rPr>
              <a:t>Offshore Islands Crisis - 1958</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Once part of the mainland’s Fujian province, Quemoy and the other islands in the group were occupied by the Nationalist Chinese when they were driven from the mainland to Taiwan in 1949. </a:t>
            </a:r>
          </a:p>
          <a:p>
            <a:r>
              <a:rPr lang="en-AU" sz="2000" dirty="0" smtClean="0">
                <a:latin typeface="Arial Narrow" pitchFamily="34" charset="0"/>
              </a:rPr>
              <a:t>Thereafter, Quemoy—which at its closest point is only about 1.5 miles (2.4 km) off the Fujian coast—was subject to periodic artillery exchanges with communist forces on the mainland. </a:t>
            </a:r>
          </a:p>
          <a:p>
            <a:r>
              <a:rPr lang="en-AU" sz="2000" dirty="0" smtClean="0">
                <a:latin typeface="Arial Narrow" pitchFamily="34" charset="0"/>
              </a:rPr>
              <a:t>One such incident, in 1958, (which also included Matsu Island to the north) provoked an international diplomatic crisis, when the communists heavily bombarded both islands and demanded that the Nationalists there surrender. </a:t>
            </a:r>
          </a:p>
          <a:p>
            <a:r>
              <a:rPr lang="en-AU" sz="2000" dirty="0" smtClean="0">
                <a:latin typeface="Arial Narrow" pitchFamily="34" charset="0"/>
              </a:rPr>
              <a:t>The standoff was diffused only after the United States interposed the 7th Fleet between the mainland and Taiwan. </a:t>
            </a:r>
          </a:p>
          <a:p>
            <a:r>
              <a:rPr lang="en-AU" sz="2000" dirty="0" smtClean="0">
                <a:latin typeface="Arial Narrow" pitchFamily="34" charset="0"/>
              </a:rPr>
              <a:t>Was it a possible nuclear incident waiting to happen? Nixon and Kennedy both widened the issue by pledging to protect Taiwan from invasion by the mainland at all costs.</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Quemoy and Matsu</a:t>
            </a:r>
            <a:endParaRPr lang="en-AU" sz="3200" dirty="0">
              <a:solidFill>
                <a:schemeClr val="tx1"/>
              </a:solidFill>
            </a:endParaRPr>
          </a:p>
        </p:txBody>
      </p:sp>
      <p:pic>
        <p:nvPicPr>
          <p:cNvPr id="4" name="Content Placeholder 3" descr="achilles.jpg"/>
          <p:cNvPicPr>
            <a:picLocks noGrp="1" noChangeAspect="1"/>
          </p:cNvPicPr>
          <p:nvPr>
            <p:ph idx="1"/>
          </p:nvPr>
        </p:nvPicPr>
        <p:blipFill>
          <a:blip r:embed="rId2" cstate="print"/>
          <a:stretch>
            <a:fillRect/>
          </a:stretch>
        </p:blipFill>
        <p:spPr>
          <a:xfrm>
            <a:off x="899592" y="1124744"/>
            <a:ext cx="7416824" cy="51125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Cuban Missile Crisis - 1962</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a:bodyPr>
          <a:lstStyle/>
          <a:p>
            <a:r>
              <a:rPr lang="en-AU" sz="2000" dirty="0" smtClean="0">
                <a:latin typeface="Arial Narrow" pitchFamily="34" charset="0"/>
              </a:rPr>
              <a:t>Having promised in May 1960 to defend Cuba with Soviet arms, the Soviet premier Nikita Krushchev assumed that the United States would take no steps to prevent the installation of Soviet medium- and intermediate-range ballistic missiles in Cuba. </a:t>
            </a:r>
          </a:p>
          <a:p>
            <a:r>
              <a:rPr lang="en-AU" sz="2000" dirty="0" smtClean="0">
                <a:latin typeface="Arial Narrow" pitchFamily="34" charset="0"/>
              </a:rPr>
              <a:t>Such missiles could hit much of the eastern United States within a few minutes if launched from Cuba. </a:t>
            </a:r>
          </a:p>
          <a:p>
            <a:r>
              <a:rPr lang="en-AU" sz="2000" dirty="0" smtClean="0">
                <a:latin typeface="Arial Narrow" pitchFamily="34" charset="0"/>
              </a:rPr>
              <a:t>Shipments arrive discovered by U2 spy planes. Kennedy begins a naval blockade – quarantining Cuba. Preferred to air attacks on missile sites or an invasion of Cuba itself.</a:t>
            </a:r>
          </a:p>
          <a:p>
            <a:r>
              <a:rPr lang="en-AU" sz="2000" dirty="0" smtClean="0">
                <a:latin typeface="Arial Narrow" pitchFamily="34" charset="0"/>
              </a:rPr>
              <a:t>During the following days, Soviet ships bound for Cuba altered course away from the quarantined zone. As the two superpowers hovered close to the brink of nuclear war, messages were exchanged between Kennedy and Khrushchev amidst extreme tension on both sides. On October 28 Khrushchev capitulated.</a:t>
            </a:r>
          </a:p>
          <a:p>
            <a:r>
              <a:rPr lang="en-AU" sz="2000" dirty="0" smtClean="0">
                <a:latin typeface="Arial Narrow" pitchFamily="34" charset="0"/>
              </a:rPr>
              <a:t>Kennedy in exchange secretly promises never to invade Cuba and to withdraw IRBMS from Turkey. It mean the end of Krushchev in 1964.</a:t>
            </a: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3">
            <a:schemeClr val="lt1"/>
          </a:lnRef>
          <a:fillRef idx="1">
            <a:schemeClr val="accent1"/>
          </a:fillRef>
          <a:effectRef idx="1">
            <a:schemeClr val="accent1"/>
          </a:effectRef>
          <a:fontRef idx="minor">
            <a:schemeClr val="lt1"/>
          </a:fontRef>
        </p:style>
        <p:txBody>
          <a:bodyPr anchor="ctr">
            <a:normAutofit/>
          </a:bodyPr>
          <a:lstStyle/>
          <a:p>
            <a:pPr algn="ctr"/>
            <a:r>
              <a:rPr lang="en-AU" sz="3200" dirty="0" smtClean="0">
                <a:latin typeface="Arial Narrow" pitchFamily="34" charset="0"/>
              </a:rPr>
              <a:t>And that other event</a:t>
            </a:r>
            <a:endParaRPr lang="en-AU" sz="3200" dirty="0">
              <a:latin typeface="Arial Narrow" pitchFamily="34" charset="0"/>
            </a:endParaRPr>
          </a:p>
        </p:txBody>
      </p:sp>
      <p:pic>
        <p:nvPicPr>
          <p:cNvPr id="8" name="Content Placeholder 7" descr="This-Is-the-Official-Menu-for-the-Royal-Wedding-Reception-Shutterstock-9685436fi-1024x726.jpg"/>
          <p:cNvPicPr>
            <a:picLocks noGrp="1" noChangeAspect="1"/>
          </p:cNvPicPr>
          <p:nvPr>
            <p:ph sz="half" idx="1"/>
          </p:nvPr>
        </p:nvPicPr>
        <p:blipFill>
          <a:blip r:embed="rId2" cstate="print"/>
          <a:stretch>
            <a:fillRect/>
          </a:stretch>
        </p:blipFill>
        <p:spPr>
          <a:xfrm>
            <a:off x="395536" y="1772816"/>
            <a:ext cx="3888432" cy="4176464"/>
          </a:xfrm>
        </p:spPr>
      </p:pic>
      <p:pic>
        <p:nvPicPr>
          <p:cNvPr id="9" name="Content Placeholder 8" descr="church-637x397.jpg"/>
          <p:cNvPicPr>
            <a:picLocks noGrp="1" noChangeAspect="1"/>
          </p:cNvPicPr>
          <p:nvPr>
            <p:ph sz="half" idx="2"/>
          </p:nvPr>
        </p:nvPicPr>
        <p:blipFill>
          <a:blip r:embed="rId3" cstate="print"/>
          <a:stretch>
            <a:fillRect/>
          </a:stretch>
        </p:blipFill>
        <p:spPr>
          <a:xfrm>
            <a:off x="4648200" y="1844824"/>
            <a:ext cx="4038600" cy="410445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pic>
        <p:nvPicPr>
          <p:cNvPr id="8" name="Content Placeholder 7" descr="cuban-missile-crisis.png"/>
          <p:cNvPicPr>
            <a:picLocks noGrp="1" noChangeAspect="1"/>
          </p:cNvPicPr>
          <p:nvPr>
            <p:ph idx="1"/>
          </p:nvPr>
        </p:nvPicPr>
        <p:blipFill>
          <a:blip r:embed="rId2" cstate="print"/>
          <a:stretch>
            <a:fillRect/>
          </a:stretch>
        </p:blipFill>
        <p:spPr>
          <a:xfrm>
            <a:off x="611560" y="1340768"/>
            <a:ext cx="7848872" cy="504056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naval blockade of Cuba</a:t>
            </a:r>
            <a:endParaRPr lang="en-AU" sz="3200" dirty="0">
              <a:solidFill>
                <a:schemeClr val="tx1"/>
              </a:solidFill>
            </a:endParaRPr>
          </a:p>
        </p:txBody>
      </p:sp>
      <p:pic>
        <p:nvPicPr>
          <p:cNvPr id="4" name="Content Placeholder 3" descr="93023-004-126A4823.jpg"/>
          <p:cNvPicPr>
            <a:picLocks noGrp="1" noChangeAspect="1"/>
          </p:cNvPicPr>
          <p:nvPr>
            <p:ph idx="1"/>
          </p:nvPr>
        </p:nvPicPr>
        <p:blipFill>
          <a:blip r:embed="rId2" cstate="print"/>
          <a:stretch>
            <a:fillRect/>
          </a:stretch>
        </p:blipFill>
        <p:spPr>
          <a:xfrm>
            <a:off x="539552" y="1124744"/>
            <a:ext cx="8064896" cy="511256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Sino – Soviet split</a:t>
            </a:r>
            <a:endParaRPr lang="en-AU" sz="3200" dirty="0">
              <a:solidFill>
                <a:schemeClr val="tx1"/>
              </a:solidFill>
            </a:endParaRPr>
          </a:p>
        </p:txBody>
      </p:sp>
      <p:sp>
        <p:nvSpPr>
          <p:cNvPr id="3" name="Content Placeholder 2"/>
          <p:cNvSpPr>
            <a:spLocks noGrp="1"/>
          </p:cNvSpPr>
          <p:nvPr>
            <p:ph idx="1"/>
          </p:nvPr>
        </p:nvSpPr>
        <p:spPr>
          <a:xfrm>
            <a:off x="457200" y="1052736"/>
            <a:ext cx="8229600" cy="5472608"/>
          </a:xfrm>
        </p:spPr>
        <p:txBody>
          <a:bodyPr>
            <a:normAutofit/>
          </a:bodyPr>
          <a:lstStyle/>
          <a:p>
            <a:r>
              <a:rPr lang="en-AU" sz="2000" dirty="0" smtClean="0">
                <a:latin typeface="Arial Narrow" pitchFamily="34" charset="0"/>
              </a:rPr>
              <a:t>Asian nations such as North Korea, Vietnam and Cambodia began to turn to communism, they also lacked an urban proletariat, so followed a Maoist path rather than the classical Marxist-Leninist doctrine — to the Soviets' annoyance.</a:t>
            </a:r>
          </a:p>
          <a:p>
            <a:r>
              <a:rPr lang="en-AU" sz="2000" dirty="0" smtClean="0">
                <a:latin typeface="Arial Narrow" pitchFamily="34" charset="0"/>
              </a:rPr>
              <a:t>Mao saw himself as the leader of the Communist world as he was senior to Krushchev. Competition for Communist world leadership.</a:t>
            </a:r>
          </a:p>
          <a:p>
            <a:r>
              <a:rPr lang="en-AU" sz="2000" dirty="0" smtClean="0">
                <a:latin typeface="Arial Narrow" pitchFamily="34" charset="0"/>
              </a:rPr>
              <a:t>Conflict over Destalinisation, The Great Leap forward of 1958, nuclear weapons technology and detente with the West.</a:t>
            </a:r>
          </a:p>
          <a:p>
            <a:r>
              <a:rPr lang="en-AU" sz="2000" dirty="0" smtClean="0">
                <a:latin typeface="Arial Narrow" pitchFamily="34" charset="0"/>
              </a:rPr>
              <a:t>1959 Tibetan uprising – Russia supports the Tibetans. Insults and abuse flow.</a:t>
            </a:r>
          </a:p>
          <a:p>
            <a:r>
              <a:rPr lang="en-AU" sz="2000" dirty="0" smtClean="0">
                <a:latin typeface="Arial Narrow" pitchFamily="34" charset="0"/>
              </a:rPr>
              <a:t>Differences over the Cuban Missile Crisis – Soviets back India in the Sino – Indian War of 1962.</a:t>
            </a:r>
          </a:p>
          <a:p>
            <a:r>
              <a:rPr lang="en-AU" sz="2000" dirty="0" smtClean="0">
                <a:latin typeface="Arial Narrow" pitchFamily="34" charset="0"/>
              </a:rPr>
              <a:t>1968 - border dispute in Xinjiang nearly leads to War. Soviets consider a strike against nuclear testing are of lop Nor in China.</a:t>
            </a:r>
          </a:p>
          <a:p>
            <a:r>
              <a:rPr lang="en-AU" sz="2000" dirty="0" smtClean="0">
                <a:latin typeface="Arial Narrow" pitchFamily="34" charset="0"/>
              </a:rPr>
              <a:t>Differences over Afghanistan – China and the US support the mujahedeen.</a:t>
            </a:r>
          </a:p>
          <a:p>
            <a:r>
              <a:rPr lang="en-AU" sz="2000" dirty="0" smtClean="0">
                <a:latin typeface="Arial Narrow" pitchFamily="34" charset="0"/>
              </a:rPr>
              <a:t>Gorbachev changes and the fall of the USSR – “we told you so...”</a:t>
            </a:r>
          </a:p>
          <a:p>
            <a:r>
              <a:rPr lang="en-AU" sz="2000" dirty="0" smtClean="0">
                <a:latin typeface="Arial Narrow" pitchFamily="34" charset="0"/>
              </a:rPr>
              <a:t>Now co-operating over oil and gas? What do the Russians think of OBOR?</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nuclear build up</a:t>
            </a:r>
            <a:endParaRPr lang="en-AU" sz="3200" dirty="0">
              <a:solidFill>
                <a:schemeClr val="tx1"/>
              </a:solidFill>
            </a:endParaRPr>
          </a:p>
        </p:txBody>
      </p:sp>
      <p:sp>
        <p:nvSpPr>
          <p:cNvPr id="3" name="Content Placeholder 2"/>
          <p:cNvSpPr>
            <a:spLocks noGrp="1"/>
          </p:cNvSpPr>
          <p:nvPr>
            <p:ph idx="1"/>
          </p:nvPr>
        </p:nvSpPr>
        <p:spPr>
          <a:xfrm>
            <a:off x="457200" y="1124744"/>
            <a:ext cx="8229600" cy="5256584"/>
          </a:xfrm>
        </p:spPr>
        <p:txBody>
          <a:bodyPr>
            <a:normAutofit lnSpcReduction="10000"/>
          </a:bodyPr>
          <a:lstStyle/>
          <a:p>
            <a:r>
              <a:rPr lang="en-AU" sz="2000" dirty="0" smtClean="0">
                <a:latin typeface="Arial Narrow" pitchFamily="34" charset="0"/>
              </a:rPr>
              <a:t>USSR gets the atomic bomb in 1949 and the H bomb in 1953. China gains its first atomic bomb in 1964 and a H bomb in 1967.</a:t>
            </a:r>
          </a:p>
          <a:p>
            <a:r>
              <a:rPr lang="en-AU" sz="2000" dirty="0" smtClean="0">
                <a:latin typeface="Arial Narrow" pitchFamily="34" charset="0"/>
              </a:rPr>
              <a:t>The nuclear arms race – Few missiles were then ICBMs – hence the Cuban Missile Crisis and US missiles in Turkey. First ICBMs -  1958 in the USSR, 1959 in the US and 1975 in China.</a:t>
            </a:r>
          </a:p>
          <a:p>
            <a:r>
              <a:rPr lang="en-AU" sz="2000" dirty="0" smtClean="0">
                <a:latin typeface="Arial Narrow" pitchFamily="34" charset="0"/>
              </a:rPr>
              <a:t>B52s “fail safe” and Russian ICBMs.</a:t>
            </a:r>
          </a:p>
          <a:p>
            <a:r>
              <a:rPr lang="en-AU" sz="2000" dirty="0" smtClean="0">
                <a:latin typeface="Arial Narrow" pitchFamily="34" charset="0"/>
              </a:rPr>
              <a:t>The triad – B52s, ICBMS in silos, SLBMs.</a:t>
            </a:r>
          </a:p>
          <a:p>
            <a:r>
              <a:rPr lang="en-AU" sz="2000" dirty="0" smtClean="0">
                <a:latin typeface="Arial Narrow" pitchFamily="34" charset="0"/>
              </a:rPr>
              <a:t>The MAD doctrine and the keeping of the peace – proxy wars.</a:t>
            </a:r>
          </a:p>
          <a:p>
            <a:r>
              <a:rPr lang="en-AU" sz="2000" dirty="0" smtClean="0"/>
              <a:t>By 1986, it was estimated that throughout the world there were 40,000 nuclear warheads – the equivalent of one million Hiroshima bombs.</a:t>
            </a:r>
          </a:p>
          <a:p>
            <a:r>
              <a:rPr lang="en-AU" sz="2000" dirty="0" smtClean="0">
                <a:latin typeface="Arial Narrow" pitchFamily="34" charset="0"/>
              </a:rPr>
              <a:t>Cuban missile Crisis and “brinkmanship”.</a:t>
            </a:r>
          </a:p>
          <a:p>
            <a:r>
              <a:rPr lang="en-AU" sz="2000" dirty="0" smtClean="0">
                <a:latin typeface="Arial Narrow" pitchFamily="34" charset="0"/>
              </a:rPr>
              <a:t>1963 – Hotline installed.</a:t>
            </a:r>
          </a:p>
          <a:p>
            <a:r>
              <a:rPr lang="en-AU" sz="2000" dirty="0" smtClean="0">
                <a:latin typeface="Arial Narrow" pitchFamily="34" charset="0"/>
              </a:rPr>
              <a:t>1966 – air travel between Moscow and New York begun.</a:t>
            </a:r>
          </a:p>
          <a:p>
            <a:r>
              <a:rPr lang="en-AU" sz="2000" dirty="0" smtClean="0">
                <a:latin typeface="Arial Narrow" pitchFamily="34" charset="0"/>
              </a:rPr>
              <a:t>1969 – Nixon Doctrine. SALT 1 </a:t>
            </a:r>
          </a:p>
          <a:p>
            <a:r>
              <a:rPr lang="en-AU" sz="2000" dirty="0" smtClean="0">
                <a:latin typeface="Arial Narrow" pitchFamily="34" charset="0"/>
              </a:rPr>
              <a:t>1972 – normalising relations with China – Nixon visit.</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000" dirty="0" smtClean="0">
                <a:solidFill>
                  <a:schemeClr val="tx1"/>
                </a:solidFill>
              </a:rPr>
              <a:t>The Cultural Revolution in China  (1966 – 76) BBC</a:t>
            </a:r>
            <a:endParaRPr lang="en-AU" sz="3000" dirty="0">
              <a:solidFill>
                <a:schemeClr val="tx1"/>
              </a:solidFill>
            </a:endParaRPr>
          </a:p>
        </p:txBody>
      </p:sp>
      <p:sp>
        <p:nvSpPr>
          <p:cNvPr id="3" name="Content Placeholder 2"/>
          <p:cNvSpPr>
            <a:spLocks noGrp="1"/>
          </p:cNvSpPr>
          <p:nvPr>
            <p:ph idx="1"/>
          </p:nvPr>
        </p:nvSpPr>
        <p:spPr>
          <a:xfrm>
            <a:off x="457200" y="908720"/>
            <a:ext cx="8229600" cy="5688632"/>
          </a:xfrm>
        </p:spPr>
        <p:txBody>
          <a:bodyPr>
            <a:normAutofit lnSpcReduction="10000"/>
          </a:bodyPr>
          <a:lstStyle/>
          <a:p>
            <a:r>
              <a:rPr lang="en-AU" sz="2000" dirty="0" smtClean="0">
                <a:latin typeface="Arial Narrow" pitchFamily="34" charset="0"/>
              </a:rPr>
              <a:t>The Cultural Revolution was a campaign launched by Mao to rid the Party of his rivals, but which ended up destroying much of China's social fabric</a:t>
            </a:r>
            <a:r>
              <a:rPr lang="en-AU" sz="2000" b="1" dirty="0" smtClean="0">
                <a:latin typeface="Arial Narrow" pitchFamily="34" charset="0"/>
              </a:rPr>
              <a:t>. </a:t>
            </a:r>
            <a:r>
              <a:rPr lang="en-AU" sz="2000" dirty="0" smtClean="0">
                <a:latin typeface="Arial Narrow" pitchFamily="34" charset="0"/>
              </a:rPr>
              <a:t>At its start, Mao and his supporters mobilised thousands of young, radical "Red Guards" who were ordered to destroy the "four olds" in Chinese culture – old customs, habits, culture and thinking. Colleges were shut so students could concentrate on "revolution", and as the fervour of the movement spread, they began to attack almost anything and anybody that stood for authority.</a:t>
            </a:r>
          </a:p>
          <a:p>
            <a:r>
              <a:rPr lang="en-AU" sz="2000" dirty="0" smtClean="0">
                <a:latin typeface="Arial Narrow" pitchFamily="34" charset="0"/>
              </a:rPr>
              <a:t>Schools and temples were destroyed, their teachers and parents vilified and, in thousands of cases, beaten to death or driven to suicide.</a:t>
            </a:r>
          </a:p>
          <a:p>
            <a:r>
              <a:rPr lang="en-AU" sz="2000" dirty="0" smtClean="0">
                <a:latin typeface="Arial Narrow" pitchFamily="34" charset="0"/>
              </a:rPr>
              <a:t>While this was going on, Mao and his supporters – including his former film-star wife Jiang Qing – purged the Party of thousands of officials, including Mao's expected successor Liu Shaoqi, and the man who went on to become paramount leader, Deng Xiaoping.</a:t>
            </a:r>
          </a:p>
          <a:p>
            <a:r>
              <a:rPr lang="en-AU" sz="2000" dirty="0" smtClean="0">
                <a:latin typeface="Arial Narrow" pitchFamily="34" charset="0"/>
              </a:rPr>
              <a:t>The Cultural Revolution officially lasted until 1976. Although the fervour of the first two years was not maintained, some areas of the country became almost ungovernable. In the cities, only the army prevented a complete breakdown of law and order.</a:t>
            </a:r>
          </a:p>
          <a:p>
            <a:r>
              <a:rPr lang="en-AU" sz="2000" dirty="0" smtClean="0">
                <a:latin typeface="Arial Narrow" pitchFamily="34" charset="0"/>
              </a:rPr>
              <a:t>Following Mao's death in 1976, his wife and three other radicals were officially blamed for launching and orchestrating the Cultural Revolution.</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cultural revolution in China</a:t>
            </a:r>
            <a:endParaRPr lang="en-AU" sz="3200" dirty="0">
              <a:solidFill>
                <a:schemeClr val="tx1"/>
              </a:solidFill>
            </a:endParaRPr>
          </a:p>
        </p:txBody>
      </p:sp>
      <p:pic>
        <p:nvPicPr>
          <p:cNvPr id="4" name="Content Placeholder 3" descr="4236097_orig.jpg"/>
          <p:cNvPicPr>
            <a:picLocks noGrp="1" noChangeAspect="1"/>
          </p:cNvPicPr>
          <p:nvPr>
            <p:ph idx="1"/>
          </p:nvPr>
        </p:nvPicPr>
        <p:blipFill>
          <a:blip r:embed="rId2" cstate="print"/>
          <a:stretch>
            <a:fillRect/>
          </a:stretch>
        </p:blipFill>
        <p:spPr>
          <a:xfrm>
            <a:off x="457200" y="1346994"/>
            <a:ext cx="8229600" cy="46291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US in Vietnam</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France returns to Vietnam in 1946.</a:t>
            </a:r>
          </a:p>
          <a:p>
            <a:r>
              <a:rPr lang="en-AU" sz="2000" dirty="0" smtClean="0">
                <a:latin typeface="Arial Narrow" pitchFamily="34" charset="0"/>
              </a:rPr>
              <a:t>US shoulders 80% of the financial burden for the French.</a:t>
            </a:r>
          </a:p>
          <a:p>
            <a:r>
              <a:rPr lang="en-AU" sz="2000" dirty="0" smtClean="0">
                <a:latin typeface="Arial Narrow" pitchFamily="34" charset="0"/>
              </a:rPr>
              <a:t>1954 – Dien Bien Phu. French defeat.</a:t>
            </a:r>
          </a:p>
          <a:p>
            <a:r>
              <a:rPr lang="en-AU" sz="2000" dirty="0" smtClean="0">
                <a:latin typeface="Arial Narrow" pitchFamily="34" charset="0"/>
              </a:rPr>
              <a:t>1954 – Geneva talks – elections promised within two years. Elections postponed because Ho Chi minh would have won and reunification never achieved.</a:t>
            </a:r>
          </a:p>
          <a:p>
            <a:r>
              <a:rPr lang="en-AU" sz="2000" dirty="0" smtClean="0">
                <a:latin typeface="Arial Narrow" pitchFamily="34" charset="0"/>
              </a:rPr>
              <a:t>1959 – 1961 – Civil War resumes. Viet Cong and NVA attack the south.</a:t>
            </a:r>
          </a:p>
          <a:p>
            <a:r>
              <a:rPr lang="en-AU" sz="2000" dirty="0" smtClean="0">
                <a:latin typeface="Arial Narrow" pitchFamily="34" charset="0"/>
              </a:rPr>
              <a:t>1963 – The US sends 10,000 advisors.</a:t>
            </a:r>
          </a:p>
          <a:p>
            <a:r>
              <a:rPr lang="en-AU" sz="2000" dirty="0" smtClean="0">
                <a:latin typeface="Arial Narrow" pitchFamily="34" charset="0"/>
              </a:rPr>
              <a:t>1965 – Bombing campaign of the North begins.</a:t>
            </a:r>
          </a:p>
          <a:p>
            <a:r>
              <a:rPr lang="en-AU" sz="2000" dirty="0" smtClean="0">
                <a:latin typeface="Arial Narrow" pitchFamily="34" charset="0"/>
              </a:rPr>
              <a:t>1968 – Tet offensive – Hue and US embassy in Saigon. 800,000 US troops in Vietnam.</a:t>
            </a:r>
          </a:p>
          <a:p>
            <a:r>
              <a:rPr lang="en-AU" sz="2000" dirty="0" smtClean="0">
                <a:latin typeface="Arial Narrow" pitchFamily="34" charset="0"/>
              </a:rPr>
              <a:t>1973 – US withdraws</a:t>
            </a:r>
          </a:p>
          <a:p>
            <a:r>
              <a:rPr lang="en-AU" sz="2000" dirty="0" smtClean="0">
                <a:latin typeface="Arial Narrow" pitchFamily="34" charset="0"/>
              </a:rPr>
              <a:t>1975 – Saigon falls.</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Czechoslovakia 1968</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1968 -  Alexander Dubcek elected and the “Prague Spring” begins. Free elections and new political parties to be set up. “Socialism with a human face”</a:t>
            </a:r>
          </a:p>
          <a:p>
            <a:r>
              <a:rPr lang="en-AU" sz="2000" dirty="0" smtClean="0">
                <a:latin typeface="Arial Narrow" pitchFamily="34" charset="0"/>
              </a:rPr>
              <a:t>The policy of détente encouraged the uprising. Romania had also broken free of Russian control, and was improving relations with the West.</a:t>
            </a:r>
          </a:p>
          <a:p>
            <a:r>
              <a:rPr lang="en-AU" sz="2000" dirty="0" smtClean="0">
                <a:latin typeface="Arial Narrow" pitchFamily="34" charset="0"/>
              </a:rPr>
              <a:t>Resentment at Russian control of the economy which was performing badly</a:t>
            </a:r>
          </a:p>
          <a:p>
            <a:r>
              <a:rPr lang="en-AU" sz="2000" dirty="0" smtClean="0">
                <a:latin typeface="Arial Narrow" pitchFamily="34" charset="0"/>
              </a:rPr>
              <a:t>August 1968 - Brezhnev reads out a letter from some Czechoslovakian Communists asking for help.</a:t>
            </a:r>
          </a:p>
          <a:p>
            <a:r>
              <a:rPr lang="en-AU" sz="2000" dirty="0" smtClean="0">
                <a:latin typeface="Arial Narrow" pitchFamily="34" charset="0"/>
              </a:rPr>
              <a:t>The Brezhnev Doctrine - the USSR would not allow any Eastern European country to reject Communism.</a:t>
            </a:r>
          </a:p>
          <a:p>
            <a:r>
              <a:rPr lang="en-AU" sz="2000" dirty="0" smtClean="0">
                <a:latin typeface="Arial Narrow" pitchFamily="34" charset="0"/>
              </a:rPr>
              <a:t> On 20 August 1968, 500,000 Warsaw Pact troops invaded Czechoslovakia. Dubcek and three other leaders were arrested and sent to Moscow. Died 1992.</a:t>
            </a:r>
          </a:p>
          <a:p>
            <a:r>
              <a:rPr lang="en-AU" sz="2000" dirty="0" smtClean="0">
                <a:latin typeface="Arial Narrow" pitchFamily="34" charset="0"/>
              </a:rPr>
              <a:t>Romania and Yugoslavia horrified by turn of events</a:t>
            </a:r>
          </a:p>
          <a:p>
            <a:r>
              <a:rPr lang="en-AU" sz="2000" dirty="0" smtClean="0">
                <a:latin typeface="Arial Narrow" pitchFamily="34" charset="0"/>
              </a:rPr>
              <a:t>Czechs appeal to the West for help but mindful of Hungary in 1956 do not resit other than peacefully.</a:t>
            </a:r>
          </a:p>
          <a:p>
            <a:endParaRPr lang="en-AU" sz="2000" dirty="0" smtClean="0"/>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pic>
        <p:nvPicPr>
          <p:cNvPr id="4" name="Content Placeholder 3" descr="6a00d8341cdd0d53ef015390dc9ceb970b-800wi.jpg"/>
          <p:cNvPicPr>
            <a:picLocks noGrp="1" noChangeAspect="1"/>
          </p:cNvPicPr>
          <p:nvPr>
            <p:ph idx="1"/>
          </p:nvPr>
        </p:nvPicPr>
        <p:blipFill>
          <a:blip r:embed="rId2" cstate="print"/>
          <a:stretch>
            <a:fillRect/>
          </a:stretch>
        </p:blipFill>
        <p:spPr>
          <a:xfrm>
            <a:off x="971600" y="1268760"/>
            <a:ext cx="7272808" cy="482453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pic>
        <p:nvPicPr>
          <p:cNvPr id="4" name="Content Placeholder 3" descr="8a537187385e44388b78a0d1f83b7057.jpg"/>
          <p:cNvPicPr>
            <a:picLocks noGrp="1" noChangeAspect="1"/>
          </p:cNvPicPr>
          <p:nvPr>
            <p:ph idx="1"/>
          </p:nvPr>
        </p:nvPicPr>
        <p:blipFill>
          <a:blip r:embed="rId2" cstate="print"/>
          <a:stretch>
            <a:fillRect/>
          </a:stretch>
        </p:blipFill>
        <p:spPr>
          <a:xfrm>
            <a:off x="457200" y="1349051"/>
            <a:ext cx="8229600" cy="462503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149080"/>
            <a:ext cx="7772400" cy="1470025"/>
          </a:xfrm>
        </p:spPr>
        <p:txBody>
          <a:bodyPr>
            <a:normAutofit/>
          </a:bodyPr>
          <a:lstStyle/>
          <a:p>
            <a:r>
              <a:rPr lang="en-AU" sz="4000" dirty="0" smtClean="0">
                <a:solidFill>
                  <a:srgbClr val="FFC000"/>
                </a:solidFill>
              </a:rPr>
              <a:t>The Cold War</a:t>
            </a:r>
            <a:endParaRPr lang="en-AU" sz="4000" dirty="0">
              <a:solidFill>
                <a:srgbClr val="FFC000"/>
              </a:solidFill>
            </a:endParaRPr>
          </a:p>
        </p:txBody>
      </p:sp>
      <p:sp>
        <p:nvSpPr>
          <p:cNvPr id="3" name="Subtitle 2"/>
          <p:cNvSpPr>
            <a:spLocks noGrp="1"/>
          </p:cNvSpPr>
          <p:nvPr>
            <p:ph type="subTitle" idx="1"/>
          </p:nvPr>
        </p:nvSpPr>
        <p:spPr>
          <a:xfrm>
            <a:off x="1835696" y="5373216"/>
            <a:ext cx="6400800" cy="622920"/>
          </a:xfrm>
        </p:spPr>
        <p:txBody>
          <a:bodyPr>
            <a:normAutofit/>
          </a:bodyPr>
          <a:lstStyle/>
          <a:p>
            <a:r>
              <a:rPr lang="en-AU" sz="2800" dirty="0" smtClean="0">
                <a:solidFill>
                  <a:srgbClr val="FFC000"/>
                </a:solidFill>
              </a:rPr>
              <a:t>U3A Wodonga 2018</a:t>
            </a:r>
            <a:endParaRPr lang="en-AU" sz="2800" dirty="0">
              <a:solidFill>
                <a:srgbClr val="FFC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Detente in the 1970s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Ostpolitik – tidying up border anomalies left over from WW2.</a:t>
            </a:r>
          </a:p>
          <a:p>
            <a:r>
              <a:rPr lang="en-AU" sz="2000" dirty="0" smtClean="0">
                <a:latin typeface="Arial Narrow" pitchFamily="34" charset="0"/>
              </a:rPr>
              <a:t>Europe distances it self from the great powers. Concerned over nuclear weapons and fears of being the meat in the sandwich.</a:t>
            </a:r>
          </a:p>
          <a:p>
            <a:r>
              <a:rPr lang="en-AU" sz="2000" dirty="0" smtClean="0">
                <a:latin typeface="Arial Narrow" pitchFamily="34" charset="0"/>
              </a:rPr>
              <a:t>West German foreign policy begun in the late 1960s. Initiated by Willy</a:t>
            </a:r>
            <a:r>
              <a:rPr lang="en-AU" sz="2000" dirty="0" smtClean="0">
                <a:latin typeface="Arial Narrow" pitchFamily="34" charset="0"/>
                <a:hlinkClick r:id="rId2"/>
              </a:rPr>
              <a:t> </a:t>
            </a:r>
            <a:r>
              <a:rPr lang="en-AU" sz="2000" dirty="0" smtClean="0">
                <a:latin typeface="Arial Narrow" pitchFamily="34" charset="0"/>
              </a:rPr>
              <a:t>Brandt as foreign minister and then chancellor, the policy was one of detente with Soviet-bloc countries, recognizing the East German government and expanding commercial relations with other Soviet-bloc countries.</a:t>
            </a:r>
          </a:p>
          <a:p>
            <a:r>
              <a:rPr lang="en-AU" sz="2000" dirty="0" smtClean="0">
                <a:latin typeface="Arial Narrow" pitchFamily="34" charset="0"/>
              </a:rPr>
              <a:t>Helmut Schmidt continued these policies. Recognition and acceptance of current borders and renouncing the use of force.</a:t>
            </a:r>
          </a:p>
          <a:p>
            <a:r>
              <a:rPr lang="en-AU" sz="2000" dirty="0" smtClean="0">
                <a:latin typeface="Arial Narrow" pitchFamily="34" charset="0"/>
              </a:rPr>
              <a:t>1972 – Nixon visits Russia after he visited China – SALT 1 in exchange for grain for the USSR.</a:t>
            </a:r>
          </a:p>
          <a:p>
            <a:r>
              <a:rPr lang="en-AU" sz="2000" dirty="0" smtClean="0">
                <a:latin typeface="Arial Narrow" pitchFamily="34" charset="0"/>
              </a:rPr>
              <a:t>Fits and starts – human rights in Russia an issue for Carter.</a:t>
            </a:r>
          </a:p>
          <a:p>
            <a:r>
              <a:rPr lang="en-AU" sz="2000" dirty="0" smtClean="0">
                <a:latin typeface="Arial Narrow" pitchFamily="34" charset="0"/>
              </a:rPr>
              <a:t>Detente ended with the election of Reagan in 1981. “The Evil Empire” speech.</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New Cold War – the 1980s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For Nixon and Carter human rights in the USSR were an issue – particularly the treatment of Jews.</a:t>
            </a:r>
          </a:p>
          <a:p>
            <a:r>
              <a:rPr lang="en-AU" sz="2000" dirty="0" smtClean="0">
                <a:latin typeface="Arial Narrow" pitchFamily="34" charset="0"/>
              </a:rPr>
              <a:t>1979 – detente set back with the Soviet invasion of Afghanistan.</a:t>
            </a:r>
          </a:p>
          <a:p>
            <a:r>
              <a:rPr lang="en-AU" sz="2000" dirty="0" smtClean="0">
                <a:latin typeface="Arial Narrow" pitchFamily="34" charset="0"/>
              </a:rPr>
              <a:t>1980  - The US boycott of the Moscow Olympics. </a:t>
            </a:r>
          </a:p>
          <a:p>
            <a:r>
              <a:rPr lang="en-AU" sz="2000" dirty="0" smtClean="0">
                <a:latin typeface="Arial Narrow" pitchFamily="34" charset="0"/>
              </a:rPr>
              <a:t>1983 - Reagan announces SDI or “Star Wars” and put INF into Europe – mass protests in Europe</a:t>
            </a:r>
          </a:p>
          <a:p>
            <a:r>
              <a:rPr lang="en-AU" sz="2000" dirty="0" smtClean="0">
                <a:latin typeface="Arial Narrow" pitchFamily="34" charset="0"/>
              </a:rPr>
              <a:t>1984 – Soviets boycott the LA Olympics.</a:t>
            </a:r>
          </a:p>
          <a:p>
            <a:r>
              <a:rPr lang="en-AU" sz="2000" dirty="0" smtClean="0">
                <a:latin typeface="Arial Narrow" pitchFamily="34" charset="0"/>
              </a:rPr>
              <a:t>Reagan supports “freedom fighters” in Afghanistan but also Africa and Central America.</a:t>
            </a:r>
          </a:p>
          <a:p>
            <a:r>
              <a:rPr lang="en-AU" sz="2000" dirty="0" smtClean="0">
                <a:latin typeface="Arial Narrow" pitchFamily="34" charset="0"/>
              </a:rPr>
              <a:t>SALT 11 never ratified in the US as Reagan saying it made the US vulnerable.</a:t>
            </a:r>
          </a:p>
          <a:p>
            <a:r>
              <a:rPr lang="en-AU" sz="2000" dirty="0" smtClean="0">
                <a:latin typeface="Arial Narrow" pitchFamily="34" charset="0"/>
              </a:rPr>
              <a:t>.1985 – Reagan blindsided by rise to power of Gorbachev. Focus on the Russian economy – perestroika and glasnost. Gorbachev a cult figure and a hero in Europe and the US ( even in China?).</a:t>
            </a:r>
          </a:p>
          <a:p>
            <a:r>
              <a:rPr lang="en-AU" sz="2000" dirty="0" smtClean="0">
                <a:latin typeface="Arial Narrow" pitchFamily="34" charset="0"/>
              </a:rPr>
              <a:t>Gorbachev reduces army by 10% and withdraws tanks and troops from Europe.</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en-AU" sz="3200" dirty="0" smtClean="0">
                <a:solidFill>
                  <a:schemeClr val="tx1"/>
                </a:solidFill>
              </a:rPr>
              <a:t>The Olympic tit for tat</a:t>
            </a:r>
            <a:endParaRPr lang="en-AU" sz="3200" dirty="0">
              <a:solidFill>
                <a:schemeClr val="tx1"/>
              </a:solidFill>
            </a:endParaRPr>
          </a:p>
        </p:txBody>
      </p:sp>
      <p:pic>
        <p:nvPicPr>
          <p:cNvPr id="7" name="Content Placeholder 6" descr="9e7a64ef8afe0221c828bdf3dfa77b0d.jpg"/>
          <p:cNvPicPr>
            <a:picLocks noGrp="1" noChangeAspect="1"/>
          </p:cNvPicPr>
          <p:nvPr>
            <p:ph sz="half" idx="1"/>
          </p:nvPr>
        </p:nvPicPr>
        <p:blipFill>
          <a:blip r:embed="rId2" cstate="print"/>
          <a:stretch>
            <a:fillRect/>
          </a:stretch>
        </p:blipFill>
        <p:spPr>
          <a:xfrm>
            <a:off x="890587" y="1340768"/>
            <a:ext cx="3171825" cy="4727451"/>
          </a:xfrm>
        </p:spPr>
      </p:pic>
      <p:pic>
        <p:nvPicPr>
          <p:cNvPr id="8" name="Content Placeholder 7" descr="5910afabb7e08.image.jpg"/>
          <p:cNvPicPr>
            <a:picLocks noGrp="1" noChangeAspect="1"/>
          </p:cNvPicPr>
          <p:nvPr>
            <p:ph sz="half" idx="2"/>
          </p:nvPr>
        </p:nvPicPr>
        <p:blipFill>
          <a:blip r:embed="rId3" cstate="print"/>
          <a:stretch>
            <a:fillRect/>
          </a:stretch>
        </p:blipFill>
        <p:spPr>
          <a:xfrm>
            <a:off x="4648200" y="1340768"/>
            <a:ext cx="4038600" cy="468052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New Cold War in the 1980s and the end</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1986 – the Iceland summit between Reagan and Gorbachev.</a:t>
            </a:r>
          </a:p>
          <a:p>
            <a:r>
              <a:rPr lang="en-AU" sz="2000" dirty="0" smtClean="0">
                <a:latin typeface="Arial Narrow" pitchFamily="34" charset="0"/>
              </a:rPr>
              <a:t>The Reykjavík summit almost resulted in a sweeping nuclear arms-control agreement in which the nuclear weapons of both sides would be dismantled. Nothing finalised but it did start the massive reduction in nuclear weapons and marked the start of the end of the Cold War.</a:t>
            </a:r>
          </a:p>
          <a:p>
            <a:r>
              <a:rPr lang="en-AU" sz="2000" dirty="0" smtClean="0">
                <a:latin typeface="Arial Narrow" pitchFamily="34" charset="0"/>
              </a:rPr>
              <a:t>Troops in Eastern Europe down from 50,000 to 5,000. Precipitated the fall of many Eastern European dictatorships.</a:t>
            </a:r>
          </a:p>
          <a:p>
            <a:r>
              <a:rPr lang="en-AU" sz="2000" dirty="0" smtClean="0">
                <a:latin typeface="Arial Narrow" pitchFamily="34" charset="0"/>
              </a:rPr>
              <a:t>1989 – USSR withdraws from Afghanistan.</a:t>
            </a:r>
          </a:p>
          <a:p>
            <a:r>
              <a:rPr lang="en-AU" sz="2000" dirty="0" smtClean="0">
                <a:latin typeface="Arial Narrow" pitchFamily="34" charset="0"/>
              </a:rPr>
              <a:t>1989 – Solidarity gains power in Poland. Ceausescu removed in Romania.</a:t>
            </a:r>
          </a:p>
          <a:p>
            <a:r>
              <a:rPr lang="en-AU" sz="2000" dirty="0" smtClean="0">
                <a:latin typeface="Arial Narrow" pitchFamily="34" charset="0"/>
              </a:rPr>
              <a:t>1989 – Ten An Mien massacre – were they inspired by Gorby?</a:t>
            </a:r>
          </a:p>
          <a:p>
            <a:r>
              <a:rPr lang="en-AU" sz="2000" dirty="0" smtClean="0">
                <a:latin typeface="Arial Narrow" pitchFamily="34" charset="0"/>
              </a:rPr>
              <a:t>1990 – Berlin Wall comes down. USSR Communist Party spooked an launches a coup in 1991 – too late.</a:t>
            </a:r>
          </a:p>
          <a:p>
            <a:r>
              <a:rPr lang="en-AU" sz="2000" dirty="0" smtClean="0">
                <a:latin typeface="Arial Narrow" pitchFamily="34" charset="0"/>
              </a:rPr>
              <a:t>US now the only super power? It now has a free hand in Iraq War of 1991.</a:t>
            </a:r>
          </a:p>
          <a:p>
            <a:r>
              <a:rPr lang="en-AU" sz="2000" dirty="0" smtClean="0">
                <a:latin typeface="Arial Narrow" pitchFamily="34" charset="0"/>
              </a:rPr>
              <a:t>1995 – US normalises relations with North Vietnam (Vietnam now)</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Gorbachev and Reagan</a:t>
            </a:r>
            <a:endParaRPr lang="en-AU" sz="3200" dirty="0">
              <a:solidFill>
                <a:schemeClr val="tx1"/>
              </a:solidFill>
            </a:endParaRPr>
          </a:p>
        </p:txBody>
      </p:sp>
      <p:pic>
        <p:nvPicPr>
          <p:cNvPr id="4" name="Content Placeholder 3" descr="download.jpg"/>
          <p:cNvPicPr>
            <a:picLocks noGrp="1" noChangeAspect="1"/>
          </p:cNvPicPr>
          <p:nvPr>
            <p:ph idx="1"/>
          </p:nvPr>
        </p:nvPicPr>
        <p:blipFill>
          <a:blip r:embed="rId2" cstate="print"/>
          <a:stretch>
            <a:fillRect/>
          </a:stretch>
        </p:blipFill>
        <p:spPr>
          <a:xfrm>
            <a:off x="683568" y="1124744"/>
            <a:ext cx="7920880" cy="4896544"/>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Cold War ends in Europe</a:t>
            </a:r>
            <a:endParaRPr lang="en-AU" sz="3200" dirty="0">
              <a:solidFill>
                <a:schemeClr val="tx1"/>
              </a:solidFill>
            </a:endParaRPr>
          </a:p>
        </p:txBody>
      </p:sp>
      <p:sp>
        <p:nvSpPr>
          <p:cNvPr id="3" name="Content Placeholder 2"/>
          <p:cNvSpPr>
            <a:spLocks noGrp="1"/>
          </p:cNvSpPr>
          <p:nvPr>
            <p:ph idx="1"/>
          </p:nvPr>
        </p:nvSpPr>
        <p:spPr>
          <a:xfrm>
            <a:off x="457200" y="1196752"/>
            <a:ext cx="8229600" cy="5256584"/>
          </a:xfrm>
        </p:spPr>
        <p:txBody>
          <a:bodyPr>
            <a:normAutofit lnSpcReduction="10000"/>
          </a:bodyPr>
          <a:lstStyle/>
          <a:p>
            <a:r>
              <a:rPr lang="en-AU" sz="2000" dirty="0" smtClean="0">
                <a:latin typeface="Arial Narrow" pitchFamily="34" charset="0"/>
              </a:rPr>
              <a:t>Poland – 40 years of socialism and there is still no toilet paper”.</a:t>
            </a:r>
          </a:p>
          <a:p>
            <a:r>
              <a:rPr lang="en-AU" sz="2000" dirty="0" smtClean="0">
                <a:latin typeface="Arial Narrow" pitchFamily="34" charset="0"/>
              </a:rPr>
              <a:t>Everyone lives as hunter – gatherers. One third of each day in queues.</a:t>
            </a:r>
          </a:p>
          <a:p>
            <a:r>
              <a:rPr lang="en-AU" sz="2000" dirty="0" smtClean="0">
                <a:latin typeface="Arial Narrow" pitchFamily="34" charset="0"/>
              </a:rPr>
              <a:t>$1300 to join a waiting list for TVS.</a:t>
            </a:r>
          </a:p>
          <a:p>
            <a:r>
              <a:rPr lang="en-AU" sz="2000" dirty="0" smtClean="0">
                <a:latin typeface="Arial Narrow" pitchFamily="34" charset="0"/>
              </a:rPr>
              <a:t>Hungary – summer sees the start of the East German tourists looking for restaurants,, bars and food in the shops. Hungary tells Gorbachev he cannot ford to maintain the fence between East and West. Gorbachev says he wont pay for it.</a:t>
            </a:r>
          </a:p>
          <a:p>
            <a:r>
              <a:rPr lang="en-AU" sz="2000" dirty="0" smtClean="0">
                <a:latin typeface="Arial Narrow" pitchFamily="34" charset="0"/>
              </a:rPr>
              <a:t>Open air concert – “Austrians” invade. Maps issued so people don’t “stray”. German consular officials in the bushes. A mass exodus from Honecker’s workers Paradise.</a:t>
            </a:r>
          </a:p>
          <a:p>
            <a:r>
              <a:rPr lang="en-AU" sz="2000" dirty="0" smtClean="0">
                <a:latin typeface="Arial Narrow" pitchFamily="34" charset="0"/>
              </a:rPr>
              <a:t>Honecker –a  resistance fighter in Ww2 – 6 years in concentration camps then did the same to his own people. Isolated form own people –staged factory visits, curtained Volvos -  weekends at dachas.</a:t>
            </a:r>
          </a:p>
          <a:p>
            <a:r>
              <a:rPr lang="en-AU" sz="2000" dirty="0" smtClean="0">
                <a:latin typeface="Arial Narrow" pitchFamily="34" charset="0"/>
              </a:rPr>
              <a:t>Romania – “if we only a little more food it would be just like wartime. Ceausescu 71 in 1989 – shot. Germans apprehensive about jobs – wished conditions would improve in the East so people would stay there. Young and ambitious leave. Elderly left in a denuded country.</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picnic on the border of Hungary and Austria</a:t>
            </a:r>
            <a:endParaRPr lang="en-AU" sz="3200" dirty="0">
              <a:solidFill>
                <a:schemeClr val="tx1"/>
              </a:solidFill>
            </a:endParaRPr>
          </a:p>
        </p:txBody>
      </p:sp>
      <p:pic>
        <p:nvPicPr>
          <p:cNvPr id="4" name="Content Placeholder 3" descr="OESCAPE_g2_L.gif"/>
          <p:cNvPicPr>
            <a:picLocks noGrp="1" noChangeAspect="1"/>
          </p:cNvPicPr>
          <p:nvPr>
            <p:ph idx="1"/>
          </p:nvPr>
        </p:nvPicPr>
        <p:blipFill>
          <a:blip r:embed="rId2" cstate="print"/>
          <a:stretch>
            <a:fillRect/>
          </a:stretch>
        </p:blipFill>
        <p:spPr>
          <a:xfrm>
            <a:off x="467544" y="1052736"/>
            <a:ext cx="8352928" cy="532859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Cold War revived under Putin</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a:bodyPr>
          <a:lstStyle/>
          <a:p>
            <a:r>
              <a:rPr lang="en-AU" sz="2000" dirty="0" smtClean="0">
                <a:latin typeface="Arial Narrow" pitchFamily="34" charset="0"/>
              </a:rPr>
              <a:t>.Putin plays the anti west card t shore up support at home and to expand Russia’s influence abroad.</a:t>
            </a:r>
          </a:p>
          <a:p>
            <a:r>
              <a:rPr lang="en-AU" sz="2000" dirty="0" smtClean="0">
                <a:latin typeface="Arial Narrow" pitchFamily="34" charset="0"/>
              </a:rPr>
              <a:t>He criticised the West’s support of the anti-Moscow “colour revolutions,” in Georgia, Kyrgyzstan, and Ukraine, which deposed corrupt, Soviet-era leaders, to its endorsement of the uprisings of the Arab Spring. Five years ago, he blamed Hillary Clinton for the anti-Kremlin protests in Moscow’s Bolotnaya Square. </a:t>
            </a:r>
          </a:p>
          <a:p>
            <a:r>
              <a:rPr lang="en-AU" sz="2000" dirty="0" smtClean="0">
                <a:latin typeface="Arial Narrow" pitchFamily="34" charset="0"/>
              </a:rPr>
              <a:t>The 2016 Presidential campaign in the United States was of keen interest to Putin. He loathed Obama, who had applied economic sanctions against Putin’s cronies after the annexation of Crimea and the invasion of eastern Ukraine. Clinton, he believed was worse.</a:t>
            </a:r>
          </a:p>
          <a:p>
            <a:r>
              <a:rPr lang="en-AU" sz="2000" dirty="0" smtClean="0">
                <a:latin typeface="Arial Narrow" pitchFamily="34" charset="0"/>
              </a:rPr>
              <a:t>Podesta’s “change your Gmail password” fiasco.</a:t>
            </a:r>
          </a:p>
          <a:p>
            <a:r>
              <a:rPr lang="en-AU" sz="2000" dirty="0" smtClean="0">
                <a:latin typeface="Arial Narrow" pitchFamily="34" charset="0"/>
              </a:rPr>
              <a:t>Use of social media to spread pro Trump messages.</a:t>
            </a:r>
          </a:p>
          <a:p>
            <a:r>
              <a:rPr lang="en-AU" sz="2000" dirty="0" smtClean="0">
                <a:latin typeface="Arial Narrow" pitchFamily="34" charset="0"/>
              </a:rPr>
              <a:t>1989  - Putin was burning documents in Dresden – asked fro help. “Moscow was silent”. The decline of the USSR as a world force and the need to regain respect.</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en-AU" sz="3200" dirty="0" smtClean="0">
                <a:solidFill>
                  <a:schemeClr val="tx1"/>
                </a:solidFill>
                <a:latin typeface="Arial Narrow" pitchFamily="34" charset="0"/>
              </a:rPr>
              <a:t>Putin – a new Tsar?</a:t>
            </a:r>
            <a:endParaRPr lang="en-AU" sz="3200" dirty="0">
              <a:solidFill>
                <a:schemeClr val="tx1"/>
              </a:solidFill>
              <a:latin typeface="Arial Narrow" pitchFamily="34" charset="0"/>
            </a:endParaRPr>
          </a:p>
        </p:txBody>
      </p:sp>
      <p:pic>
        <p:nvPicPr>
          <p:cNvPr id="4" name="Content Placeholder 3" descr="20171028_cna400.jpg"/>
          <p:cNvPicPr>
            <a:picLocks noGrp="1" noChangeAspect="1"/>
          </p:cNvPicPr>
          <p:nvPr>
            <p:ph idx="1"/>
          </p:nvPr>
        </p:nvPicPr>
        <p:blipFill>
          <a:blip r:embed="rId2" cstate="print"/>
          <a:stretch>
            <a:fillRect/>
          </a:stretch>
        </p:blipFill>
        <p:spPr>
          <a:xfrm>
            <a:off x="2555776" y="1124744"/>
            <a:ext cx="4104456" cy="5544616"/>
          </a:xfrm>
          <a:solidFill>
            <a:schemeClr val="accent3"/>
          </a:solidFill>
          <a:ln>
            <a:solidFill>
              <a:schemeClr val="tx2"/>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Russian resentment</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r>
              <a:rPr lang="en-AU" sz="2900" dirty="0" smtClean="0">
                <a:latin typeface="Arial Narrow" pitchFamily="34" charset="0"/>
              </a:rPr>
              <a:t>The West no longer feared Soviet power; Eastern and Central Europe were beyond Moscow’s control; and the fifteen republics of the Soviet Union were all going their own way. An empire shaped by Catherine the Great and Joseph Stalin was dissolving.</a:t>
            </a:r>
          </a:p>
          <a:p>
            <a:r>
              <a:rPr lang="en-AU" sz="2900" dirty="0" smtClean="0">
                <a:latin typeface="Arial Narrow" pitchFamily="34" charset="0"/>
              </a:rPr>
              <a:t>The fall of the imperial state meant the loss of two million square miles of territory, a parcel larger than India. Tens of millions of ethnic Russians now found themselves “abroad.” </a:t>
            </a:r>
          </a:p>
          <a:p>
            <a:r>
              <a:rPr lang="en-AU" sz="2900" dirty="0" smtClean="0">
                <a:latin typeface="Arial Narrow" pitchFamily="34" charset="0"/>
              </a:rPr>
              <a:t>Western Triumphalism.</a:t>
            </a:r>
          </a:p>
          <a:p>
            <a:r>
              <a:rPr lang="en-AU" sz="2900" dirty="0" smtClean="0">
                <a:latin typeface="Arial Narrow" pitchFamily="34" charset="0"/>
              </a:rPr>
              <a:t>NATO expands into former soviet territory. Battling pro Russian Serbian forces in Bosnia.</a:t>
            </a:r>
          </a:p>
          <a:p>
            <a:r>
              <a:rPr lang="en-AU" sz="2900" dirty="0" smtClean="0">
                <a:latin typeface="Arial Narrow" pitchFamily="34" charset="0"/>
              </a:rPr>
              <a:t>Every aspect of the country’s political life, including the media, was brought under Putin’s control as he sought to stabilise Post Yeltsin Russia.</a:t>
            </a:r>
          </a:p>
          <a:p>
            <a:r>
              <a:rPr lang="en-AU" sz="2900" dirty="0" smtClean="0">
                <a:latin typeface="Arial Narrow" pitchFamily="34" charset="0"/>
              </a:rPr>
              <a:t>Initially friendly the US invasion of Iraq the turning point for Putin – Russia had no role and it annoyed him.</a:t>
            </a:r>
          </a:p>
          <a:p>
            <a:r>
              <a:rPr lang="en-AU" sz="2900" dirty="0" smtClean="0">
                <a:latin typeface="Arial Narrow" pitchFamily="34" charset="0"/>
              </a:rPr>
              <a:t>In 2012 Putin re- elected on the platform of nationalism, xenophobia, and social conservatism.  At odds with liberal Obama administration.</a:t>
            </a:r>
          </a:p>
          <a:p>
            <a:r>
              <a:rPr lang="en-AU" sz="2900" dirty="0" smtClean="0">
                <a:latin typeface="Arial Narrow" pitchFamily="34" charset="0"/>
              </a:rPr>
              <a:t>Death of Gaddafi – he was safe as a pariah and vulnerable when he opened up. A lesson for Putin.</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Scale of the Cold War</a:t>
            </a:r>
            <a:endParaRPr lang="en-AU" sz="3200" dirty="0">
              <a:solidFill>
                <a:schemeClr val="tx1"/>
              </a:solidFill>
            </a:endParaRPr>
          </a:p>
        </p:txBody>
      </p:sp>
      <p:sp>
        <p:nvSpPr>
          <p:cNvPr id="3" name="Content Placeholder 2"/>
          <p:cNvSpPr>
            <a:spLocks noGrp="1"/>
          </p:cNvSpPr>
          <p:nvPr>
            <p:ph idx="1"/>
          </p:nvPr>
        </p:nvSpPr>
        <p:spPr>
          <a:xfrm>
            <a:off x="457200" y="1196752"/>
            <a:ext cx="8229600" cy="5256584"/>
          </a:xfrm>
        </p:spPr>
        <p:txBody>
          <a:bodyPr>
            <a:normAutofit/>
          </a:bodyPr>
          <a:lstStyle/>
          <a:p>
            <a:r>
              <a:rPr lang="en-AU" sz="2000" dirty="0" smtClean="0">
                <a:latin typeface="Arial Narrow" pitchFamily="34" charset="0"/>
              </a:rPr>
              <a:t>A global conflict. Almost everyone drawn in. US in Vietnam, Cambodia, Laos and Korea. Turks, Algerians and Chinese.</a:t>
            </a:r>
          </a:p>
          <a:p>
            <a:r>
              <a:rPr lang="en-AU" sz="2000" dirty="0" smtClean="0">
                <a:latin typeface="Arial Narrow" pitchFamily="34" charset="0"/>
              </a:rPr>
              <a:t>Cuban in Angola, Saudis fight Russians in Afghanistan.</a:t>
            </a:r>
          </a:p>
          <a:p>
            <a:r>
              <a:rPr lang="en-AU" sz="2000" dirty="0" smtClean="0">
                <a:latin typeface="Arial Narrow" pitchFamily="34" charset="0"/>
              </a:rPr>
              <a:t>Proxy wars in Latin America and Africa.</a:t>
            </a:r>
          </a:p>
          <a:p>
            <a:r>
              <a:rPr lang="en-AU" sz="2000" dirty="0" smtClean="0">
                <a:latin typeface="Arial Narrow" pitchFamily="34" charset="0"/>
              </a:rPr>
              <a:t>Weapons sold around the World.</a:t>
            </a:r>
          </a:p>
          <a:p>
            <a:r>
              <a:rPr lang="en-AU" sz="2000" dirty="0" smtClean="0">
                <a:latin typeface="Arial Narrow" pitchFamily="34" charset="0"/>
              </a:rPr>
              <a:t>The Space race – Sputnik and the race to the Moon.</a:t>
            </a:r>
          </a:p>
          <a:p>
            <a:r>
              <a:rPr lang="en-AU" sz="2000" dirty="0" smtClean="0">
                <a:latin typeface="Arial Narrow" pitchFamily="34" charset="0"/>
              </a:rPr>
              <a:t>Ethnic and nationalist conflicts take on new depths. India and Pakistan, China and Taiwan, Ethiopia and Somalia.</a:t>
            </a:r>
          </a:p>
          <a:p>
            <a:r>
              <a:rPr lang="en-AU" sz="2000" dirty="0" smtClean="0">
                <a:latin typeface="Arial Narrow" pitchFamily="34" charset="0"/>
              </a:rPr>
              <a:t>Not global as in troop movements but rather global in terms of social and economic effects of the conflict.</a:t>
            </a:r>
          </a:p>
          <a:p>
            <a:r>
              <a:rPr lang="en-AU" sz="2000" dirty="0" smtClean="0">
                <a:latin typeface="Arial Narrow" pitchFamily="34" charset="0"/>
              </a:rPr>
              <a:t>Cold War takes up 10% of GNP in the US. Ruins the USSR.</a:t>
            </a:r>
          </a:p>
          <a:p>
            <a:r>
              <a:rPr lang="en-AU" sz="2000" dirty="0" smtClean="0">
                <a:latin typeface="Arial Narrow" pitchFamily="34" charset="0"/>
              </a:rPr>
              <a:t>Highways constructed primarily for the military – pipelines near roads in Europe.</a:t>
            </a:r>
          </a:p>
          <a:p>
            <a:r>
              <a:rPr lang="en-AU" sz="2000" dirty="0" smtClean="0">
                <a:latin typeface="Arial Narrow" pitchFamily="34" charset="0"/>
              </a:rPr>
              <a:t>The Internet – communications redundancy in case of a nuclear exchange.</a:t>
            </a:r>
          </a:p>
          <a:p>
            <a:r>
              <a:rPr lang="en-AU" sz="2000" dirty="0" smtClean="0">
                <a:latin typeface="Arial Narrow" pitchFamily="34" charset="0"/>
              </a:rPr>
              <a:t>Dominated thinking and culture.</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Cold War 2 and Putin</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a:bodyPr>
          <a:lstStyle/>
          <a:p>
            <a:r>
              <a:rPr lang="en-AU" sz="2000" dirty="0" smtClean="0">
                <a:latin typeface="Arial Narrow" pitchFamily="34" charset="0"/>
              </a:rPr>
              <a:t>Putin also regarded the anti-Kremlin, pro-democracy demonstrations in Moscow, which started in 2011, as a rehearsal for an uprising that had to be thwarted. </a:t>
            </a:r>
          </a:p>
          <a:p>
            <a:r>
              <a:rPr lang="en-AU" sz="2000" dirty="0" smtClean="0">
                <a:latin typeface="Arial Narrow" pitchFamily="34" charset="0"/>
              </a:rPr>
              <a:t>Some thirty journalists have been murdered in Russia in the past decade and a half; human-rights groups that receive funding from abroad are registered in Moscow as “foreign agents.” Dissent is marginalised – Navalny</a:t>
            </a:r>
          </a:p>
          <a:p>
            <a:r>
              <a:rPr lang="en-AU" sz="2000" dirty="0" smtClean="0">
                <a:latin typeface="Arial Narrow" pitchFamily="34" charset="0"/>
              </a:rPr>
              <a:t>even in the Internet era, more than eighty per cent of Russians get their news from television which Putin runs as  state enterprise.</a:t>
            </a:r>
          </a:p>
          <a:p>
            <a:r>
              <a:rPr lang="en-AU" sz="2000" dirty="0" smtClean="0">
                <a:latin typeface="Arial Narrow" pitchFamily="34" charset="0"/>
              </a:rPr>
              <a:t>Involvement in Syria to establish Russia as a player on the world stage.</a:t>
            </a:r>
          </a:p>
          <a:p>
            <a:r>
              <a:rPr lang="en-AU" sz="2000" dirty="0" smtClean="0">
                <a:latin typeface="Arial Narrow" pitchFamily="34" charset="0"/>
              </a:rPr>
              <a:t>Bullying the Baltic States.</a:t>
            </a:r>
          </a:p>
          <a:p>
            <a:r>
              <a:rPr lang="en-AU" sz="2000" dirty="0" smtClean="0">
                <a:latin typeface="Arial Narrow" pitchFamily="34" charset="0"/>
              </a:rPr>
              <a:t>Trump totally uncritical of Putin and has business interests there. Not committed to NATO. “America first”</a:t>
            </a:r>
          </a:p>
          <a:p>
            <a:r>
              <a:rPr lang="en-AU" sz="2000" dirty="0" smtClean="0">
                <a:latin typeface="Arial Narrow" pitchFamily="34" charset="0"/>
              </a:rPr>
              <a:t>Merkel warns Trump of New cold war but trump is not interested. White House staff now see Russia as main threat not terrorism.</a:t>
            </a:r>
          </a:p>
          <a:p>
            <a:r>
              <a:rPr lang="en-AU" sz="2000" dirty="0" smtClean="0">
                <a:latin typeface="Arial Narrow" pitchFamily="34" charset="0"/>
              </a:rPr>
              <a:t>Not as dangerous as the first Cold War or is it? More connected now and there fore more collision points are possible.</a:t>
            </a:r>
          </a:p>
          <a:p>
            <a:endParaRPr lang="en-AU" sz="2000" dirty="0" smtClean="0">
              <a:latin typeface="Arial Narrow" pitchFamily="34" charset="0"/>
            </a:endParaRP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Awkward</a:t>
            </a:r>
            <a:endParaRPr lang="en-AU" sz="3200" dirty="0">
              <a:solidFill>
                <a:schemeClr val="tx1"/>
              </a:solidFill>
            </a:endParaRPr>
          </a:p>
        </p:txBody>
      </p:sp>
      <p:pic>
        <p:nvPicPr>
          <p:cNvPr id="4" name="Content Placeholder 3" descr="ap_17076727903386-c710c6cd1f36b2dd4c8d1293854866a1ee156797-s900-c85.jpg"/>
          <p:cNvPicPr>
            <a:picLocks noGrp="1" noChangeAspect="1"/>
          </p:cNvPicPr>
          <p:nvPr>
            <p:ph idx="1"/>
          </p:nvPr>
        </p:nvPicPr>
        <p:blipFill>
          <a:blip r:embed="rId2" cstate="print"/>
          <a:stretch>
            <a:fillRect/>
          </a:stretch>
        </p:blipFill>
        <p:spPr>
          <a:xfrm>
            <a:off x="1259632" y="1340768"/>
            <a:ext cx="6552728" cy="4608512"/>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And under the radar</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a:bodyPr>
          <a:lstStyle/>
          <a:p>
            <a:r>
              <a:rPr lang="en-AU" sz="2000" dirty="0" smtClean="0">
                <a:latin typeface="Arial Narrow" pitchFamily="34" charset="0"/>
              </a:rPr>
              <a:t>Active measures were used by both sides throughout the Cold War. </a:t>
            </a:r>
          </a:p>
          <a:p>
            <a:r>
              <a:rPr lang="en-AU" sz="2000" dirty="0" smtClean="0">
                <a:latin typeface="Arial Narrow" pitchFamily="34" charset="0"/>
              </a:rPr>
              <a:t>In the nineteen-sixties, Soviet intelligence officers spread a rumour that the U.S. government was involved in the assassination of Martin Luther King, Jr. </a:t>
            </a:r>
          </a:p>
          <a:p>
            <a:r>
              <a:rPr lang="en-AU" sz="2000" dirty="0" smtClean="0">
                <a:latin typeface="Arial Narrow" pitchFamily="34" charset="0"/>
              </a:rPr>
              <a:t>In the eighties, they spread the rumour that American intelligence had “created” the </a:t>
            </a:r>
            <a:r>
              <a:rPr lang="en-AU" sz="2000" i="1" cap="small" dirty="0" smtClean="0">
                <a:latin typeface="Arial Narrow" pitchFamily="34" charset="0"/>
              </a:rPr>
              <a:t>aids</a:t>
            </a:r>
            <a:r>
              <a:rPr lang="en-AU" sz="2000" dirty="0" smtClean="0">
                <a:latin typeface="Arial Narrow" pitchFamily="34" charset="0"/>
              </a:rPr>
              <a:t> virus, at Fort Detrick, Maryland. They regularly lent support to leftist parties and insurgencies. </a:t>
            </a:r>
          </a:p>
          <a:p>
            <a:r>
              <a:rPr lang="en-AU" sz="2000" dirty="0" smtClean="0">
                <a:latin typeface="Arial Narrow" pitchFamily="34" charset="0"/>
              </a:rPr>
              <a:t>The C.I.A., for its part, worked to overthrow regimes in Iran, Cuba, Haiti, Brazil, Chile, and Panama. It used cash payments, propaganda, and sometimes violent measures to sway elections away from leftist parties in Italy, Guatemala, Indonesia, South Vietnam, and Nicaragua.</a:t>
            </a:r>
          </a:p>
          <a:p>
            <a:r>
              <a:rPr lang="en-AU" sz="2000" dirty="0" smtClean="0">
                <a:latin typeface="Arial Narrow" pitchFamily="34" charset="0"/>
              </a:rPr>
              <a:t>In the 1990s US supported Yeltsin with technical support on the ground to help him win the election in the USSR</a:t>
            </a:r>
          </a:p>
          <a:p>
            <a:r>
              <a:rPr lang="en-AU" sz="2000" dirty="0" smtClean="0">
                <a:latin typeface="Arial Narrow" pitchFamily="34" charset="0"/>
              </a:rPr>
              <a:t>In 2016 – The USSR is suspected of having been involved in the Anti Clinton, pro Trump campaign.</a:t>
            </a:r>
          </a:p>
          <a:p>
            <a:r>
              <a:rPr lang="en-AU" sz="2000" dirty="0" smtClean="0">
                <a:latin typeface="Arial Narrow" pitchFamily="34" charset="0"/>
              </a:rPr>
              <a:t>Cyber warfare – cheap USBs in Kabul for US servicemen to use. US and </a:t>
            </a:r>
            <a:r>
              <a:rPr lang="en-AU" sz="2000" dirty="0" err="1" smtClean="0">
                <a:latin typeface="Arial Narrow" pitchFamily="34" charset="0"/>
              </a:rPr>
              <a:t>Stuxnet</a:t>
            </a:r>
            <a:r>
              <a:rPr lang="en-AU" sz="2000" dirty="0" smtClean="0">
                <a:latin typeface="Arial Narrow" pitchFamily="34" charset="0"/>
              </a:rPr>
              <a:t>.</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AU" sz="3600" dirty="0" smtClean="0">
                <a:solidFill>
                  <a:schemeClr val="tx1"/>
                </a:solidFill>
              </a:rPr>
              <a:t>A new Cold War?</a:t>
            </a:r>
            <a:endParaRPr lang="en-AU" sz="3600" dirty="0">
              <a:solidFill>
                <a:schemeClr val="tx1"/>
              </a:solidFill>
            </a:endParaRPr>
          </a:p>
        </p:txBody>
      </p:sp>
      <p:sp>
        <p:nvSpPr>
          <p:cNvPr id="5" name="Content Placeholder 4"/>
          <p:cNvSpPr>
            <a:spLocks noGrp="1"/>
          </p:cNvSpPr>
          <p:nvPr>
            <p:ph sz="half" idx="1"/>
          </p:nvPr>
        </p:nvSpPr>
        <p:spPr>
          <a:xfrm>
            <a:off x="457200" y="1268760"/>
            <a:ext cx="4038600" cy="5328592"/>
          </a:xfrm>
        </p:spPr>
        <p:txBody>
          <a:bodyPr>
            <a:normAutofit fontScale="85000" lnSpcReduction="10000"/>
          </a:bodyPr>
          <a:lstStyle/>
          <a:p>
            <a:r>
              <a:rPr lang="en-AU" sz="2000" dirty="0" smtClean="0"/>
              <a:t>Active measures were used by both sides throughout the Cold War. In the nineteen-sixties, Soviet intelligence officers spread a rumour that the U.S. government was involved in the assassination of Martin Luther King, Jr. In the eighties, they spread the rumour that American intelligence had “created” the </a:t>
            </a:r>
            <a:r>
              <a:rPr lang="en-AU" sz="2000" i="1" cap="small" dirty="0" smtClean="0"/>
              <a:t>aids</a:t>
            </a:r>
            <a:r>
              <a:rPr lang="en-AU" sz="2000" dirty="0" smtClean="0"/>
              <a:t> virus, at Fort Detrick, Maryland. </a:t>
            </a:r>
          </a:p>
          <a:p>
            <a:r>
              <a:rPr lang="en-AU" sz="2000" dirty="0" smtClean="0"/>
              <a:t>They regularly lent support to leftist parties and insurgencies. The C.I.A., for its part, worked to overthrow regimes in Iran, Cuba, Haiti, Brazil, Chile, and Panama. </a:t>
            </a:r>
          </a:p>
          <a:p>
            <a:r>
              <a:rPr lang="en-AU" sz="2000" dirty="0" smtClean="0"/>
              <a:t>It used cash payments, propaganda, and sometimes violent measures to sway elections away from leftist parties in Italy, Guatemala, Indonesia, South Vietnam, and Nicaragua.</a:t>
            </a:r>
          </a:p>
          <a:p>
            <a:r>
              <a:rPr lang="en-AU" sz="2000" dirty="0" smtClean="0"/>
              <a:t>Cold War 2?</a:t>
            </a:r>
            <a:endParaRPr lang="en-AU" sz="2000" dirty="0"/>
          </a:p>
        </p:txBody>
      </p:sp>
      <p:pic>
        <p:nvPicPr>
          <p:cNvPr id="7" name="Content Placeholder 6" descr="dcc624cf1f5a4167b181168c8bebf7d2-dcc624cf1f5a4167b181168c8bebf7d2-0.jpg"/>
          <p:cNvPicPr>
            <a:picLocks noGrp="1" noChangeAspect="1"/>
          </p:cNvPicPr>
          <p:nvPr>
            <p:ph sz="half" idx="2"/>
          </p:nvPr>
        </p:nvPicPr>
        <p:blipFill>
          <a:blip r:embed="rId2" cstate="print"/>
          <a:stretch>
            <a:fillRect/>
          </a:stretch>
        </p:blipFill>
        <p:spPr>
          <a:xfrm>
            <a:off x="4932040" y="1340768"/>
            <a:ext cx="3816424" cy="460851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en-AU" sz="3200" dirty="0" smtClean="0">
                <a:solidFill>
                  <a:schemeClr val="tx1"/>
                </a:solidFill>
              </a:rPr>
              <a:t>A new Cold War?</a:t>
            </a:r>
            <a:endParaRPr lang="en-AU" sz="3200" dirty="0">
              <a:solidFill>
                <a:schemeClr val="tx1"/>
              </a:solidFill>
            </a:endParaRPr>
          </a:p>
        </p:txBody>
      </p:sp>
      <p:sp>
        <p:nvSpPr>
          <p:cNvPr id="5" name="Content Placeholder 4"/>
          <p:cNvSpPr>
            <a:spLocks noGrp="1"/>
          </p:cNvSpPr>
          <p:nvPr>
            <p:ph idx="1"/>
          </p:nvPr>
        </p:nvSpPr>
        <p:spPr>
          <a:xfrm>
            <a:off x="457200" y="1196752"/>
            <a:ext cx="8229600" cy="4929411"/>
          </a:xfrm>
        </p:spPr>
        <p:txBody>
          <a:bodyPr>
            <a:normAutofit lnSpcReduction="10000"/>
          </a:bodyPr>
          <a:lstStyle/>
          <a:p>
            <a:r>
              <a:rPr lang="en-AU" sz="2000" dirty="0" smtClean="0"/>
              <a:t>An end to an era of Western dominance?</a:t>
            </a:r>
          </a:p>
          <a:p>
            <a:r>
              <a:rPr lang="en-AU" sz="2000" dirty="0" smtClean="0"/>
              <a:t>Hybrid warfare – Military, economic, cyber and criminal warfare – who is the enemy? Asymmetric warfare.</a:t>
            </a:r>
          </a:p>
          <a:p>
            <a:r>
              <a:rPr lang="en-AU" sz="2000" dirty="0" smtClean="0"/>
              <a:t>The green troops in the Ukraine – sending a message to Belarus?</a:t>
            </a:r>
          </a:p>
          <a:p>
            <a:r>
              <a:rPr lang="en-AU" sz="2000" dirty="0" smtClean="0"/>
              <a:t>The Poisoning of Skripal and the deteriorating relations with the West.</a:t>
            </a:r>
          </a:p>
          <a:p>
            <a:r>
              <a:rPr lang="en-AU" sz="2000" dirty="0" smtClean="0"/>
              <a:t>The Petya virus – ransom ware.</a:t>
            </a:r>
          </a:p>
          <a:p>
            <a:r>
              <a:rPr lang="en-AU" sz="2000" dirty="0" smtClean="0"/>
              <a:t>The hacking of Podesta's phone</a:t>
            </a:r>
          </a:p>
          <a:p>
            <a:r>
              <a:rPr lang="en-AU" sz="2000" dirty="0" smtClean="0"/>
              <a:t>The Mueller indictment of 13 Russians and two companies</a:t>
            </a:r>
          </a:p>
          <a:p>
            <a:r>
              <a:rPr lang="en-AU" sz="2000" dirty="0" smtClean="0"/>
              <a:t>Where to from here on Russia for Trump?</a:t>
            </a:r>
          </a:p>
          <a:p>
            <a:r>
              <a:rPr lang="en-AU" sz="2000" dirty="0" smtClean="0"/>
              <a:t>Would Nato partners defend each other? Trump has not shown any willingness to do so.</a:t>
            </a:r>
          </a:p>
          <a:p>
            <a:r>
              <a:rPr lang="en-AU" sz="2000" dirty="0" smtClean="0"/>
              <a:t>Denying the US access to the Baltic states? The Baltic Sea? Make it too costly to intervene? </a:t>
            </a:r>
          </a:p>
          <a:p>
            <a:r>
              <a:rPr lang="en-AU" sz="2000" dirty="0" smtClean="0"/>
              <a:t>Can they keep competing with the US on a cost basis?</a:t>
            </a:r>
          </a:p>
          <a:p>
            <a:r>
              <a:rPr lang="en-AU" sz="2000" dirty="0" smtClean="0"/>
              <a:t>Putin’s new super weapons.</a:t>
            </a:r>
          </a:p>
          <a:p>
            <a:endParaRPr lang="en-AU"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Putin’s new nuclear options?</a:t>
            </a:r>
            <a:endParaRPr lang="en-AU" sz="3200" dirty="0">
              <a:solidFill>
                <a:schemeClr val="tx1"/>
              </a:solidFill>
            </a:endParaRPr>
          </a:p>
        </p:txBody>
      </p:sp>
      <p:pic>
        <p:nvPicPr>
          <p:cNvPr id="4" name="Content Placeholder 3" descr="hqdefault.jpg"/>
          <p:cNvPicPr>
            <a:picLocks noGrp="1" noChangeAspect="1"/>
          </p:cNvPicPr>
          <p:nvPr>
            <p:ph idx="1"/>
          </p:nvPr>
        </p:nvPicPr>
        <p:blipFill>
          <a:blip r:embed="rId2" cstate="print"/>
          <a:stretch>
            <a:fillRect/>
          </a:stretch>
        </p:blipFill>
        <p:spPr>
          <a:xfrm>
            <a:off x="1115616" y="1340768"/>
            <a:ext cx="7344816" cy="4824536"/>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style>
          <a:lnRef idx="0">
            <a:schemeClr val="accent3"/>
          </a:lnRef>
          <a:fillRef idx="3">
            <a:schemeClr val="accent3"/>
          </a:fillRef>
          <a:effectRef idx="3">
            <a:schemeClr val="accent3"/>
          </a:effectRef>
          <a:fontRef idx="minor">
            <a:schemeClr val="lt1"/>
          </a:fontRef>
        </p:style>
        <p:txBody>
          <a:bodyPr>
            <a:normAutofit/>
          </a:bodyPr>
          <a:lstStyle/>
          <a:p>
            <a:r>
              <a:rPr lang="en-AU" sz="3200" dirty="0" smtClean="0">
                <a:solidFill>
                  <a:schemeClr val="tx1"/>
                </a:solidFill>
              </a:rPr>
              <a:t>Reading guide</a:t>
            </a:r>
            <a:endParaRPr lang="en-AU" sz="3200" dirty="0">
              <a:solidFill>
                <a:schemeClr val="tx1"/>
              </a:solidFill>
            </a:endParaRPr>
          </a:p>
        </p:txBody>
      </p:sp>
      <p:pic>
        <p:nvPicPr>
          <p:cNvPr id="7" name="Content Placeholder 6" descr="41K9NPKKqEL._SX317_BO1,204,203,200_.jpg"/>
          <p:cNvPicPr>
            <a:picLocks noGrp="1" noChangeAspect="1"/>
          </p:cNvPicPr>
          <p:nvPr>
            <p:ph sz="half" idx="1"/>
          </p:nvPr>
        </p:nvPicPr>
        <p:blipFill>
          <a:blip r:embed="rId2" cstate="print"/>
          <a:stretch>
            <a:fillRect/>
          </a:stretch>
        </p:blipFill>
        <p:spPr>
          <a:xfrm>
            <a:off x="1029824" y="1600200"/>
            <a:ext cx="2893351" cy="4525963"/>
          </a:xfrm>
        </p:spPr>
      </p:pic>
      <p:pic>
        <p:nvPicPr>
          <p:cNvPr id="8" name="Content Placeholder 7" descr="end of the cold war-4364.jpg"/>
          <p:cNvPicPr>
            <a:picLocks noGrp="1" noChangeAspect="1"/>
          </p:cNvPicPr>
          <p:nvPr>
            <p:ph sz="half" idx="2"/>
          </p:nvPr>
        </p:nvPicPr>
        <p:blipFill>
          <a:blip r:embed="rId3" cstate="print"/>
          <a:stretch>
            <a:fillRect/>
          </a:stretch>
        </p:blipFill>
        <p:spPr>
          <a:xfrm>
            <a:off x="5076056" y="1628800"/>
            <a:ext cx="2952328" cy="4464496"/>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a:bodyPr>
          <a:lstStyle/>
          <a:p>
            <a:r>
              <a:rPr lang="en-AU" sz="3200" dirty="0" smtClean="0">
                <a:solidFill>
                  <a:schemeClr val="tx1"/>
                </a:solidFill>
              </a:rPr>
              <a:t>Best book on Putin?</a:t>
            </a:r>
            <a:endParaRPr lang="en-AU" sz="3200" dirty="0">
              <a:solidFill>
                <a:schemeClr val="tx1"/>
              </a:solidFill>
            </a:endParaRPr>
          </a:p>
        </p:txBody>
      </p:sp>
      <p:pic>
        <p:nvPicPr>
          <p:cNvPr id="4" name="Content Placeholder 3" descr="xthe-man-without-a-face.jpg.pagespeed.ic.Y2-PV4QDKJ.jpg"/>
          <p:cNvPicPr>
            <a:picLocks noGrp="1" noChangeAspect="1"/>
          </p:cNvPicPr>
          <p:nvPr>
            <p:ph sz="half" idx="1"/>
          </p:nvPr>
        </p:nvPicPr>
        <p:blipFill>
          <a:blip r:embed="rId2" cstate="print"/>
          <a:stretch>
            <a:fillRect/>
          </a:stretch>
        </p:blipFill>
        <p:spPr>
          <a:xfrm>
            <a:off x="611560" y="1700808"/>
            <a:ext cx="3528392" cy="4392488"/>
          </a:xfrm>
        </p:spPr>
      </p:pic>
      <p:pic>
        <p:nvPicPr>
          <p:cNvPr id="6" name="Content Placeholder 5" descr="images.jpg"/>
          <p:cNvPicPr>
            <a:picLocks noGrp="1" noChangeAspect="1"/>
          </p:cNvPicPr>
          <p:nvPr>
            <p:ph sz="half" idx="2"/>
          </p:nvPr>
        </p:nvPicPr>
        <p:blipFill>
          <a:blip r:embed="rId3" cstate="print"/>
          <a:stretch>
            <a:fillRect/>
          </a:stretch>
        </p:blipFill>
        <p:spPr>
          <a:xfrm>
            <a:off x="5004049" y="1600201"/>
            <a:ext cx="3138580" cy="4493096"/>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a:bodyPr>
          <a:lstStyle/>
          <a:p>
            <a:r>
              <a:rPr lang="en-AU" sz="3200" dirty="0" smtClean="0">
                <a:solidFill>
                  <a:schemeClr val="tx1"/>
                </a:solidFill>
              </a:rPr>
              <a:t>And the 300 year reign of the Romanovs</a:t>
            </a:r>
            <a:endParaRPr lang="en-AU" sz="3200" dirty="0">
              <a:solidFill>
                <a:schemeClr val="tx1"/>
              </a:solidFill>
            </a:endParaRPr>
          </a:p>
        </p:txBody>
      </p:sp>
      <p:pic>
        <p:nvPicPr>
          <p:cNvPr id="6" name="Content Placeholder 5" descr="s-l225.jpg"/>
          <p:cNvPicPr>
            <a:picLocks noGrp="1" noChangeAspect="1"/>
          </p:cNvPicPr>
          <p:nvPr>
            <p:ph sz="half" idx="1"/>
          </p:nvPr>
        </p:nvPicPr>
        <p:blipFill>
          <a:blip r:embed="rId2" cstate="print"/>
          <a:stretch>
            <a:fillRect/>
          </a:stretch>
        </p:blipFill>
        <p:spPr>
          <a:xfrm>
            <a:off x="971600" y="1772816"/>
            <a:ext cx="2715716" cy="4032448"/>
          </a:xfrm>
        </p:spPr>
      </p:pic>
      <p:pic>
        <p:nvPicPr>
          <p:cNvPr id="7" name="Content Placeholder 6" descr="s-l300.jpg"/>
          <p:cNvPicPr>
            <a:picLocks noGrp="1" noChangeAspect="1"/>
          </p:cNvPicPr>
          <p:nvPr>
            <p:ph sz="half" idx="2"/>
          </p:nvPr>
        </p:nvPicPr>
        <p:blipFill>
          <a:blip r:embed="rId3" cstate="print"/>
          <a:stretch>
            <a:fillRect/>
          </a:stretch>
        </p:blipFill>
        <p:spPr>
          <a:xfrm>
            <a:off x="4932040" y="1772816"/>
            <a:ext cx="2656716" cy="396044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n-AU" sz="3200" dirty="0" smtClean="0">
                <a:solidFill>
                  <a:schemeClr val="tx1"/>
                </a:solidFill>
              </a:rPr>
              <a:t>And another one – download as PDF</a:t>
            </a:r>
            <a:endParaRPr lang="en-AU" sz="3200" dirty="0">
              <a:solidFill>
                <a:schemeClr val="tx1"/>
              </a:solidFill>
            </a:endParaRPr>
          </a:p>
        </p:txBody>
      </p:sp>
      <p:pic>
        <p:nvPicPr>
          <p:cNvPr id="4" name="Content Placeholder 3" descr="41IUwh+VdoL._SX331_BO1,204,203,200_.jpg"/>
          <p:cNvPicPr>
            <a:picLocks noGrp="1" noChangeAspect="1"/>
          </p:cNvPicPr>
          <p:nvPr>
            <p:ph sz="half" idx="1"/>
          </p:nvPr>
        </p:nvPicPr>
        <p:blipFill>
          <a:blip r:embed="rId2" cstate="print"/>
          <a:stretch>
            <a:fillRect/>
          </a:stretch>
        </p:blipFill>
        <p:spPr>
          <a:xfrm>
            <a:off x="966334" y="1600200"/>
            <a:ext cx="3020332" cy="4525963"/>
          </a:xfrm>
        </p:spPr>
      </p:pic>
      <p:pic>
        <p:nvPicPr>
          <p:cNvPr id="6" name="Content Placeholder 5" descr="download.jpg"/>
          <p:cNvPicPr>
            <a:picLocks noGrp="1" noChangeAspect="1"/>
          </p:cNvPicPr>
          <p:nvPr>
            <p:ph sz="half" idx="2"/>
          </p:nvPr>
        </p:nvPicPr>
        <p:blipFill>
          <a:blip r:embed="rId3" cstate="print"/>
          <a:stretch>
            <a:fillRect/>
          </a:stretch>
        </p:blipFill>
        <p:spPr>
          <a:xfrm>
            <a:off x="5004048" y="1700808"/>
            <a:ext cx="3096344" cy="432048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relationship was strained to begin with</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The West supported the whites against the reds in the Russian civil War in the 1920s.</a:t>
            </a:r>
          </a:p>
          <a:p>
            <a:r>
              <a:rPr lang="en-AU" sz="2000" dirty="0" smtClean="0">
                <a:latin typeface="Arial Narrow" pitchFamily="34" charset="0"/>
              </a:rPr>
              <a:t>The Bolsheviks withdrew from the conflict with Germany with a separate peace treaty.</a:t>
            </a:r>
          </a:p>
          <a:p>
            <a:r>
              <a:rPr lang="en-AU" sz="2000" dirty="0" smtClean="0">
                <a:latin typeface="Arial Narrow" pitchFamily="34" charset="0"/>
              </a:rPr>
              <a:t>Promoted incompatible ideologies world wide – The US pushed Liberal democracy. The USSR put the state above the individual.</a:t>
            </a:r>
          </a:p>
          <a:p>
            <a:r>
              <a:rPr lang="en-AU" sz="2000" dirty="0" smtClean="0">
                <a:latin typeface="Arial Narrow" pitchFamily="34" charset="0"/>
              </a:rPr>
              <a:t>The US – the world has  right to self determination and a democratic government.</a:t>
            </a:r>
          </a:p>
          <a:p>
            <a:r>
              <a:rPr lang="en-AU" sz="2000" dirty="0" smtClean="0">
                <a:latin typeface="Arial Narrow" pitchFamily="34" charset="0"/>
              </a:rPr>
              <a:t>The Soviets have a state planned and controlled economy while the US has a market based economy.</a:t>
            </a:r>
          </a:p>
          <a:p>
            <a:r>
              <a:rPr lang="en-AU" sz="2000" dirty="0" smtClean="0">
                <a:latin typeface="Arial Narrow" pitchFamily="34" charset="0"/>
              </a:rPr>
              <a:t>Central planning in the USSR led to farm collectivisation. Peasant revolt who destroyed livestock rather than hand them over to the collective farm. Kulaks</a:t>
            </a:r>
          </a:p>
          <a:p>
            <a:r>
              <a:rPr lang="en-AU" sz="2000" dirty="0" smtClean="0">
                <a:latin typeface="Arial Narrow" pitchFamily="34" charset="0"/>
              </a:rPr>
              <a:t>Vast famine – 5 to 6 million died. USSR associated with a lack of freedom, nationalisation of private property and curtailment of civil liberties.</a:t>
            </a:r>
          </a:p>
          <a:p>
            <a:r>
              <a:rPr lang="en-AU" sz="2000" dirty="0" smtClean="0">
                <a:latin typeface="Arial Narrow" pitchFamily="34" charset="0"/>
              </a:rPr>
              <a:t>1930s – secret police, show trials, labour camps, gulags.</a:t>
            </a:r>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The Treaty of Brest - Litovsk</a:t>
            </a:r>
            <a:endParaRPr lang="en-AU" sz="3200" dirty="0">
              <a:solidFill>
                <a:schemeClr val="tx1"/>
              </a:solidFill>
            </a:endParaRPr>
          </a:p>
        </p:txBody>
      </p:sp>
      <p:pic>
        <p:nvPicPr>
          <p:cNvPr id="6" name="Content Placeholder 5" descr="Treaty+of+Brest-Litovsk.jpg"/>
          <p:cNvPicPr>
            <a:picLocks noGrp="1" noChangeAspect="1"/>
          </p:cNvPicPr>
          <p:nvPr>
            <p:ph idx="1"/>
          </p:nvPr>
        </p:nvPicPr>
        <p:blipFill>
          <a:blip r:embed="rId2" cstate="print"/>
          <a:stretch>
            <a:fillRect/>
          </a:stretch>
        </p:blipFill>
        <p:spPr>
          <a:xfrm>
            <a:off x="899592" y="1196752"/>
            <a:ext cx="7632847" cy="492941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Show trials – the Metrovic trial</a:t>
            </a:r>
            <a:endParaRPr lang="en-AU" sz="3200" dirty="0">
              <a:solidFill>
                <a:schemeClr val="tx1"/>
              </a:solidFill>
            </a:endParaRPr>
          </a:p>
        </p:txBody>
      </p:sp>
      <p:pic>
        <p:nvPicPr>
          <p:cNvPr id="4" name="Content Placeholder 3" descr="the-sccused.gif"/>
          <p:cNvPicPr>
            <a:picLocks noGrp="1" noChangeAspect="1"/>
          </p:cNvPicPr>
          <p:nvPr>
            <p:ph idx="1"/>
          </p:nvPr>
        </p:nvPicPr>
        <p:blipFill>
          <a:blip r:embed="rId2" cstate="print"/>
          <a:stretch>
            <a:fillRect/>
          </a:stretch>
        </p:blipFill>
        <p:spPr>
          <a:xfrm>
            <a:off x="683568" y="1196752"/>
            <a:ext cx="7848872" cy="504056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3"/>
          </a:lnRef>
          <a:fillRef idx="3">
            <a:schemeClr val="accent3"/>
          </a:fillRef>
          <a:effectRef idx="3">
            <a:schemeClr val="accent3"/>
          </a:effectRef>
          <a:fontRef idx="minor">
            <a:schemeClr val="lt1"/>
          </a:fontRef>
        </p:style>
        <p:txBody>
          <a:bodyPr>
            <a:noAutofit/>
          </a:bodyPr>
          <a:lstStyle/>
          <a:p>
            <a:r>
              <a:rPr lang="en-AU" sz="3200" dirty="0" smtClean="0">
                <a:solidFill>
                  <a:schemeClr val="tx1"/>
                </a:solidFill>
              </a:rPr>
              <a:t>Famine in the Ukraine</a:t>
            </a:r>
            <a:endParaRPr lang="en-AU" sz="3200" dirty="0">
              <a:solidFill>
                <a:schemeClr val="tx1"/>
              </a:solidFill>
            </a:endParaRPr>
          </a:p>
        </p:txBody>
      </p:sp>
      <p:pic>
        <p:nvPicPr>
          <p:cNvPr id="4" name="Content Placeholder 3" descr="holodomor.jpg"/>
          <p:cNvPicPr>
            <a:picLocks noGrp="1" noChangeAspect="1"/>
          </p:cNvPicPr>
          <p:nvPr>
            <p:ph idx="1"/>
          </p:nvPr>
        </p:nvPicPr>
        <p:blipFill>
          <a:blip r:embed="rId2" cstate="print"/>
          <a:stretch>
            <a:fillRect/>
          </a:stretch>
        </p:blipFill>
        <p:spPr>
          <a:xfrm>
            <a:off x="899592" y="1196752"/>
            <a:ext cx="7344816" cy="51845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3796</Words>
  <Application>Microsoft Office PowerPoint</Application>
  <PresentationFormat>On-screen Show (4:3)</PresentationFormat>
  <Paragraphs>286</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The senior magician</vt:lpstr>
      <vt:lpstr>This week in International relations</vt:lpstr>
      <vt:lpstr>And that other event</vt:lpstr>
      <vt:lpstr>The Cold War</vt:lpstr>
      <vt:lpstr>The Scale of the Cold War</vt:lpstr>
      <vt:lpstr>The relationship was strained to begin with</vt:lpstr>
      <vt:lpstr>The Treaty of Brest - Litovsk</vt:lpstr>
      <vt:lpstr>Show trials – the Metrovic trial</vt:lpstr>
      <vt:lpstr>Famine in the Ukraine</vt:lpstr>
      <vt:lpstr>The 1930s and 40s</vt:lpstr>
      <vt:lpstr>Operation Barbarossa – the invasion of the USSR</vt:lpstr>
      <vt:lpstr>Post War</vt:lpstr>
      <vt:lpstr>Europe 1945</vt:lpstr>
      <vt:lpstr>The Division of Germany and Berlin</vt:lpstr>
      <vt:lpstr>The occupation of Germany </vt:lpstr>
      <vt:lpstr>The Berlin Airlift - 1948</vt:lpstr>
      <vt:lpstr>Why did Germany recover so quickly after 1945?</vt:lpstr>
      <vt:lpstr>Anti Communism in the US in the 1950s</vt:lpstr>
      <vt:lpstr>And admirers</vt:lpstr>
      <vt:lpstr>The Cold war comes to Asia</vt:lpstr>
      <vt:lpstr>The domino theory</vt:lpstr>
      <vt:lpstr>The death of Stalin and a change of direction</vt:lpstr>
      <vt:lpstr>Russian tanks in Budapest</vt:lpstr>
      <vt:lpstr>The Suez Canal Crisis - 1956</vt:lpstr>
      <vt:lpstr>The Suez Crisis</vt:lpstr>
      <vt:lpstr>The headlines</vt:lpstr>
      <vt:lpstr>Meanwhile - the Offshore Islands Crisis - 1958</vt:lpstr>
      <vt:lpstr>Quemoy and Matsu</vt:lpstr>
      <vt:lpstr>The Cuban Missile Crisis - 1962</vt:lpstr>
      <vt:lpstr>Slide 30</vt:lpstr>
      <vt:lpstr>The naval blockade of Cuba</vt:lpstr>
      <vt:lpstr>The Sino – Soviet split</vt:lpstr>
      <vt:lpstr>The nuclear build up</vt:lpstr>
      <vt:lpstr>The Cultural Revolution in China  (1966 – 76) BBC</vt:lpstr>
      <vt:lpstr>The cultural revolution in China</vt:lpstr>
      <vt:lpstr>The US in Vietnam</vt:lpstr>
      <vt:lpstr>Czechoslovakia 1968</vt:lpstr>
      <vt:lpstr>Slide 38</vt:lpstr>
      <vt:lpstr>Slide 39</vt:lpstr>
      <vt:lpstr>Detente in the 1970s</vt:lpstr>
      <vt:lpstr>The New Cold War – the 1980s</vt:lpstr>
      <vt:lpstr>The Olympic tit for tat</vt:lpstr>
      <vt:lpstr>The New Cold War in the 1980s and the end</vt:lpstr>
      <vt:lpstr>Gorbachev and Reagan</vt:lpstr>
      <vt:lpstr>The Cold War ends in Europe</vt:lpstr>
      <vt:lpstr>The picnic on the border of Hungary and Austria</vt:lpstr>
      <vt:lpstr>The Cold War revived under Putin</vt:lpstr>
      <vt:lpstr>Putin – a new Tsar?</vt:lpstr>
      <vt:lpstr>Russian resentment</vt:lpstr>
      <vt:lpstr>Cold War 2 and Putin</vt:lpstr>
      <vt:lpstr>Awkward</vt:lpstr>
      <vt:lpstr>And under the radar</vt:lpstr>
      <vt:lpstr>A new Cold War?</vt:lpstr>
      <vt:lpstr>A new Cold War?</vt:lpstr>
      <vt:lpstr>Putin’s new nuclear options?</vt:lpstr>
      <vt:lpstr>Reading guide</vt:lpstr>
      <vt:lpstr>Best book on Putin?</vt:lpstr>
      <vt:lpstr>And the 300 year reign of the Romanovs</vt:lpstr>
      <vt:lpstr>And another one – download as PDF</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 Society and politics</dc:title>
  <dc:creator>user</dc:creator>
  <cp:lastModifiedBy>user</cp:lastModifiedBy>
  <cp:revision>101</cp:revision>
  <dcterms:created xsi:type="dcterms:W3CDTF">2017-02-12T01:44:16Z</dcterms:created>
  <dcterms:modified xsi:type="dcterms:W3CDTF">2018-05-29T05:01:07Z</dcterms:modified>
</cp:coreProperties>
</file>