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335" r:id="rId3"/>
    <p:sldId id="258" r:id="rId4"/>
    <p:sldId id="260" r:id="rId5"/>
    <p:sldId id="257" r:id="rId6"/>
    <p:sldId id="330" r:id="rId7"/>
    <p:sldId id="310" r:id="rId8"/>
    <p:sldId id="259" r:id="rId9"/>
    <p:sldId id="284" r:id="rId10"/>
    <p:sldId id="334" r:id="rId11"/>
    <p:sldId id="329" r:id="rId12"/>
    <p:sldId id="266" r:id="rId13"/>
    <p:sldId id="331" r:id="rId14"/>
    <p:sldId id="332" r:id="rId15"/>
    <p:sldId id="333" r:id="rId16"/>
    <p:sldId id="262" r:id="rId17"/>
    <p:sldId id="263" r:id="rId18"/>
    <p:sldId id="285" r:id="rId19"/>
    <p:sldId id="264" r:id="rId20"/>
    <p:sldId id="324" r:id="rId21"/>
    <p:sldId id="328" r:id="rId22"/>
    <p:sldId id="267" r:id="rId23"/>
    <p:sldId id="286" r:id="rId24"/>
    <p:sldId id="288" r:id="rId25"/>
    <p:sldId id="294" r:id="rId26"/>
    <p:sldId id="289" r:id="rId27"/>
    <p:sldId id="303" r:id="rId28"/>
    <p:sldId id="290" r:id="rId29"/>
    <p:sldId id="295" r:id="rId30"/>
    <p:sldId id="291" r:id="rId31"/>
    <p:sldId id="302" r:id="rId32"/>
    <p:sldId id="309" r:id="rId33"/>
    <p:sldId id="297" r:id="rId34"/>
    <p:sldId id="298" r:id="rId35"/>
    <p:sldId id="296" r:id="rId36"/>
    <p:sldId id="300" r:id="rId37"/>
    <p:sldId id="301" r:id="rId38"/>
    <p:sldId id="305" r:id="rId39"/>
    <p:sldId id="317" r:id="rId40"/>
    <p:sldId id="304" r:id="rId41"/>
    <p:sldId id="326" r:id="rId42"/>
    <p:sldId id="308" r:id="rId43"/>
    <p:sldId id="306" r:id="rId44"/>
    <p:sldId id="307" r:id="rId45"/>
    <p:sldId id="314" r:id="rId46"/>
    <p:sldId id="311" r:id="rId47"/>
    <p:sldId id="315" r:id="rId48"/>
    <p:sldId id="312" r:id="rId49"/>
    <p:sldId id="327" r:id="rId50"/>
    <p:sldId id="318" r:id="rId51"/>
    <p:sldId id="323" r:id="rId52"/>
    <p:sldId id="313" r:id="rId53"/>
    <p:sldId id="26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6" y="66"/>
      </p:cViewPr>
      <p:guideLst>
        <p:guide orient="horz" pos="2160"/>
        <p:guide pos="2880"/>
      </p:guideLst>
    </p:cSldViewPr>
  </p:slideViewPr>
  <p:notesTextViewPr>
    <p:cViewPr>
      <p:scale>
        <a:sx n="100" d="100"/>
        <a:sy n="100" d="100"/>
      </p:scale>
      <p:origin x="0" y="0"/>
    </p:cViewPr>
  </p:notesTextViewPr>
  <p:sorterViewPr>
    <p:cViewPr>
      <p:scale>
        <a:sx n="57" d="100"/>
        <a:sy n="57" d="100"/>
      </p:scale>
      <p:origin x="0" y="8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000" cy="6858000"/>
            <a:chOff x="0" y="0"/>
            <a:chExt cx="5760" cy="4320"/>
          </a:xfrm>
        </p:grpSpPr>
        <p:sp>
          <p:nvSpPr>
            <p:cNvPr id="33804" name="Rectangle 12"/>
            <p:cNvSpPr>
              <a:spLocks noChangeArrowheads="1"/>
            </p:cNvSpPr>
            <p:nvPr userDrawn="1"/>
          </p:nvSpPr>
          <p:spPr bwMode="white">
            <a:xfrm>
              <a:off x="0" y="2352"/>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AU"/>
            </a:p>
          </p:txBody>
        </p:sp>
        <p:sp>
          <p:nvSpPr>
            <p:cNvPr id="33794" name="Rectangle 2"/>
            <p:cNvSpPr>
              <a:spLocks noChangeArrowheads="1"/>
            </p:cNvSpPr>
            <p:nvPr userDrawn="1"/>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AU"/>
            </a:p>
          </p:txBody>
        </p:sp>
        <p:sp>
          <p:nvSpPr>
            <p:cNvPr id="33795" name="Rectangle 3"/>
            <p:cNvSpPr>
              <a:spLocks noChangeArrowheads="1"/>
            </p:cNvSpPr>
            <p:nvPr userDrawn="1"/>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AU"/>
            </a:p>
          </p:txBody>
        </p:sp>
        <p:pic>
          <p:nvPicPr>
            <p:cNvPr id="33803" name="Picture 11" descr="D:\FRONTPAGE THEMES\CONSTRUC\URBBANND.PNG"/>
            <p:cNvPicPr>
              <a:picLocks noChangeAspect="1" noChangeArrowheads="1"/>
            </p:cNvPicPr>
            <p:nvPr userDrawn="1"/>
          </p:nvPicPr>
          <p:blipFill>
            <a:blip r:embed="rId2" cstate="print"/>
            <a:srcRect l="5824" t="8493" r="35922"/>
            <a:stretch>
              <a:fillRect/>
            </a:stretch>
          </p:blipFill>
          <p:spPr bwMode="ltGray">
            <a:xfrm>
              <a:off x="0" y="0"/>
              <a:ext cx="5760" cy="905"/>
            </a:xfrm>
            <a:prstGeom prst="rect">
              <a:avLst/>
            </a:prstGeom>
            <a:noFill/>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r>
              <a:rPr lang="en-US" smtClean="0"/>
              <a:t>Click to edit Master title style</a:t>
            </a:r>
            <a:endParaRPr lang="en-AU"/>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Monotype Sorts" pitchFamily="2" charset="2"/>
              <a:buNone/>
              <a:defRPr/>
            </a:lvl1pPr>
          </a:lstStyle>
          <a:p>
            <a:r>
              <a:rPr lang="en-US" smtClean="0"/>
              <a:t>Click to edit Master subtitle style</a:t>
            </a:r>
            <a:endParaRPr lang="en-AU"/>
          </a:p>
        </p:txBody>
      </p:sp>
      <p:sp>
        <p:nvSpPr>
          <p:cNvPr id="33798" name="Rectangle 6"/>
          <p:cNvSpPr>
            <a:spLocks noGrp="1" noChangeArrowheads="1"/>
          </p:cNvSpPr>
          <p:nvPr>
            <p:ph type="dt" sz="half" idx="2"/>
          </p:nvPr>
        </p:nvSpPr>
        <p:spPr>
          <a:xfrm>
            <a:off x="685800" y="6248400"/>
            <a:ext cx="1905000" cy="457200"/>
          </a:xfrm>
        </p:spPr>
        <p:txBody>
          <a:bodyPr/>
          <a:lstStyle>
            <a:lvl1pPr>
              <a:defRPr/>
            </a:lvl1pPr>
          </a:lstStyle>
          <a:p>
            <a:fld id="{43481192-E49D-4264-8313-2B8CE3BECD5D}" type="datetimeFigureOut">
              <a:rPr lang="en-AU" smtClean="0"/>
              <a:pPr/>
              <a:t>28/11/2017</a:t>
            </a:fld>
            <a:endParaRPr lang="en-AU"/>
          </a:p>
        </p:txBody>
      </p:sp>
      <p:sp>
        <p:nvSpPr>
          <p:cNvPr id="33799" name="Rectangle 7"/>
          <p:cNvSpPr>
            <a:spLocks noGrp="1" noChangeArrowheads="1"/>
          </p:cNvSpPr>
          <p:nvPr>
            <p:ph type="ftr" sz="quarter" idx="3"/>
          </p:nvPr>
        </p:nvSpPr>
        <p:spPr>
          <a:xfrm>
            <a:off x="3124200" y="6248400"/>
            <a:ext cx="2895600" cy="457200"/>
          </a:xfrm>
        </p:spPr>
        <p:txBody>
          <a:bodyPr/>
          <a:lstStyle>
            <a:lvl1pPr>
              <a:defRPr/>
            </a:lvl1pPr>
          </a:lstStyle>
          <a:p>
            <a:endParaRPr lang="en-AU"/>
          </a:p>
        </p:txBody>
      </p:sp>
      <p:sp>
        <p:nvSpPr>
          <p:cNvPr id="33800" name="Rectangle 8"/>
          <p:cNvSpPr>
            <a:spLocks noGrp="1" noChangeArrowheads="1"/>
          </p:cNvSpPr>
          <p:nvPr>
            <p:ph type="sldNum" sz="quarter" idx="4"/>
          </p:nvPr>
        </p:nvSpPr>
        <p:spPr>
          <a:xfrm>
            <a:off x="6553200" y="6248400"/>
            <a:ext cx="1905000" cy="457200"/>
          </a:xfrm>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3481192-E49D-4264-8313-2B8CE3BECD5D}" type="datetimeFigureOut">
              <a:rPr lang="en-AU" smtClean="0"/>
              <a:pPr/>
              <a:t>28/11/2017</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BC32569B-EE2E-4506-B7C1-687546C64CE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9144000" cy="6858000"/>
            <a:chOff x="0" y="0"/>
            <a:chExt cx="5760" cy="4320"/>
          </a:xfrm>
        </p:grpSpPr>
        <p:sp>
          <p:nvSpPr>
            <p:cNvPr id="22530" name="Rectangle 2"/>
            <p:cNvSpPr>
              <a:spLocks noChangeArrowheads="1"/>
            </p:cNvSpPr>
            <p:nvPr/>
          </p:nvSpPr>
          <p:spPr bwMode="white">
            <a:xfrm>
              <a:off x="0" y="0"/>
              <a:ext cx="5760" cy="1200"/>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AU"/>
            </a:p>
          </p:txBody>
        </p:sp>
        <p:sp>
          <p:nvSpPr>
            <p:cNvPr id="2253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en-AU"/>
            </a:p>
          </p:txBody>
        </p:sp>
        <p:pic>
          <p:nvPicPr>
            <p:cNvPr id="22538" name="Picture 10" descr="D:\FRONTPAGE THEMES\CONSTRUC\URBBANND.PNG"/>
            <p:cNvPicPr>
              <a:picLocks noChangeAspect="1" noChangeArrowheads="1"/>
            </p:cNvPicPr>
            <p:nvPr/>
          </p:nvPicPr>
          <p:blipFill>
            <a:blip r:embed="rId13" cstate="print"/>
            <a:srcRect t="66667"/>
            <a:stretch>
              <a:fillRect/>
            </a:stretch>
          </p:blipFill>
          <p:spPr bwMode="ltGray">
            <a:xfrm>
              <a:off x="0" y="0"/>
              <a:ext cx="5760" cy="192"/>
            </a:xfrm>
            <a:prstGeom prst="rect">
              <a:avLst/>
            </a:prstGeom>
            <a:noFill/>
          </p:spPr>
        </p:pic>
      </p:grpSp>
      <p:sp>
        <p:nvSpPr>
          <p:cNvPr id="22533" name="Rectangle 5"/>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22534"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22535" name="Rectangle 7"/>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43481192-E49D-4264-8313-2B8CE3BECD5D}" type="datetimeFigureOut">
              <a:rPr lang="en-AU" smtClean="0"/>
              <a:pPr/>
              <a:t>28/11/2017</a:t>
            </a:fld>
            <a:endParaRPr lang="en-AU"/>
          </a:p>
        </p:txBody>
      </p:sp>
      <p:sp>
        <p:nvSpPr>
          <p:cNvPr id="22536" name="Rectangle 8"/>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AU"/>
          </a:p>
        </p:txBody>
      </p:sp>
      <p:sp>
        <p:nvSpPr>
          <p:cNvPr id="22537" name="Rectangle 9"/>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BC32569B-EE2E-4506-B7C1-687546C64CE2}" type="slidenum">
              <a:rPr lang="en-AU" smtClean="0"/>
              <a:pPr/>
              <a:t>‹#›</a:t>
            </a:fld>
            <a:endParaRPr lang="en-AU"/>
          </a:p>
        </p:txBody>
      </p:sp>
    </p:spTree>
  </p:cSld>
  <p:clrMap bg1="dk2" tx1="lt1" bg2="dk1"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Clr>
          <a:schemeClr val="accent1"/>
        </a:buClr>
        <a:buSzPct val="80000"/>
        <a:buFont typeface="Monotype Sorts" pitchFamily="2" charset="2"/>
        <a:buChar char="ò"/>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7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Deskto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916832"/>
            <a:ext cx="7772400" cy="1143000"/>
          </a:xfrm>
        </p:spPr>
        <p:txBody>
          <a:bodyPr/>
          <a:lstStyle/>
          <a:p>
            <a:pPr algn="ctr"/>
            <a:r>
              <a:rPr lang="en-AU" dirty="0" smtClean="0">
                <a:latin typeface="+mn-lt"/>
              </a:rPr>
              <a:t>The decline of War</a:t>
            </a:r>
            <a:endParaRPr lang="en-AU" dirty="0">
              <a:latin typeface="+mn-lt"/>
            </a:endParaRPr>
          </a:p>
        </p:txBody>
      </p:sp>
      <p:sp>
        <p:nvSpPr>
          <p:cNvPr id="3" name="Subtitle 2"/>
          <p:cNvSpPr>
            <a:spLocks noGrp="1"/>
          </p:cNvSpPr>
          <p:nvPr>
            <p:ph type="subTitle" idx="1"/>
          </p:nvPr>
        </p:nvSpPr>
        <p:spPr/>
        <p:txBody>
          <a:bodyPr/>
          <a:lstStyle/>
          <a:p>
            <a:r>
              <a:rPr lang="en-AU" sz="2400" dirty="0" smtClean="0">
                <a:solidFill>
                  <a:schemeClr val="bg2"/>
                </a:solidFill>
              </a:rPr>
              <a:t>Beechworth U3A, 2017</a:t>
            </a:r>
            <a:endParaRPr lang="en-AU" sz="2400" dirty="0">
              <a:solidFill>
                <a:schemeClr val="bg2"/>
              </a:solidFill>
            </a:endParaRPr>
          </a:p>
        </p:txBody>
      </p:sp>
      <p:sp>
        <p:nvSpPr>
          <p:cNvPr id="4" name="TextBox 3"/>
          <p:cNvSpPr txBox="1"/>
          <p:nvPr/>
        </p:nvSpPr>
        <p:spPr>
          <a:xfrm>
            <a:off x="1979712" y="4653136"/>
            <a:ext cx="6192688" cy="369332"/>
          </a:xfrm>
          <a:prstGeom prst="rect">
            <a:avLst/>
          </a:prstGeom>
          <a:noFill/>
        </p:spPr>
        <p:txBody>
          <a:bodyPr wrap="square" rtlCol="0">
            <a:spAutoFit/>
          </a:bodyPr>
          <a:lstStyle/>
          <a:p>
            <a:r>
              <a:rPr lang="en-AU" dirty="0" smtClean="0">
                <a:solidFill>
                  <a:schemeClr val="bg2"/>
                </a:solidFill>
              </a:rPr>
              <a:t>“The world is getting less violent; we're just more aware of the violence.”</a:t>
            </a:r>
            <a:endParaRPr lang="en-AU"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txBody>
          <a:bodyPr/>
          <a:lstStyle/>
          <a:p>
            <a:pPr algn="ctr"/>
            <a:r>
              <a:rPr lang="en-AU" sz="3200" dirty="0" smtClean="0">
                <a:latin typeface="+mn-lt"/>
              </a:rPr>
              <a:t>War and primitive societies</a:t>
            </a:r>
            <a:endParaRPr lang="en-AU" sz="3200" dirty="0">
              <a:latin typeface="+mn-lt"/>
            </a:endParaRPr>
          </a:p>
        </p:txBody>
      </p:sp>
      <p:pic>
        <p:nvPicPr>
          <p:cNvPr id="4" name="Content Placeholder 3" descr="Untitled.jpg"/>
          <p:cNvPicPr>
            <a:picLocks noGrp="1" noChangeAspect="1"/>
          </p:cNvPicPr>
          <p:nvPr>
            <p:ph idx="1"/>
          </p:nvPr>
        </p:nvPicPr>
        <p:blipFill>
          <a:blip r:embed="rId2" cstate="print"/>
          <a:stretch>
            <a:fillRect/>
          </a:stretch>
        </p:blipFill>
        <p:spPr>
          <a:xfrm>
            <a:off x="685800" y="1340768"/>
            <a:ext cx="7772400" cy="489654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519336"/>
          </a:xfrm>
        </p:spPr>
        <p:txBody>
          <a:bodyPr/>
          <a:lstStyle/>
          <a:p>
            <a:pPr algn="ctr"/>
            <a:r>
              <a:rPr lang="en-AU" sz="2800" dirty="0" smtClean="0">
                <a:latin typeface="+mn-lt"/>
              </a:rPr>
              <a:t>Crime rates in the US</a:t>
            </a:r>
            <a:endParaRPr lang="en-AU" sz="2800" dirty="0">
              <a:latin typeface="+mn-lt"/>
            </a:endParaRPr>
          </a:p>
        </p:txBody>
      </p:sp>
      <p:pic>
        <p:nvPicPr>
          <p:cNvPr id="4" name="Content Placeholder 3" descr="Property_Crime_Rates_in_the_United_States.svg.png"/>
          <p:cNvPicPr>
            <a:picLocks noGrp="1" noChangeAspect="1"/>
          </p:cNvPicPr>
          <p:nvPr>
            <p:ph idx="1"/>
          </p:nvPr>
        </p:nvPicPr>
        <p:blipFill>
          <a:blip r:embed="rId2" cstate="print"/>
          <a:stretch>
            <a:fillRect/>
          </a:stretch>
        </p:blipFill>
        <p:spPr>
          <a:xfrm>
            <a:off x="1331640" y="908720"/>
            <a:ext cx="6367717" cy="475456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74409" cy="626517"/>
          </a:xfrm>
        </p:spPr>
        <p:txBody>
          <a:bodyPr>
            <a:normAutofit/>
          </a:bodyPr>
          <a:lstStyle/>
          <a:p>
            <a:pPr algn="ctr"/>
            <a:r>
              <a:rPr lang="en-AU" sz="3200" dirty="0" smtClean="0">
                <a:latin typeface="+mn-lt"/>
              </a:rPr>
              <a:t>The decline in civil violence the US /worldwide</a:t>
            </a:r>
            <a:r>
              <a:rPr lang="en-AU" sz="3200" dirty="0" smtClean="0"/>
              <a:t>.</a:t>
            </a:r>
            <a:endParaRPr lang="en-AU" sz="3200" dirty="0"/>
          </a:p>
        </p:txBody>
      </p:sp>
      <p:pic>
        <p:nvPicPr>
          <p:cNvPr id="4" name="Content Placeholder 3" descr="0-29X3lZMKYAEtz-Dg.png"/>
          <p:cNvPicPr>
            <a:picLocks noGrp="1" noChangeAspect="1"/>
          </p:cNvPicPr>
          <p:nvPr>
            <p:ph idx="1"/>
          </p:nvPr>
        </p:nvPicPr>
        <p:blipFill>
          <a:blip r:embed="rId2" cstate="print"/>
          <a:stretch>
            <a:fillRect/>
          </a:stretch>
        </p:blipFill>
        <p:spPr>
          <a:xfrm>
            <a:off x="1043608" y="1124744"/>
            <a:ext cx="7203151" cy="453920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533400"/>
            <a:ext cx="7772400" cy="519336"/>
          </a:xfrm>
        </p:spPr>
        <p:txBody>
          <a:bodyPr/>
          <a:lstStyle/>
          <a:p>
            <a:endParaRPr lang="en-AU" sz="3200" dirty="0"/>
          </a:p>
        </p:txBody>
      </p:sp>
      <p:sp>
        <p:nvSpPr>
          <p:cNvPr id="3" name="Content Placeholder 2"/>
          <p:cNvSpPr>
            <a:spLocks noGrp="1"/>
          </p:cNvSpPr>
          <p:nvPr>
            <p:ph idx="1"/>
          </p:nvPr>
        </p:nvSpPr>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pic>
        <p:nvPicPr>
          <p:cNvPr id="4" name="Picture 3" descr="Literacy-Rates-since-15th-century.png"/>
          <p:cNvPicPr>
            <a:picLocks noChangeAspect="1"/>
          </p:cNvPicPr>
          <p:nvPr/>
        </p:nvPicPr>
        <p:blipFill>
          <a:blip r:embed="rId2" cstate="print"/>
          <a:stretch>
            <a:fillRect/>
          </a:stretch>
        </p:blipFill>
        <p:spPr>
          <a:xfrm>
            <a:off x="0" y="228600"/>
            <a:ext cx="9144000" cy="6400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533400"/>
            <a:ext cx="7772400" cy="519336"/>
          </a:xfrm>
        </p:spPr>
        <p:txBody>
          <a:bodyPr/>
          <a:lstStyle/>
          <a:p>
            <a:pPr algn="ctr"/>
            <a:r>
              <a:rPr lang="en-AU" sz="3200" dirty="0" smtClean="0">
                <a:latin typeface="+mn-lt"/>
              </a:rPr>
              <a:t>Democratic countries 1980</a:t>
            </a:r>
            <a:endParaRPr lang="en-AU" sz="3200" dirty="0">
              <a:latin typeface="+mn-lt"/>
            </a:endParaRPr>
          </a:p>
        </p:txBody>
      </p:sp>
      <p:sp>
        <p:nvSpPr>
          <p:cNvPr id="3" name="Content Placeholder 2"/>
          <p:cNvSpPr>
            <a:spLocks noGrp="1"/>
          </p:cNvSpPr>
          <p:nvPr>
            <p:ph idx="1"/>
          </p:nvPr>
        </p:nvSpPr>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pic>
        <p:nvPicPr>
          <p:cNvPr id="4" name="Picture 3" descr="Untitled1.jpg"/>
          <p:cNvPicPr>
            <a:picLocks noChangeAspect="1"/>
          </p:cNvPicPr>
          <p:nvPr/>
        </p:nvPicPr>
        <p:blipFill>
          <a:blip r:embed="rId2" cstate="print"/>
          <a:stretch>
            <a:fillRect/>
          </a:stretch>
        </p:blipFill>
        <p:spPr>
          <a:xfrm>
            <a:off x="0" y="1124744"/>
            <a:ext cx="9144000" cy="46805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533400"/>
            <a:ext cx="7772400" cy="519336"/>
          </a:xfrm>
        </p:spPr>
        <p:txBody>
          <a:bodyPr/>
          <a:lstStyle/>
          <a:p>
            <a:pPr algn="ctr"/>
            <a:r>
              <a:rPr lang="en-AU" sz="3200" dirty="0" smtClean="0">
                <a:latin typeface="+mn-lt"/>
              </a:rPr>
              <a:t>Democratic countries now</a:t>
            </a:r>
            <a:endParaRPr lang="en-AU" sz="3200" dirty="0">
              <a:latin typeface="+mn-lt"/>
            </a:endParaRPr>
          </a:p>
        </p:txBody>
      </p:sp>
      <p:sp>
        <p:nvSpPr>
          <p:cNvPr id="3" name="Content Placeholder 2"/>
          <p:cNvSpPr>
            <a:spLocks noGrp="1"/>
          </p:cNvSpPr>
          <p:nvPr>
            <p:ph idx="1"/>
          </p:nvPr>
        </p:nvSpPr>
        <p:spPr>
          <a:xfrm>
            <a:off x="685800" y="1268760"/>
            <a:ext cx="7772400" cy="4827240"/>
          </a:xfrm>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pic>
        <p:nvPicPr>
          <p:cNvPr id="5" name="Picture 4" descr="Untitled3.png"/>
          <p:cNvPicPr>
            <a:picLocks noChangeAspect="1"/>
          </p:cNvPicPr>
          <p:nvPr/>
        </p:nvPicPr>
        <p:blipFill>
          <a:blip r:embed="rId2" cstate="print"/>
          <a:stretch>
            <a:fillRect/>
          </a:stretch>
        </p:blipFill>
        <p:spPr>
          <a:xfrm>
            <a:off x="0" y="1052736"/>
            <a:ext cx="9144000" cy="48245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3"/>
            <a:ext cx="7772400" cy="504056"/>
          </a:xfrm>
        </p:spPr>
        <p:txBody>
          <a:bodyPr/>
          <a:lstStyle/>
          <a:p>
            <a:pPr algn="ctr"/>
            <a:r>
              <a:rPr lang="en-AU" sz="3200" dirty="0" smtClean="0">
                <a:latin typeface="+mn-lt"/>
              </a:rPr>
              <a:t>Military  and civilian deaths in war</a:t>
            </a:r>
            <a:r>
              <a:rPr lang="en-AU" sz="3200" dirty="0" smtClean="0"/>
              <a:t>.</a:t>
            </a:r>
            <a:endParaRPr lang="en-AU" sz="3200" dirty="0"/>
          </a:p>
        </p:txBody>
      </p:sp>
      <p:sp>
        <p:nvSpPr>
          <p:cNvPr id="3" name="Content Placeholder 2"/>
          <p:cNvSpPr>
            <a:spLocks noGrp="1"/>
          </p:cNvSpPr>
          <p:nvPr>
            <p:ph idx="1"/>
          </p:nvPr>
        </p:nvSpPr>
        <p:spPr>
          <a:xfrm>
            <a:off x="611560" y="1052736"/>
            <a:ext cx="7990656" cy="4896544"/>
          </a:xfrm>
        </p:spPr>
        <p:txBody>
          <a:bodyPr/>
          <a:lstStyle/>
          <a:p>
            <a:r>
              <a:rPr lang="en-AU" sz="2000" dirty="0" smtClean="0">
                <a:solidFill>
                  <a:schemeClr val="bg2"/>
                </a:solidFill>
              </a:rPr>
              <a:t>Waterloo – open country south of Brussels.</a:t>
            </a:r>
          </a:p>
          <a:p>
            <a:r>
              <a:rPr lang="en-AU" sz="2000" dirty="0" smtClean="0">
                <a:solidFill>
                  <a:schemeClr val="bg2"/>
                </a:solidFill>
              </a:rPr>
              <a:t>The Crimean war - During the Crimean War (1854-1856), wealthy families, Lords and Ladies would sail out to the Crimea and live on elegant steamers during the summer. From there they would travel to a significantly safe high vantage point in order to watch the battles unfold.</a:t>
            </a:r>
          </a:p>
          <a:p>
            <a:r>
              <a:rPr lang="en-AU" sz="2000" dirty="0" smtClean="0">
                <a:solidFill>
                  <a:schemeClr val="bg2"/>
                </a:solidFill>
              </a:rPr>
              <a:t>World war 1 – support trenches away from the fighting, Zeppelins over London. Tours after the war for civilians.</a:t>
            </a:r>
          </a:p>
          <a:p>
            <a:r>
              <a:rPr lang="en-AU" sz="2000" dirty="0" smtClean="0">
                <a:solidFill>
                  <a:schemeClr val="bg2"/>
                </a:solidFill>
              </a:rPr>
              <a:t>The change in World War 2. Women at war – Land Army, WAAFS Women’s auxiliary air force. Ferry pilots, Intel, ATS (Transport) ARP – conscripted from 41 onwards to working in essential industries. 20 Million Russians dead.</a:t>
            </a:r>
          </a:p>
          <a:p>
            <a:r>
              <a:rPr lang="en-AU" sz="2000" dirty="0" smtClean="0">
                <a:solidFill>
                  <a:schemeClr val="bg2"/>
                </a:solidFill>
              </a:rPr>
              <a:t>Germany kept their wives at home – a mistake?</a:t>
            </a:r>
          </a:p>
          <a:p>
            <a:r>
              <a:rPr lang="en-AU" sz="2000" dirty="0" smtClean="0">
                <a:solidFill>
                  <a:schemeClr val="bg2"/>
                </a:solidFill>
              </a:rPr>
              <a:t>Modern wars mostly in civilian areas – e.g. Aleppo</a:t>
            </a:r>
            <a:endParaRPr lang="en-AU" sz="2000" dirty="0">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7772400" cy="554509"/>
          </a:xfrm>
        </p:spPr>
        <p:txBody>
          <a:bodyPr>
            <a:normAutofit fontScale="90000"/>
          </a:bodyPr>
          <a:lstStyle/>
          <a:p>
            <a:pPr algn="ctr"/>
            <a:r>
              <a:rPr lang="en-AU" sz="3200" dirty="0" smtClean="0">
                <a:latin typeface="+mn-lt"/>
              </a:rPr>
              <a:t>The Crimean wars as a spectator sport</a:t>
            </a:r>
            <a:endParaRPr lang="en-AU" sz="3200" dirty="0">
              <a:latin typeface="+mn-lt"/>
            </a:endParaRPr>
          </a:p>
        </p:txBody>
      </p:sp>
      <p:pic>
        <p:nvPicPr>
          <p:cNvPr id="4" name="Content Placeholder 3" descr="DavyLWives-G.jpg"/>
          <p:cNvPicPr>
            <a:picLocks noGrp="1" noChangeAspect="1"/>
          </p:cNvPicPr>
          <p:nvPr>
            <p:ph idx="1"/>
          </p:nvPr>
        </p:nvPicPr>
        <p:blipFill>
          <a:blip r:embed="rId2" cstate="print"/>
          <a:stretch>
            <a:fillRect/>
          </a:stretch>
        </p:blipFill>
        <p:spPr>
          <a:xfrm>
            <a:off x="2483768" y="908720"/>
            <a:ext cx="3672408" cy="468052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5"/>
            <a:ext cx="7772400" cy="504056"/>
          </a:xfrm>
        </p:spPr>
        <p:txBody>
          <a:bodyPr/>
          <a:lstStyle/>
          <a:p>
            <a:pPr algn="ctr"/>
            <a:r>
              <a:rPr lang="en-AU" sz="3200" dirty="0" smtClean="0">
                <a:latin typeface="+mn-lt"/>
              </a:rPr>
              <a:t>Civilian deaths in war</a:t>
            </a:r>
            <a:endParaRPr lang="en-AU" sz="3200" dirty="0">
              <a:latin typeface="+mn-lt"/>
            </a:endParaRPr>
          </a:p>
        </p:txBody>
      </p:sp>
      <p:sp>
        <p:nvSpPr>
          <p:cNvPr id="3" name="Content Placeholder 2"/>
          <p:cNvSpPr>
            <a:spLocks noGrp="1"/>
          </p:cNvSpPr>
          <p:nvPr>
            <p:ph idx="1"/>
          </p:nvPr>
        </p:nvSpPr>
        <p:spPr>
          <a:xfrm>
            <a:off x="683568" y="908720"/>
            <a:ext cx="7772400" cy="5256584"/>
          </a:xfrm>
        </p:spPr>
        <p:txBody>
          <a:bodyPr/>
          <a:lstStyle/>
          <a:p>
            <a:r>
              <a:rPr lang="en-AU" sz="2000" dirty="0" smtClean="0">
                <a:solidFill>
                  <a:schemeClr val="bg2"/>
                </a:solidFill>
              </a:rPr>
              <a:t>Deaths of non-combatants have been steadily rising. Around a million of the 10 million deaths due to the first world war were of non‑combatants</a:t>
            </a:r>
          </a:p>
          <a:p>
            <a:r>
              <a:rPr lang="en-AU" sz="2000" dirty="0" smtClean="0">
                <a:solidFill>
                  <a:schemeClr val="bg2"/>
                </a:solidFill>
              </a:rPr>
              <a:t>around half of the more than 50 million casualties of the Second World war and over 90% of the millions who have perished in the violence in the Congo for decades belong in that category.</a:t>
            </a:r>
          </a:p>
          <a:p>
            <a:r>
              <a:rPr lang="en-AU" sz="2000" dirty="0" smtClean="0">
                <a:solidFill>
                  <a:schemeClr val="bg2"/>
                </a:solidFill>
              </a:rPr>
              <a:t>However the Mongols killed 40 million. (nearly all civilians). An Lushan, Stalin, Mao, Pol Pot.</a:t>
            </a:r>
          </a:p>
          <a:p>
            <a:r>
              <a:rPr lang="en-AU" sz="2000" dirty="0" smtClean="0">
                <a:solidFill>
                  <a:schemeClr val="bg2"/>
                </a:solidFill>
              </a:rPr>
              <a:t>Civilians no longer tolerate outright public cruelty –executions, torture and  slavery etc. The Humanitarian revolution. Mass murders more likely to finish up in front of court - Milosevic</a:t>
            </a:r>
          </a:p>
          <a:p>
            <a:r>
              <a:rPr lang="en-AU" sz="2000" dirty="0" smtClean="0">
                <a:solidFill>
                  <a:schemeClr val="bg2"/>
                </a:solidFill>
              </a:rPr>
              <a:t>The Long peace since 1945 – 72 years – previous long peace was from 1815 to 1914.</a:t>
            </a:r>
          </a:p>
          <a:p>
            <a:r>
              <a:rPr lang="en-AU" sz="2000" dirty="0" smtClean="0">
                <a:solidFill>
                  <a:schemeClr val="bg2"/>
                </a:solidFill>
              </a:rPr>
              <a:t>Greater attempt to avoid “collateral” damage with smart weapons, precision guided munitions , drones etc.</a:t>
            </a:r>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772400" cy="482501"/>
          </a:xfrm>
        </p:spPr>
        <p:txBody>
          <a:bodyPr>
            <a:normAutofit fontScale="90000"/>
          </a:bodyPr>
          <a:lstStyle/>
          <a:p>
            <a:pPr algn="ctr"/>
            <a:r>
              <a:rPr lang="en-AU" sz="3200" i="0" dirty="0" smtClean="0">
                <a:latin typeface="+mn-lt"/>
              </a:rPr>
              <a:t>The stats by Pinker</a:t>
            </a:r>
            <a:endParaRPr lang="en-AU" sz="3200" i="0" dirty="0">
              <a:latin typeface="+mn-lt"/>
            </a:endParaRPr>
          </a:p>
        </p:txBody>
      </p:sp>
      <p:sp>
        <p:nvSpPr>
          <p:cNvPr id="3" name="Content Placeholder 2"/>
          <p:cNvSpPr>
            <a:spLocks noGrp="1"/>
          </p:cNvSpPr>
          <p:nvPr>
            <p:ph idx="1"/>
          </p:nvPr>
        </p:nvSpPr>
        <p:spPr>
          <a:xfrm>
            <a:off x="611560" y="1052736"/>
            <a:ext cx="7772400" cy="5400600"/>
          </a:xfrm>
        </p:spPr>
        <p:txBody>
          <a:bodyPr/>
          <a:lstStyle/>
          <a:p>
            <a:r>
              <a:rPr lang="en-AU" sz="2000" dirty="0" smtClean="0">
                <a:solidFill>
                  <a:schemeClr val="bg2"/>
                </a:solidFill>
              </a:rPr>
              <a:t>You never see a reporter standing on the streets in Mozambique or Colombia saying there’s no war this year. But there were wars in past years, and we forget about them because they are not news.”</a:t>
            </a:r>
          </a:p>
          <a:p>
            <a:r>
              <a:rPr lang="en-AU" sz="2000" dirty="0" smtClean="0">
                <a:solidFill>
                  <a:schemeClr val="bg2"/>
                </a:solidFill>
              </a:rPr>
              <a:t>During World War II, the human population lost 300 of every 100,000 people each year. During the Korean War it was in the 20s, before dropping into the teens during the Vietnam era. In the 1980s and 1990s, it fell into the single digits. For most of the 21st century it’s been below one war death per 100,000 people per year.</a:t>
            </a:r>
          </a:p>
          <a:p>
            <a:r>
              <a:rPr lang="en-AU" sz="2000" dirty="0" smtClean="0">
                <a:solidFill>
                  <a:schemeClr val="bg2"/>
                </a:solidFill>
              </a:rPr>
              <a:t>The amount of damage that terrorists do in terms of the number of people they kill is a fraction of the number of people who die in ordinary day-to-day homicides.</a:t>
            </a:r>
          </a:p>
          <a:p>
            <a:r>
              <a:rPr lang="en-AU" sz="2000" dirty="0" smtClean="0">
                <a:solidFill>
                  <a:schemeClr val="bg2"/>
                </a:solidFill>
              </a:rPr>
              <a:t>The rate of violent crime in United States has fallen by more than half in just a decade. Yet it has ¼ of all the world’s prisoners.</a:t>
            </a:r>
            <a:endParaRPr lang="en-AU" sz="2000"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23392"/>
          </a:xfrm>
        </p:spPr>
        <p:txBody>
          <a:bodyPr/>
          <a:lstStyle/>
          <a:p>
            <a:pPr algn="ctr"/>
            <a:r>
              <a:rPr lang="en-AU" sz="3200" dirty="0" smtClean="0">
                <a:latin typeface="+mn-lt"/>
              </a:rPr>
              <a:t>The decline of war</a:t>
            </a:r>
            <a:endParaRPr lang="en-AU" sz="3200" dirty="0">
              <a:latin typeface="+mn-lt"/>
            </a:endParaRPr>
          </a:p>
        </p:txBody>
      </p:sp>
      <p:sp>
        <p:nvSpPr>
          <p:cNvPr id="3" name="Content Placeholder 2"/>
          <p:cNvSpPr>
            <a:spLocks noGrp="1"/>
          </p:cNvSpPr>
          <p:nvPr>
            <p:ph idx="1"/>
          </p:nvPr>
        </p:nvSpPr>
        <p:spPr>
          <a:xfrm>
            <a:off x="685800" y="1700808"/>
            <a:ext cx="7772400" cy="4608512"/>
          </a:xfrm>
        </p:spPr>
        <p:txBody>
          <a:bodyPr/>
          <a:lstStyle/>
          <a:p>
            <a:r>
              <a:rPr lang="en-AU" sz="2000" dirty="0" smtClean="0">
                <a:solidFill>
                  <a:schemeClr val="bg2"/>
                </a:solidFill>
              </a:rPr>
              <a:t>Outside the Middle East, war is effectively disappearing. In Nigeria, Boko Haram is on the retreat from many of its home territories. </a:t>
            </a:r>
          </a:p>
          <a:p>
            <a:r>
              <a:rPr lang="en-AU" sz="2000" dirty="0" smtClean="0">
                <a:solidFill>
                  <a:schemeClr val="bg2"/>
                </a:solidFill>
              </a:rPr>
              <a:t>In the Central African Republic, a newly elected government has brought genuine hope for lasting peace. </a:t>
            </a:r>
          </a:p>
          <a:p>
            <a:r>
              <a:rPr lang="en-AU" sz="2000" dirty="0" smtClean="0">
                <a:solidFill>
                  <a:schemeClr val="bg2"/>
                </a:solidFill>
              </a:rPr>
              <a:t>In Ukraine, a shaky ceasefire is holding despite partial flare ups. We have short memories too. </a:t>
            </a:r>
          </a:p>
          <a:p>
            <a:r>
              <a:rPr lang="en-AU" sz="2000" dirty="0" smtClean="0">
                <a:solidFill>
                  <a:schemeClr val="bg2"/>
                </a:solidFill>
              </a:rPr>
              <a:t>We forget about the wars that ended recently in Lebanon, Rwanda, Chad, Peru, Iran, Sri Lanka and Angola and have forgotten earlier ones from a generation ago.</a:t>
            </a:r>
          </a:p>
          <a:p>
            <a:r>
              <a:rPr lang="en-AU" sz="2000" dirty="0" smtClean="0">
                <a:solidFill>
                  <a:schemeClr val="bg2"/>
                </a:solidFill>
              </a:rPr>
              <a:t>Fewer of us as a proportion of the world’s entire population have had to go war than any other generation since the Roman Empire.</a:t>
            </a:r>
          </a:p>
          <a:p>
            <a:r>
              <a:rPr lang="en-AU" sz="2000" dirty="0" smtClean="0">
                <a:solidFill>
                  <a:schemeClr val="bg2"/>
                </a:solidFill>
              </a:rPr>
              <a:t>As large scale war declines we can turn our attention to ethnic violence, drug wars, state collapse, extremism and persecution of minorities.</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404664"/>
            <a:ext cx="7772400" cy="591344"/>
          </a:xfrm>
        </p:spPr>
        <p:txBody>
          <a:bodyPr/>
          <a:lstStyle/>
          <a:p>
            <a:pPr algn="ctr"/>
            <a:r>
              <a:rPr lang="en-AU" sz="3200" dirty="0" smtClean="0">
                <a:latin typeface="+mn-lt"/>
              </a:rPr>
              <a:t>The role of the media</a:t>
            </a:r>
            <a:endParaRPr lang="en-AU" sz="3200" dirty="0">
              <a:latin typeface="+mn-lt"/>
            </a:endParaRPr>
          </a:p>
        </p:txBody>
      </p:sp>
      <p:sp>
        <p:nvSpPr>
          <p:cNvPr id="3" name="Content Placeholder 2"/>
          <p:cNvSpPr>
            <a:spLocks noGrp="1"/>
          </p:cNvSpPr>
          <p:nvPr>
            <p:ph idx="1"/>
          </p:nvPr>
        </p:nvSpPr>
        <p:spPr>
          <a:xfrm>
            <a:off x="683568" y="1124744"/>
            <a:ext cx="7772400" cy="5112568"/>
          </a:xfrm>
        </p:spPr>
        <p:txBody>
          <a:bodyPr/>
          <a:lstStyle/>
          <a:p>
            <a:r>
              <a:rPr lang="en-AU" sz="2000" dirty="0" smtClean="0">
                <a:solidFill>
                  <a:schemeClr val="bg2"/>
                </a:solidFill>
              </a:rPr>
              <a:t>“If it bleeds it leads”.</a:t>
            </a:r>
          </a:p>
          <a:p>
            <a:r>
              <a:rPr lang="en-AU" sz="2000" dirty="0" smtClean="0">
                <a:solidFill>
                  <a:schemeClr val="bg2"/>
                </a:solidFill>
              </a:rPr>
              <a:t>people who carry concealed or open firearms for protection have been found to systematically overestimate the numbers of others who are doing so. Police therefore more wary and possibly over react.</a:t>
            </a:r>
          </a:p>
          <a:p>
            <a:r>
              <a:rPr lang="en-AU" sz="2000" dirty="0" smtClean="0">
                <a:solidFill>
                  <a:schemeClr val="bg2"/>
                </a:solidFill>
              </a:rPr>
              <a:t>The media covers tweets more than it covers news.</a:t>
            </a:r>
          </a:p>
          <a:p>
            <a:r>
              <a:rPr lang="en-AU" sz="2000" dirty="0" smtClean="0">
                <a:solidFill>
                  <a:schemeClr val="bg2"/>
                </a:solidFill>
              </a:rPr>
              <a:t>Most Americans get their news  from the filter less social media.</a:t>
            </a:r>
          </a:p>
          <a:p>
            <a:r>
              <a:rPr lang="en-AU" sz="2000" dirty="0" smtClean="0">
                <a:solidFill>
                  <a:schemeClr val="bg2"/>
                </a:solidFill>
              </a:rPr>
              <a:t>individual responsibility – now to “share” means to “act”. Fake passion?</a:t>
            </a:r>
          </a:p>
          <a:p>
            <a:r>
              <a:rPr lang="en-AU" sz="2000" dirty="0" smtClean="0">
                <a:solidFill>
                  <a:schemeClr val="bg2"/>
                </a:solidFill>
              </a:rPr>
              <a:t>From wars between states to wars within them, from crime and terrorism to climate change and cyber-mischief, we are beset by a seemingly endless array of threats and dangers.  This is what creates anxiety disorders.</a:t>
            </a:r>
          </a:p>
          <a:p>
            <a:r>
              <a:rPr lang="en-AU" sz="2000" dirty="0" smtClean="0">
                <a:solidFill>
                  <a:schemeClr val="bg2"/>
                </a:solidFill>
              </a:rPr>
              <a:t>A danger abroad is tyranny at home. “You don’t ever want a crisis to go to waste”  (Obama official)</a:t>
            </a:r>
          </a:p>
          <a:p>
            <a:r>
              <a:rPr lang="en-AU" sz="2000" dirty="0" smtClean="0">
                <a:solidFill>
                  <a:schemeClr val="bg2"/>
                </a:solidFill>
              </a:rPr>
              <a:t>The only real threat are nuclear weapons.  For nearly every country in the world, nuclear weapons are more trouble than they are worth. Islamic State – knives and vans.</a:t>
            </a:r>
          </a:p>
          <a:p>
            <a:r>
              <a:rPr lang="en-AU" sz="2000" dirty="0" smtClean="0"/>
              <a:t>	</a:t>
            </a:r>
          </a:p>
          <a:p>
            <a:r>
              <a:rPr lang="en-AU" sz="2000" dirty="0" smtClean="0"/>
              <a:t>	</a:t>
            </a:r>
          </a:p>
          <a:p>
            <a:pPr>
              <a:buNone/>
            </a:pPr>
            <a:endParaRPr lang="en-AU" sz="2000" dirty="0" smtClean="0"/>
          </a:p>
          <a:p>
            <a:pPr>
              <a:buNone/>
            </a:pPr>
            <a:endParaRPr lang="en-AU"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681264"/>
          </a:xfrm>
        </p:spPr>
        <p:txBody>
          <a:bodyPr>
            <a:normAutofit/>
          </a:bodyPr>
          <a:lstStyle/>
          <a:p>
            <a:pPr algn="ctr"/>
            <a:r>
              <a:rPr lang="en-AU" sz="3200" b="0" dirty="0" smtClean="0">
                <a:latin typeface="+mn-lt"/>
              </a:rPr>
              <a:t>Nuclear weapons - the numbers</a:t>
            </a:r>
            <a:endParaRPr lang="en-AU" sz="3200" b="0" dirty="0">
              <a:latin typeface="+mn-lt"/>
            </a:endParaRPr>
          </a:p>
        </p:txBody>
      </p:sp>
      <p:pic>
        <p:nvPicPr>
          <p:cNvPr id="4" name="Content Placeholder 3" descr="Untitled.png"/>
          <p:cNvPicPr>
            <a:picLocks noGrp="1" noChangeAspect="1"/>
          </p:cNvPicPr>
          <p:nvPr>
            <p:ph idx="1"/>
          </p:nvPr>
        </p:nvPicPr>
        <p:blipFill>
          <a:blip r:embed="rId2" cstate="print"/>
          <a:stretch>
            <a:fillRect/>
          </a:stretch>
        </p:blipFill>
        <p:spPr>
          <a:xfrm>
            <a:off x="539552" y="908720"/>
            <a:ext cx="8229600" cy="475252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772400" cy="504056"/>
          </a:xfrm>
        </p:spPr>
        <p:txBody>
          <a:bodyPr/>
          <a:lstStyle/>
          <a:p>
            <a:pPr algn="ctr"/>
            <a:r>
              <a:rPr lang="en-AU" sz="3200" dirty="0" smtClean="0">
                <a:latin typeface="+mn-lt"/>
              </a:rPr>
              <a:t>Have we had this before?</a:t>
            </a:r>
            <a:endParaRPr lang="en-AU" sz="3200" dirty="0">
              <a:latin typeface="+mn-lt"/>
            </a:endParaRPr>
          </a:p>
        </p:txBody>
      </p:sp>
      <p:sp>
        <p:nvSpPr>
          <p:cNvPr id="3" name="Content Placeholder 2"/>
          <p:cNvSpPr>
            <a:spLocks noGrp="1"/>
          </p:cNvSpPr>
          <p:nvPr>
            <p:ph idx="1"/>
          </p:nvPr>
        </p:nvSpPr>
        <p:spPr>
          <a:xfrm>
            <a:off x="683568" y="1268760"/>
            <a:ext cx="7772400" cy="4705896"/>
          </a:xfrm>
        </p:spPr>
        <p:txBody>
          <a:bodyPr/>
          <a:lstStyle/>
          <a:p>
            <a:r>
              <a:rPr lang="en-AU" sz="2000" dirty="0" smtClean="0">
                <a:solidFill>
                  <a:schemeClr val="bg2"/>
                </a:solidFill>
              </a:rPr>
              <a:t>Yes, from 1815 ( the end of Napoleon and the Congress of Vienna) to 1914 the start of the First World War. A relative peace – wars were smaller and localised.</a:t>
            </a:r>
          </a:p>
          <a:p>
            <a:r>
              <a:rPr lang="en-AU" sz="2000" dirty="0" smtClean="0">
                <a:solidFill>
                  <a:schemeClr val="bg2"/>
                </a:solidFill>
              </a:rPr>
              <a:t>1848 – the wars of Independence, Germans, Italians, Hungarians, French, Romanians, Poles, Czechs, Croats and Serbs, the year was to be the ‘Springtime of Peoples’ . The end of serfdom, the beginning of nationalism and the conservatism put off liberalism for a while.</a:t>
            </a:r>
          </a:p>
          <a:p>
            <a:r>
              <a:rPr lang="en-AU" sz="2000" dirty="0" smtClean="0">
                <a:solidFill>
                  <a:schemeClr val="bg2"/>
                </a:solidFill>
              </a:rPr>
              <a:t>1854 – the Crimean War and 1871 the Franco Prussian War.</a:t>
            </a:r>
          </a:p>
          <a:p>
            <a:r>
              <a:rPr lang="en-AU" sz="2000" dirty="0" smtClean="0">
                <a:solidFill>
                  <a:schemeClr val="bg2"/>
                </a:solidFill>
              </a:rPr>
              <a:t>Britain’s imperial century – pax Britannica. France no longer a rival – Napoleon 111 except for the Russians whom they defeated in Crimea (1854-56) and helped prop up the Ottomans.</a:t>
            </a:r>
          </a:p>
          <a:p>
            <a:r>
              <a:rPr lang="en-AU" sz="2000" dirty="0" smtClean="0">
                <a:solidFill>
                  <a:schemeClr val="bg2"/>
                </a:solidFill>
              </a:rPr>
              <a:t>Germany under Wilhelm 1 as Emperor and Italy become nations in 1871.</a:t>
            </a:r>
          </a:p>
          <a:p>
            <a:pPr>
              <a:buNone/>
            </a:pPr>
            <a:endParaRPr lang="en-AU"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7772400" cy="698525"/>
          </a:xfrm>
        </p:spPr>
        <p:txBody>
          <a:bodyPr/>
          <a:lstStyle/>
          <a:p>
            <a:r>
              <a:rPr lang="en-AU" sz="2800" dirty="0" smtClean="0">
                <a:latin typeface="+mn-lt"/>
              </a:rPr>
              <a:t>So what can we learn from History? The causes of World War 1 and how it led to World War 2.</a:t>
            </a:r>
            <a:endParaRPr lang="en-AU" sz="2800" dirty="0">
              <a:latin typeface="+mn-lt"/>
            </a:endParaRPr>
          </a:p>
        </p:txBody>
      </p:sp>
      <p:sp>
        <p:nvSpPr>
          <p:cNvPr id="3" name="Content Placeholder 2"/>
          <p:cNvSpPr>
            <a:spLocks noGrp="1"/>
          </p:cNvSpPr>
          <p:nvPr>
            <p:ph idx="1"/>
          </p:nvPr>
        </p:nvSpPr>
        <p:spPr>
          <a:xfrm>
            <a:off x="685800" y="1556792"/>
            <a:ext cx="7772400" cy="4968552"/>
          </a:xfrm>
        </p:spPr>
        <p:txBody>
          <a:bodyPr/>
          <a:lstStyle/>
          <a:p>
            <a:pPr>
              <a:buNone/>
            </a:pPr>
            <a:r>
              <a:rPr lang="en-AU" sz="2000" dirty="0" smtClean="0"/>
              <a:t>	</a:t>
            </a:r>
            <a:r>
              <a:rPr lang="en-AU" sz="2000" dirty="0" smtClean="0">
                <a:solidFill>
                  <a:schemeClr val="bg2"/>
                </a:solidFill>
              </a:rPr>
              <a:t>Both Britain and France prepared for it but neither expected it to actually happen.</a:t>
            </a:r>
          </a:p>
          <a:p>
            <a:pPr>
              <a:buNone/>
            </a:pPr>
            <a:r>
              <a:rPr lang="en-AU" sz="2000" dirty="0" smtClean="0">
                <a:solidFill>
                  <a:schemeClr val="bg2"/>
                </a:solidFill>
                <a:latin typeface="+mn-lt"/>
                <a:ea typeface="+mn-ea"/>
                <a:cs typeface="+mn-cs"/>
              </a:rPr>
              <a:t>	“</a:t>
            </a:r>
            <a:r>
              <a:rPr lang="en-AU" sz="2000" dirty="0">
                <a:solidFill>
                  <a:schemeClr val="bg2"/>
                </a:solidFill>
                <a:latin typeface="+mn-lt"/>
                <a:ea typeface="+mn-ea"/>
                <a:cs typeface="+mn-cs"/>
              </a:rPr>
              <a:t>One day the great European War will come out of some damned foolish thing in the Balkans (1888).” </a:t>
            </a:r>
            <a:r>
              <a:rPr lang="en-AU" sz="2000" dirty="0" smtClean="0">
                <a:solidFill>
                  <a:schemeClr val="bg2"/>
                </a:solidFill>
                <a:latin typeface="+mn-lt"/>
                <a:ea typeface="+mn-ea"/>
                <a:cs typeface="+mn-cs"/>
              </a:rPr>
              <a:t> Otto Von Bismarck.</a:t>
            </a:r>
          </a:p>
          <a:p>
            <a:pPr>
              <a:buNone/>
            </a:pPr>
            <a:r>
              <a:rPr lang="en-AU" sz="2000" dirty="0" smtClean="0">
                <a:solidFill>
                  <a:schemeClr val="bg2"/>
                </a:solidFill>
              </a:rPr>
              <a:t>	The obvious causes – </a:t>
            </a:r>
          </a:p>
          <a:p>
            <a:pPr>
              <a:buNone/>
            </a:pPr>
            <a:endParaRPr lang="en-AU" sz="2000" dirty="0" smtClean="0">
              <a:solidFill>
                <a:schemeClr val="bg2"/>
              </a:solidFill>
            </a:endParaRPr>
          </a:p>
          <a:p>
            <a:pPr lvl="1">
              <a:buFont typeface="Arial" pitchFamily="34" charset="0"/>
              <a:buChar char="•"/>
            </a:pPr>
            <a:r>
              <a:rPr lang="en-AU" sz="2000" dirty="0" smtClean="0">
                <a:solidFill>
                  <a:schemeClr val="bg2"/>
                </a:solidFill>
              </a:rPr>
              <a:t>militarism, </a:t>
            </a:r>
          </a:p>
          <a:p>
            <a:pPr lvl="1">
              <a:buFont typeface="Arial" pitchFamily="34" charset="0"/>
              <a:buChar char="•"/>
            </a:pPr>
            <a:r>
              <a:rPr lang="en-AU" sz="2000" dirty="0" smtClean="0">
                <a:solidFill>
                  <a:schemeClr val="bg2"/>
                </a:solidFill>
              </a:rPr>
              <a:t>competition for colonies, </a:t>
            </a:r>
          </a:p>
          <a:p>
            <a:pPr lvl="1">
              <a:buFont typeface="Arial" pitchFamily="34" charset="0"/>
              <a:buChar char="•"/>
            </a:pPr>
            <a:r>
              <a:rPr lang="en-AU" sz="2000" dirty="0" smtClean="0">
                <a:solidFill>
                  <a:schemeClr val="bg2"/>
                </a:solidFill>
              </a:rPr>
              <a:t>the arms race,</a:t>
            </a:r>
          </a:p>
          <a:p>
            <a:pPr lvl="1">
              <a:buFont typeface="Arial" pitchFamily="34" charset="0"/>
              <a:buChar char="•"/>
            </a:pPr>
            <a:r>
              <a:rPr lang="en-AU" sz="2000" dirty="0" smtClean="0">
                <a:solidFill>
                  <a:schemeClr val="bg2"/>
                </a:solidFill>
              </a:rPr>
              <a:t> alliances.</a:t>
            </a:r>
          </a:p>
          <a:p>
            <a:pPr lvl="1">
              <a:buFont typeface="Arial" pitchFamily="34" charset="0"/>
              <a:buChar char="•"/>
            </a:pPr>
            <a:endParaRPr lang="en-AU" sz="2000" dirty="0" smtClean="0">
              <a:solidFill>
                <a:schemeClr val="bg2"/>
              </a:solidFill>
            </a:endParaRPr>
          </a:p>
          <a:p>
            <a:pPr>
              <a:buNone/>
            </a:pPr>
            <a:r>
              <a:rPr lang="en-AU" sz="2000" dirty="0" smtClean="0">
                <a:solidFill>
                  <a:schemeClr val="bg2"/>
                </a:solidFill>
              </a:rPr>
              <a:t>	The trigger - the assassination of the Archduke Ferdinand and his wife in Sarajevo </a:t>
            </a:r>
            <a:br>
              <a:rPr lang="en-AU" sz="2000" dirty="0" smtClean="0">
                <a:solidFill>
                  <a:schemeClr val="bg2"/>
                </a:solidFill>
              </a:rPr>
            </a:br>
            <a:endParaRPr lang="en-AU" sz="2000" dirty="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772400" cy="576064"/>
          </a:xfrm>
        </p:spPr>
        <p:txBody>
          <a:bodyPr/>
          <a:lstStyle/>
          <a:p>
            <a:pPr algn="ctr"/>
            <a:r>
              <a:rPr lang="en-AU" sz="3200" dirty="0" smtClean="0">
                <a:latin typeface="+mn-lt"/>
              </a:rPr>
              <a:t>Militarism</a:t>
            </a:r>
            <a:endParaRPr lang="en-AU" sz="3200" dirty="0">
              <a:latin typeface="+mn-lt"/>
            </a:endParaRPr>
          </a:p>
        </p:txBody>
      </p:sp>
      <p:sp>
        <p:nvSpPr>
          <p:cNvPr id="3" name="Content Placeholder 2"/>
          <p:cNvSpPr>
            <a:spLocks noGrp="1"/>
          </p:cNvSpPr>
          <p:nvPr>
            <p:ph idx="1"/>
          </p:nvPr>
        </p:nvSpPr>
        <p:spPr>
          <a:xfrm>
            <a:off x="611560" y="1268760"/>
            <a:ext cx="7772400" cy="4633888"/>
          </a:xfrm>
        </p:spPr>
        <p:txBody>
          <a:bodyPr/>
          <a:lstStyle/>
          <a:p>
            <a:r>
              <a:rPr lang="en-AU" sz="2000" dirty="0" smtClean="0">
                <a:solidFill>
                  <a:schemeClr val="bg2"/>
                </a:solidFill>
              </a:rPr>
              <a:t>Defined by - War talk, military leaders as heroes, rival nations portrayed as aggressive.</a:t>
            </a:r>
          </a:p>
          <a:p>
            <a:r>
              <a:rPr lang="en-AU" sz="2000" dirty="0" smtClean="0">
                <a:solidFill>
                  <a:schemeClr val="bg2"/>
                </a:solidFill>
              </a:rPr>
              <a:t>Prussia the basis of European militarism – armies reformed by Von Moltke the elder in 1850 –decisive in the defeat of France in 1871.</a:t>
            </a:r>
          </a:p>
          <a:p>
            <a:r>
              <a:rPr lang="en-AU" sz="2000" dirty="0" smtClean="0">
                <a:solidFill>
                  <a:schemeClr val="bg2"/>
                </a:solidFill>
              </a:rPr>
              <a:t>Domination of the military over the civilian. Kaiser Wilhelm 2 always in military uniform.</a:t>
            </a:r>
          </a:p>
          <a:p>
            <a:r>
              <a:rPr lang="en-AU" sz="2000" dirty="0" smtClean="0">
                <a:solidFill>
                  <a:schemeClr val="bg2"/>
                </a:solidFill>
              </a:rPr>
              <a:t>Leads to an arms race – naval arms race  - dreadnoughts. A reaction to German naval build up. Germany feared Russian armaments build up.</a:t>
            </a:r>
          </a:p>
          <a:p>
            <a:r>
              <a:rPr lang="en-AU" sz="2000" dirty="0">
                <a:solidFill>
                  <a:schemeClr val="bg2"/>
                </a:solidFill>
                <a:latin typeface="+mn-lt"/>
                <a:ea typeface="+mn-ea"/>
                <a:cs typeface="+mn-cs"/>
              </a:rPr>
              <a:t>Between 1870 and 1914, the military budget for Britain, France, Germany, Austria-Hungary, Russia and Italy more than quadrupled</a:t>
            </a:r>
            <a:r>
              <a:rPr lang="en-AU" sz="2000" dirty="0" smtClean="0">
                <a:solidFill>
                  <a:schemeClr val="bg2"/>
                </a:solidFill>
                <a:latin typeface="+mn-lt"/>
                <a:ea typeface="+mn-ea"/>
                <a:cs typeface="+mn-cs"/>
              </a:rPr>
              <a:t>.</a:t>
            </a:r>
          </a:p>
          <a:p>
            <a:r>
              <a:rPr lang="en-AU" sz="2000" dirty="0" smtClean="0">
                <a:solidFill>
                  <a:schemeClr val="bg2"/>
                </a:solidFill>
              </a:rPr>
              <a:t>New technologies – rapid fire rifles, machine guns, heavy artillery, submarines, aircraft, motor transport, turbine driven naval ships etc </a:t>
            </a:r>
          </a:p>
          <a:p>
            <a:pPr>
              <a:buNone/>
            </a:pPr>
            <a:endParaRPr lang="en-A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772400" cy="554509"/>
          </a:xfrm>
        </p:spPr>
        <p:txBody>
          <a:bodyPr/>
          <a:lstStyle/>
          <a:p>
            <a:pPr algn="ctr"/>
            <a:r>
              <a:rPr lang="en-AU" sz="3200" dirty="0" smtClean="0">
                <a:latin typeface="+mn-lt"/>
              </a:rPr>
              <a:t>Kaiser Wilhelm 11</a:t>
            </a:r>
            <a:endParaRPr lang="en-AU" sz="3200" dirty="0">
              <a:latin typeface="+mn-lt"/>
            </a:endParaRPr>
          </a:p>
        </p:txBody>
      </p:sp>
      <p:pic>
        <p:nvPicPr>
          <p:cNvPr id="4" name="Content Placeholder 3" descr="how-china-resembles-pre-world-war-i-germany.jpg"/>
          <p:cNvPicPr>
            <a:picLocks noGrp="1" noChangeAspect="1"/>
          </p:cNvPicPr>
          <p:nvPr>
            <p:ph idx="1"/>
          </p:nvPr>
        </p:nvPicPr>
        <p:blipFill>
          <a:blip r:embed="rId2" cstate="print"/>
          <a:stretch>
            <a:fillRect/>
          </a:stretch>
        </p:blipFill>
        <p:spPr>
          <a:xfrm>
            <a:off x="1259632" y="1196752"/>
            <a:ext cx="6408712" cy="470589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772400" cy="576064"/>
          </a:xfrm>
        </p:spPr>
        <p:txBody>
          <a:bodyPr/>
          <a:lstStyle/>
          <a:p>
            <a:pPr algn="ctr"/>
            <a:r>
              <a:rPr lang="en-AU" sz="3200" dirty="0" smtClean="0">
                <a:latin typeface="+mn-lt"/>
              </a:rPr>
              <a:t>Alliances</a:t>
            </a:r>
            <a:endParaRPr lang="en-AU" sz="3200" dirty="0">
              <a:latin typeface="+mn-lt"/>
            </a:endParaRPr>
          </a:p>
        </p:txBody>
      </p:sp>
      <p:sp>
        <p:nvSpPr>
          <p:cNvPr id="3" name="Content Placeholder 2"/>
          <p:cNvSpPr>
            <a:spLocks noGrp="1"/>
          </p:cNvSpPr>
          <p:nvPr>
            <p:ph idx="1"/>
          </p:nvPr>
        </p:nvSpPr>
        <p:spPr>
          <a:xfrm>
            <a:off x="611560" y="1196752"/>
            <a:ext cx="7772400" cy="4824536"/>
          </a:xfrm>
        </p:spPr>
        <p:txBody>
          <a:bodyPr/>
          <a:lstStyle/>
          <a:p>
            <a:pPr>
              <a:buNone/>
            </a:pPr>
            <a:r>
              <a:rPr lang="en-AU" sz="2000" dirty="0" smtClean="0"/>
              <a:t>	</a:t>
            </a:r>
            <a:r>
              <a:rPr lang="en-AU" sz="2000" dirty="0" smtClean="0">
                <a:solidFill>
                  <a:schemeClr val="bg2"/>
                </a:solidFill>
              </a:rPr>
              <a:t>The intertwining of alliances meant that if one was attacked the other signatories had to come to their aid.</a:t>
            </a:r>
          </a:p>
          <a:p>
            <a:r>
              <a:rPr lang="en-AU" sz="2000" dirty="0" smtClean="0">
                <a:solidFill>
                  <a:schemeClr val="bg2"/>
                </a:solidFill>
              </a:rPr>
              <a:t>Russia and Serbia</a:t>
            </a:r>
          </a:p>
          <a:p>
            <a:r>
              <a:rPr lang="en-AU" sz="2000" dirty="0" smtClean="0">
                <a:solidFill>
                  <a:schemeClr val="bg2"/>
                </a:solidFill>
              </a:rPr>
              <a:t>Germany and Austria-Hungary</a:t>
            </a:r>
          </a:p>
          <a:p>
            <a:r>
              <a:rPr lang="en-AU" sz="2000" dirty="0" smtClean="0">
                <a:solidFill>
                  <a:schemeClr val="bg2"/>
                </a:solidFill>
              </a:rPr>
              <a:t>France and Russia</a:t>
            </a:r>
          </a:p>
          <a:p>
            <a:r>
              <a:rPr lang="en-AU" sz="2000" dirty="0" smtClean="0">
                <a:solidFill>
                  <a:schemeClr val="bg2"/>
                </a:solidFill>
              </a:rPr>
              <a:t>Britain and France and Belgium</a:t>
            </a:r>
          </a:p>
          <a:p>
            <a:r>
              <a:rPr lang="en-AU" sz="2000" dirty="0" smtClean="0">
                <a:solidFill>
                  <a:schemeClr val="bg2"/>
                </a:solidFill>
              </a:rPr>
              <a:t>Japan and Britain</a:t>
            </a:r>
          </a:p>
          <a:p>
            <a:r>
              <a:rPr lang="en-AU" sz="2000" dirty="0" smtClean="0">
                <a:solidFill>
                  <a:schemeClr val="bg2"/>
                </a:solidFill>
              </a:rPr>
              <a:t>Austria-Hungary declared war on Serbia, Russia got involved to defend Serbia. Germany seeing Russia mobilizing, declared war on Russia. France was then drawn in against Germany and Austria-Hungary. </a:t>
            </a:r>
          </a:p>
          <a:p>
            <a:r>
              <a:rPr lang="en-AU" sz="2000" dirty="0" smtClean="0">
                <a:solidFill>
                  <a:schemeClr val="bg2"/>
                </a:solidFill>
              </a:rPr>
              <a:t>Germany attacked France through Belgium pulling Britain into war. Then Japan entered the war. Later, Italy and the United States would enter on the side of the allies.</a:t>
            </a:r>
          </a:p>
          <a:p>
            <a:pPr>
              <a:buNone/>
            </a:pPr>
            <a:endParaRPr lang="en-A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9"/>
            <a:ext cx="7772400" cy="576064"/>
          </a:xfrm>
        </p:spPr>
        <p:txBody>
          <a:bodyPr/>
          <a:lstStyle/>
          <a:p>
            <a:pPr algn="ctr"/>
            <a:r>
              <a:rPr lang="en-AU" sz="3200" dirty="0" smtClean="0">
                <a:latin typeface="+mn-lt"/>
              </a:rPr>
              <a:t>Alliance entente </a:t>
            </a:r>
            <a:endParaRPr lang="en-AU" sz="3200" dirty="0">
              <a:latin typeface="+mn-lt"/>
            </a:endParaRPr>
          </a:p>
        </p:txBody>
      </p:sp>
      <p:pic>
        <p:nvPicPr>
          <p:cNvPr id="4" name="Content Placeholder 3" descr="alliance_entente.gif"/>
          <p:cNvPicPr>
            <a:picLocks noGrp="1" noChangeAspect="1"/>
          </p:cNvPicPr>
          <p:nvPr>
            <p:ph idx="1"/>
          </p:nvPr>
        </p:nvPicPr>
        <p:blipFill>
          <a:blip r:embed="rId2" cstate="print"/>
          <a:stretch>
            <a:fillRect/>
          </a:stretch>
        </p:blipFill>
        <p:spPr>
          <a:xfrm>
            <a:off x="755576" y="1340768"/>
            <a:ext cx="6912768" cy="439248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772400" cy="576064"/>
          </a:xfrm>
        </p:spPr>
        <p:txBody>
          <a:bodyPr/>
          <a:lstStyle/>
          <a:p>
            <a:pPr algn="ctr"/>
            <a:r>
              <a:rPr lang="en-AU" sz="3200" dirty="0" smtClean="0">
                <a:latin typeface="+mn-lt"/>
              </a:rPr>
              <a:t>Imperialism</a:t>
            </a:r>
            <a:endParaRPr lang="en-AU" sz="3200" dirty="0">
              <a:latin typeface="+mn-lt"/>
            </a:endParaRPr>
          </a:p>
        </p:txBody>
      </p:sp>
      <p:sp>
        <p:nvSpPr>
          <p:cNvPr id="3" name="Content Placeholder 2"/>
          <p:cNvSpPr>
            <a:spLocks noGrp="1"/>
          </p:cNvSpPr>
          <p:nvPr>
            <p:ph idx="1"/>
          </p:nvPr>
        </p:nvSpPr>
        <p:spPr>
          <a:xfrm>
            <a:off x="683568" y="1196752"/>
            <a:ext cx="7772400" cy="4777904"/>
          </a:xfrm>
        </p:spPr>
        <p:txBody>
          <a:bodyPr/>
          <a:lstStyle/>
          <a:p>
            <a:r>
              <a:rPr lang="en-AU" sz="2000" dirty="0" smtClean="0">
                <a:solidFill>
                  <a:schemeClr val="bg2"/>
                </a:solidFill>
              </a:rPr>
              <a:t>Before World War I, Africa and parts of Asia were points of contention among the European countries. This was especially true because of the raw materials these areas could provide. The increasing competition and desire for greater empires led to an increase in confrontation that helped push the world into World War I.</a:t>
            </a:r>
          </a:p>
          <a:p>
            <a:r>
              <a:rPr lang="en-AU" sz="2000" dirty="0" smtClean="0">
                <a:solidFill>
                  <a:schemeClr val="bg2"/>
                </a:solidFill>
              </a:rPr>
              <a:t>The scramble for Africa.</a:t>
            </a:r>
          </a:p>
          <a:p>
            <a:r>
              <a:rPr lang="en-AU" sz="2000" dirty="0" smtClean="0">
                <a:solidFill>
                  <a:schemeClr val="bg2"/>
                </a:solidFill>
              </a:rPr>
              <a:t>The growth of navies to protect trade routes.</a:t>
            </a:r>
          </a:p>
          <a:p>
            <a:r>
              <a:rPr lang="en-AU" sz="2000" dirty="0" smtClean="0">
                <a:solidFill>
                  <a:schemeClr val="bg2"/>
                </a:solidFill>
              </a:rPr>
              <a:t>Germany had seized control of modern-day Tanzania, Namibia and the Cameroon in Africa, German New Guinea, some Pacific islands and an important concession in Shandong (China).</a:t>
            </a:r>
          </a:p>
          <a:p>
            <a:r>
              <a:rPr lang="en-AU" sz="2000" dirty="0" smtClean="0">
                <a:solidFill>
                  <a:schemeClr val="bg2"/>
                </a:solidFill>
              </a:rPr>
              <a:t>The British Empire took in India, South Africa, Australia, New Zealand, Canada, Hong Kong, parts of north Africa, islands in the Pacific and Caribbean and concessions in China.</a:t>
            </a:r>
          </a:p>
          <a:p>
            <a:pPr>
              <a:buNone/>
            </a:pPr>
            <a:endParaRPr lang="en-AU" sz="2000" dirty="0" smtClean="0"/>
          </a:p>
          <a:p>
            <a:pPr>
              <a:buNone/>
            </a:pPr>
            <a:r>
              <a:rPr lang="en-AU" sz="2000" dirty="0" smtClean="0"/>
              <a:t>	</a:t>
            </a:r>
            <a:endParaRPr lang="en-AU"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9"/>
            <a:ext cx="7772400" cy="576064"/>
          </a:xfrm>
        </p:spPr>
        <p:txBody>
          <a:bodyPr/>
          <a:lstStyle/>
          <a:p>
            <a:pPr algn="ctr"/>
            <a:r>
              <a:rPr lang="en-AU" sz="3200" dirty="0" smtClean="0">
                <a:latin typeface="+mn-lt"/>
              </a:rPr>
              <a:t>The scramble for Africa</a:t>
            </a:r>
            <a:endParaRPr lang="en-AU" sz="3200" dirty="0">
              <a:latin typeface="+mn-lt"/>
            </a:endParaRPr>
          </a:p>
        </p:txBody>
      </p:sp>
      <p:pic>
        <p:nvPicPr>
          <p:cNvPr id="4" name="Content Placeholder 3" descr="Colonial-Africa-in-1913.png"/>
          <p:cNvPicPr>
            <a:picLocks noGrp="1" noChangeAspect="1"/>
          </p:cNvPicPr>
          <p:nvPr>
            <p:ph idx="1"/>
          </p:nvPr>
        </p:nvPicPr>
        <p:blipFill>
          <a:blip r:embed="rId2" cstate="print"/>
          <a:stretch>
            <a:fillRect/>
          </a:stretch>
        </p:blipFill>
        <p:spPr>
          <a:xfrm>
            <a:off x="2483768" y="1340768"/>
            <a:ext cx="3960440" cy="432048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772400" cy="626517"/>
          </a:xfrm>
        </p:spPr>
        <p:txBody>
          <a:bodyPr/>
          <a:lstStyle/>
          <a:p>
            <a:pPr algn="ctr"/>
            <a:r>
              <a:rPr lang="en-AU" sz="3200" dirty="0" smtClean="0">
                <a:latin typeface="+mn-lt"/>
              </a:rPr>
              <a:t>Have there  been fewer deaths?</a:t>
            </a:r>
            <a:endParaRPr lang="en-AU" sz="3200" dirty="0">
              <a:latin typeface="+mn-lt"/>
            </a:endParaRPr>
          </a:p>
        </p:txBody>
      </p:sp>
      <p:sp>
        <p:nvSpPr>
          <p:cNvPr id="3" name="Content Placeholder 2"/>
          <p:cNvSpPr>
            <a:spLocks noGrp="1"/>
          </p:cNvSpPr>
          <p:nvPr>
            <p:ph idx="1"/>
          </p:nvPr>
        </p:nvSpPr>
        <p:spPr>
          <a:xfrm>
            <a:off x="685800" y="1628800"/>
            <a:ext cx="7772400" cy="4633888"/>
          </a:xfrm>
        </p:spPr>
        <p:txBody>
          <a:bodyPr/>
          <a:lstStyle/>
          <a:p>
            <a:r>
              <a:rPr lang="en-AU" sz="2000" dirty="0" smtClean="0">
                <a:solidFill>
                  <a:schemeClr val="bg2"/>
                </a:solidFill>
              </a:rPr>
              <a:t>In 1950 there were 851,000</a:t>
            </a:r>
            <a:r>
              <a:rPr lang="en-AU" sz="2000" b="1" dirty="0" smtClean="0">
                <a:solidFill>
                  <a:schemeClr val="bg2"/>
                </a:solidFill>
              </a:rPr>
              <a:t> </a:t>
            </a:r>
            <a:r>
              <a:rPr lang="en-AU" sz="2000" dirty="0" smtClean="0">
                <a:solidFill>
                  <a:schemeClr val="bg2"/>
                </a:solidFill>
              </a:rPr>
              <a:t>battle deaths.</a:t>
            </a:r>
          </a:p>
          <a:p>
            <a:r>
              <a:rPr lang="en-AU" sz="2000" dirty="0" smtClean="0">
                <a:solidFill>
                  <a:schemeClr val="bg2"/>
                </a:solidFill>
              </a:rPr>
              <a:t>In 2000 wars killed 310,000. </a:t>
            </a:r>
          </a:p>
          <a:p>
            <a:r>
              <a:rPr lang="en-AU" sz="2000" dirty="0" smtClean="0">
                <a:solidFill>
                  <a:schemeClr val="bg2"/>
                </a:solidFill>
              </a:rPr>
              <a:t>In 2013 there were some 30,000.</a:t>
            </a:r>
          </a:p>
          <a:p>
            <a:r>
              <a:rPr lang="en-AU" sz="2000" dirty="0" smtClean="0">
                <a:solidFill>
                  <a:schemeClr val="bg2"/>
                </a:solidFill>
              </a:rPr>
              <a:t>There have been fewer deaths this decade than in any decade since the end of World War 2.</a:t>
            </a:r>
          </a:p>
          <a:p>
            <a:r>
              <a:rPr lang="en-AU" sz="2000" dirty="0" smtClean="0">
                <a:solidFill>
                  <a:schemeClr val="bg2"/>
                </a:solidFill>
              </a:rPr>
              <a:t>Syria and Iraq may raise the numbers but nothing like </a:t>
            </a:r>
            <a:r>
              <a:rPr lang="en-AU" sz="2000" dirty="0">
                <a:solidFill>
                  <a:schemeClr val="bg2"/>
                </a:solidFill>
                <a:latin typeface="+mn-lt"/>
                <a:ea typeface="+mn-ea"/>
                <a:cs typeface="+mn-cs"/>
              </a:rPr>
              <a:t>to the levels seen during the Chinese Civil War, Korea, Vietnam, India/Pakistan/Bangladesh, Iran-Iraq, USSR-Afghanistan, and the many </a:t>
            </a:r>
            <a:r>
              <a:rPr lang="en-AU" sz="2000" dirty="0" smtClean="0">
                <a:solidFill>
                  <a:schemeClr val="bg2"/>
                </a:solidFill>
                <a:latin typeface="+mn-lt"/>
                <a:ea typeface="+mn-ea"/>
                <a:cs typeface="+mn-cs"/>
              </a:rPr>
              <a:t>now-quieter </a:t>
            </a:r>
            <a:r>
              <a:rPr lang="en-AU" sz="2000" dirty="0">
                <a:solidFill>
                  <a:schemeClr val="bg2"/>
                </a:solidFill>
                <a:latin typeface="+mn-lt"/>
                <a:ea typeface="+mn-ea"/>
                <a:cs typeface="+mn-cs"/>
              </a:rPr>
              <a:t>regions of Africa</a:t>
            </a:r>
            <a:r>
              <a:rPr lang="en-AU" sz="2000" dirty="0" smtClean="0">
                <a:solidFill>
                  <a:schemeClr val="bg2"/>
                </a:solidFill>
                <a:latin typeface="+mn-lt"/>
                <a:ea typeface="+mn-ea"/>
                <a:cs typeface="+mn-cs"/>
              </a:rPr>
              <a:t>..</a:t>
            </a:r>
          </a:p>
          <a:p>
            <a:r>
              <a:rPr lang="en-AU" sz="2000" dirty="0" smtClean="0">
                <a:solidFill>
                  <a:schemeClr val="bg2"/>
                </a:solidFill>
              </a:rPr>
              <a:t>Definitions – “war“ is anything involving over 100 battle deaths. Anything less is called a “conflict”.</a:t>
            </a:r>
          </a:p>
          <a:p>
            <a:endParaRPr lang="en-AU" sz="2000" dirty="0" smtClean="0">
              <a:solidFill>
                <a:schemeClr val="tx1"/>
              </a:solidFill>
              <a:latin typeface="+mn-lt"/>
              <a:ea typeface="+mn-ea"/>
              <a:cs typeface="+mn-cs"/>
            </a:endParaRPr>
          </a:p>
          <a:p>
            <a:endParaRPr lang="en-AU" sz="2000" dirty="0">
              <a:solidFill>
                <a:schemeClr val="tx1"/>
              </a:solidFill>
              <a:latin typeface="+mn-lt"/>
              <a:ea typeface="+mn-ea"/>
              <a:cs typeface="+mn-cs"/>
            </a:endParaRPr>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9"/>
            <a:ext cx="7772400" cy="576064"/>
          </a:xfrm>
        </p:spPr>
        <p:txBody>
          <a:bodyPr/>
          <a:lstStyle/>
          <a:p>
            <a:pPr algn="ctr"/>
            <a:r>
              <a:rPr lang="en-AU" sz="3200" dirty="0" smtClean="0">
                <a:latin typeface="+mn-lt"/>
              </a:rPr>
              <a:t>Nationalism</a:t>
            </a:r>
            <a:endParaRPr lang="en-AU" sz="3200" dirty="0">
              <a:latin typeface="+mn-lt"/>
            </a:endParaRPr>
          </a:p>
        </p:txBody>
      </p:sp>
      <p:sp>
        <p:nvSpPr>
          <p:cNvPr id="3" name="Content Placeholder 2"/>
          <p:cNvSpPr>
            <a:spLocks noGrp="1"/>
          </p:cNvSpPr>
          <p:nvPr>
            <p:ph idx="1"/>
          </p:nvPr>
        </p:nvSpPr>
        <p:spPr>
          <a:xfrm>
            <a:off x="539552" y="1268760"/>
            <a:ext cx="7772400" cy="4705896"/>
          </a:xfrm>
        </p:spPr>
        <p:txBody>
          <a:bodyPr/>
          <a:lstStyle/>
          <a:p>
            <a:r>
              <a:rPr lang="en-AU" sz="2000" dirty="0" smtClean="0">
                <a:solidFill>
                  <a:schemeClr val="bg2"/>
                </a:solidFill>
              </a:rPr>
              <a:t>Much of the origin of the war was based on the desire of the Slavic peoples in Bosnia and Herzegovina to no longer be part of Austria Hungary but instead be part of Serbia. In this way, nationalism led directly to the War. But in a more general way, the nationalism of the various countries throughout Europe contributed not only to the beginning but the extension of the war in Europe.</a:t>
            </a:r>
          </a:p>
          <a:p>
            <a:r>
              <a:rPr lang="en-AU" sz="2000" dirty="0" smtClean="0">
                <a:solidFill>
                  <a:schemeClr val="bg2"/>
                </a:solidFill>
              </a:rPr>
              <a:t>Weltpolitik or the desire for world power status was very popular in Germany. The French desire for revenge over Alsace and Lorraine was very strong. In Britain Imperialism and support for the Empire was very evident. </a:t>
            </a:r>
          </a:p>
          <a:p>
            <a:r>
              <a:rPr lang="en-AU" sz="2000" dirty="0" smtClean="0">
                <a:solidFill>
                  <a:schemeClr val="bg2"/>
                </a:solidFill>
              </a:rPr>
              <a:t>This nationalism meant that there was little resistance to war in these countries. Many welcomed what they thought would be a short, victorious war. For example the outbreak of war was greeted by cheering crowds in Berlin, Vienna and Paris. </a:t>
            </a:r>
          </a:p>
          <a:p>
            <a:r>
              <a:rPr lang="en-AU" sz="2000" dirty="0" smtClean="0">
                <a:solidFill>
                  <a:schemeClr val="bg2"/>
                </a:solidFill>
              </a:rPr>
              <a:t>As A P J Taylor wrote “the people of Europe leapt willingly into war.”</a:t>
            </a:r>
            <a:endParaRPr lang="en-AU" sz="2000" dirty="0">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772400" cy="554509"/>
          </a:xfrm>
        </p:spPr>
        <p:txBody>
          <a:bodyPr/>
          <a:lstStyle/>
          <a:p>
            <a:pPr algn="ctr"/>
            <a:r>
              <a:rPr lang="en-AU" sz="3200" dirty="0" smtClean="0">
                <a:latin typeface="+mn-lt"/>
              </a:rPr>
              <a:t>When war was declared</a:t>
            </a:r>
            <a:endParaRPr lang="en-AU" sz="3200" dirty="0">
              <a:latin typeface="+mn-lt"/>
            </a:endParaRPr>
          </a:p>
        </p:txBody>
      </p:sp>
      <p:pic>
        <p:nvPicPr>
          <p:cNvPr id="4" name="Content Placeholder 3" descr="hitler_munich1914.jpg"/>
          <p:cNvPicPr>
            <a:picLocks noGrp="1" noChangeAspect="1"/>
          </p:cNvPicPr>
          <p:nvPr>
            <p:ph idx="1"/>
          </p:nvPr>
        </p:nvPicPr>
        <p:blipFill>
          <a:blip r:embed="rId2" cstate="print"/>
          <a:stretch>
            <a:fillRect/>
          </a:stretch>
        </p:blipFill>
        <p:spPr>
          <a:xfrm>
            <a:off x="1259632" y="1412776"/>
            <a:ext cx="6120679" cy="463388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63352"/>
          </a:xfrm>
        </p:spPr>
        <p:txBody>
          <a:bodyPr/>
          <a:lstStyle/>
          <a:p>
            <a:pPr algn="ctr"/>
            <a:r>
              <a:rPr lang="en-AU" sz="3200" dirty="0" smtClean="0">
                <a:latin typeface="+mn-lt"/>
              </a:rPr>
              <a:t>Guess who?</a:t>
            </a:r>
            <a:endParaRPr lang="en-AU" sz="3200" dirty="0">
              <a:latin typeface="+mn-lt"/>
            </a:endParaRPr>
          </a:p>
        </p:txBody>
      </p:sp>
      <p:pic>
        <p:nvPicPr>
          <p:cNvPr id="4" name="Content Placeholder 3" descr="hitler-odeon-closeup.jpg"/>
          <p:cNvPicPr>
            <a:picLocks noGrp="1" noChangeAspect="1"/>
          </p:cNvPicPr>
          <p:nvPr>
            <p:ph idx="1"/>
          </p:nvPr>
        </p:nvPicPr>
        <p:blipFill>
          <a:blip r:embed="rId2" cstate="print"/>
          <a:stretch>
            <a:fillRect/>
          </a:stretch>
        </p:blipFill>
        <p:spPr>
          <a:xfrm>
            <a:off x="2771800" y="1484784"/>
            <a:ext cx="3600400" cy="3816424"/>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648072"/>
          </a:xfrm>
        </p:spPr>
        <p:txBody>
          <a:bodyPr/>
          <a:lstStyle/>
          <a:p>
            <a:pPr algn="ctr"/>
            <a:r>
              <a:rPr lang="en-AU" sz="3200" dirty="0" smtClean="0">
                <a:latin typeface="+mn-lt"/>
              </a:rPr>
              <a:t>Why did World War one take so long?</a:t>
            </a:r>
            <a:endParaRPr lang="en-AU" sz="3200" dirty="0">
              <a:latin typeface="+mn-lt"/>
            </a:endParaRPr>
          </a:p>
        </p:txBody>
      </p:sp>
      <p:sp>
        <p:nvSpPr>
          <p:cNvPr id="3" name="Content Placeholder 2"/>
          <p:cNvSpPr>
            <a:spLocks noGrp="1"/>
          </p:cNvSpPr>
          <p:nvPr>
            <p:ph idx="1"/>
          </p:nvPr>
        </p:nvSpPr>
        <p:spPr>
          <a:xfrm>
            <a:off x="683568" y="1196752"/>
            <a:ext cx="7772400" cy="4705896"/>
          </a:xfrm>
        </p:spPr>
        <p:txBody>
          <a:bodyPr/>
          <a:lstStyle/>
          <a:p>
            <a:r>
              <a:rPr lang="en-AU" sz="2000" dirty="0" smtClean="0">
                <a:solidFill>
                  <a:schemeClr val="bg2"/>
                </a:solidFill>
              </a:rPr>
              <a:t>Generals based their attacks on hugely unrealistic tactics. They dreamed of large, graceful prongs and manoeuvre.  generals based their attacks on hugely unrealistic tactics. They dreamed of large, graceful prongs and manoeuvre.</a:t>
            </a:r>
          </a:p>
          <a:p>
            <a:r>
              <a:rPr lang="en-AU" sz="2000" dirty="0" smtClean="0">
                <a:solidFill>
                  <a:schemeClr val="bg2"/>
                </a:solidFill>
              </a:rPr>
              <a:t>Basically, they would bombard the enemy with artillery, then launch human wave attacks. They had forgotten that the troops facing them weren't men armed with muskets .</a:t>
            </a:r>
          </a:p>
          <a:p>
            <a:r>
              <a:rPr lang="en-AU" sz="2000" dirty="0" smtClean="0">
                <a:solidFill>
                  <a:schemeClr val="bg2"/>
                </a:solidFill>
              </a:rPr>
              <a:t>Men and rifles could be rapidly replaced thanks to industrialisation.</a:t>
            </a:r>
          </a:p>
          <a:p>
            <a:r>
              <a:rPr lang="en-AU" sz="2000" dirty="0" smtClean="0">
                <a:solidFill>
                  <a:schemeClr val="bg2"/>
                </a:solidFill>
              </a:rPr>
              <a:t>A war of attrition kept going by trench warfare and the massive output of industry.</a:t>
            </a:r>
          </a:p>
          <a:p>
            <a:r>
              <a:rPr lang="en-AU" sz="2000" dirty="0" smtClean="0">
                <a:solidFill>
                  <a:schemeClr val="bg2"/>
                </a:solidFill>
              </a:rPr>
              <a:t>Germany could not make a breakthrough on either Western or Eastern Fronts until after 1917 when Russia collapsed. The spring offensive of 1918 was the last throw of the dice for Germany.</a:t>
            </a:r>
          </a:p>
          <a:p>
            <a:pPr>
              <a:buNone/>
            </a:pPr>
            <a:endParaRPr lang="en-AU"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9"/>
            <a:ext cx="7772400" cy="504056"/>
          </a:xfrm>
        </p:spPr>
        <p:txBody>
          <a:bodyPr/>
          <a:lstStyle/>
          <a:p>
            <a:pPr algn="ctr"/>
            <a:r>
              <a:rPr lang="en-AU" sz="3200" dirty="0" smtClean="0">
                <a:latin typeface="+mn-lt"/>
              </a:rPr>
              <a:t>The British high command – Haig etc</a:t>
            </a:r>
            <a:endParaRPr lang="en-AU" sz="3200" dirty="0">
              <a:latin typeface="+mn-lt"/>
            </a:endParaRPr>
          </a:p>
        </p:txBody>
      </p:sp>
      <p:pic>
        <p:nvPicPr>
          <p:cNvPr id="4" name="Content Placeholder 3" descr="Douglas-Haig.jpg"/>
          <p:cNvPicPr>
            <a:picLocks noGrp="1" noChangeAspect="1"/>
          </p:cNvPicPr>
          <p:nvPr>
            <p:ph idx="1"/>
          </p:nvPr>
        </p:nvPicPr>
        <p:blipFill>
          <a:blip r:embed="rId2" cstate="print"/>
          <a:stretch>
            <a:fillRect/>
          </a:stretch>
        </p:blipFill>
        <p:spPr>
          <a:xfrm>
            <a:off x="2987824" y="1268760"/>
            <a:ext cx="2866116" cy="441801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3"/>
            <a:ext cx="7772400" cy="576064"/>
          </a:xfrm>
        </p:spPr>
        <p:txBody>
          <a:bodyPr/>
          <a:lstStyle/>
          <a:p>
            <a:pPr algn="ctr"/>
            <a:r>
              <a:rPr lang="en-AU" sz="3000" dirty="0" smtClean="0">
                <a:latin typeface="+mn-lt"/>
              </a:rPr>
              <a:t>The end of the war and the Treaty of Versailles</a:t>
            </a:r>
            <a:endParaRPr lang="en-AU" sz="3000" dirty="0">
              <a:latin typeface="+mn-lt"/>
            </a:endParaRPr>
          </a:p>
        </p:txBody>
      </p:sp>
      <p:sp>
        <p:nvSpPr>
          <p:cNvPr id="3" name="Content Placeholder 2"/>
          <p:cNvSpPr>
            <a:spLocks noGrp="1"/>
          </p:cNvSpPr>
          <p:nvPr>
            <p:ph idx="1"/>
          </p:nvPr>
        </p:nvSpPr>
        <p:spPr>
          <a:xfrm>
            <a:off x="755576" y="1196752"/>
            <a:ext cx="7772400" cy="4705896"/>
          </a:xfrm>
        </p:spPr>
        <p:txBody>
          <a:bodyPr/>
          <a:lstStyle/>
          <a:p>
            <a:r>
              <a:rPr lang="en-AU" sz="2000" dirty="0" smtClean="0">
                <a:solidFill>
                  <a:schemeClr val="bg2"/>
                </a:solidFill>
              </a:rPr>
              <a:t>The German Army was limited to only 100,000 men of all ranks.</a:t>
            </a:r>
          </a:p>
          <a:p>
            <a:r>
              <a:rPr lang="en-AU" sz="2000" dirty="0" smtClean="0">
                <a:solidFill>
                  <a:schemeClr val="bg2"/>
                </a:solidFill>
              </a:rPr>
              <a:t>No large artillery pieces, tanks or aircraft.</a:t>
            </a:r>
          </a:p>
          <a:p>
            <a:r>
              <a:rPr lang="en-AU" sz="2000" dirty="0" smtClean="0">
                <a:solidFill>
                  <a:schemeClr val="bg2"/>
                </a:solidFill>
              </a:rPr>
              <a:t>Limits on German Army Reserves. </a:t>
            </a:r>
          </a:p>
          <a:p>
            <a:r>
              <a:rPr lang="en-AU" sz="2000" dirty="0" smtClean="0">
                <a:solidFill>
                  <a:schemeClr val="bg2"/>
                </a:solidFill>
              </a:rPr>
              <a:t>No General Staff was allowed. </a:t>
            </a:r>
          </a:p>
          <a:p>
            <a:r>
              <a:rPr lang="en-AU" sz="2000" dirty="0" smtClean="0">
                <a:solidFill>
                  <a:schemeClr val="bg2"/>
                </a:solidFill>
              </a:rPr>
              <a:t>The German Navy was limited to six cruisers, two old battleships</a:t>
            </a:r>
          </a:p>
          <a:p>
            <a:r>
              <a:rPr lang="en-AU" sz="2000" dirty="0" smtClean="0">
                <a:solidFill>
                  <a:schemeClr val="bg2"/>
                </a:solidFill>
              </a:rPr>
              <a:t>Submarines were completely forbidden. </a:t>
            </a:r>
          </a:p>
          <a:p>
            <a:r>
              <a:rPr lang="en-AU" sz="2000" dirty="0" smtClean="0">
                <a:solidFill>
                  <a:schemeClr val="bg2"/>
                </a:solidFill>
              </a:rPr>
              <a:t>The Allies were to occupy the Rhineland for 15 years in an area called the “demilitarized zone.” Germany was to pay for the cost of the Allied troops.</a:t>
            </a:r>
          </a:p>
          <a:p>
            <a:r>
              <a:rPr lang="en-AU" sz="2000" dirty="0" smtClean="0">
                <a:solidFill>
                  <a:schemeClr val="bg2"/>
                </a:solidFill>
              </a:rPr>
              <a:t>Alsace-Lorraine was returned to France. Taken by Germany in 1871.</a:t>
            </a:r>
          </a:p>
          <a:p>
            <a:r>
              <a:rPr lang="en-AU" sz="2000" dirty="0" smtClean="0">
                <a:solidFill>
                  <a:schemeClr val="bg2"/>
                </a:solidFill>
              </a:rPr>
              <a:t>Parts of Germany that were occupied by Polish people were given to the new country of Poland..</a:t>
            </a:r>
          </a:p>
          <a:p>
            <a:r>
              <a:rPr lang="en-AU" sz="2000" dirty="0" smtClean="0">
                <a:solidFill>
                  <a:schemeClr val="bg2"/>
                </a:solidFill>
              </a:rPr>
              <a:t>All German overseas colonies were divided up and given to France, England and in the Pacific to Japan.</a:t>
            </a:r>
          </a:p>
          <a:p>
            <a:pPr>
              <a:buNone/>
            </a:pPr>
            <a:endParaRPr lang="en-AU"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591344"/>
          </a:xfrm>
        </p:spPr>
        <p:txBody>
          <a:bodyPr/>
          <a:lstStyle/>
          <a:p>
            <a:pPr algn="ctr"/>
            <a:r>
              <a:rPr lang="en-AU" sz="3200" dirty="0" smtClean="0">
                <a:latin typeface="+mn-lt"/>
              </a:rPr>
              <a:t>What did Versailles Treaty lead to?</a:t>
            </a:r>
            <a:endParaRPr lang="en-AU" sz="3200" dirty="0">
              <a:latin typeface="+mn-lt"/>
            </a:endParaRPr>
          </a:p>
        </p:txBody>
      </p:sp>
      <p:pic>
        <p:nvPicPr>
          <p:cNvPr id="6" name="Content Placeholder 5" descr="map001.gif"/>
          <p:cNvPicPr>
            <a:picLocks noGrp="1" noChangeAspect="1"/>
          </p:cNvPicPr>
          <p:nvPr>
            <p:ph sz="half" idx="1"/>
          </p:nvPr>
        </p:nvPicPr>
        <p:blipFill>
          <a:blip r:embed="rId2" cstate="print"/>
          <a:stretch>
            <a:fillRect/>
          </a:stretch>
        </p:blipFill>
        <p:spPr>
          <a:xfrm>
            <a:off x="899592" y="1340768"/>
            <a:ext cx="3648075" cy="4392488"/>
          </a:xfrm>
        </p:spPr>
      </p:pic>
      <p:pic>
        <p:nvPicPr>
          <p:cNvPr id="7" name="Content Placeholder 6" descr="map003.gif"/>
          <p:cNvPicPr>
            <a:picLocks noGrp="1" noChangeAspect="1"/>
          </p:cNvPicPr>
          <p:nvPr>
            <p:ph sz="half" idx="2"/>
          </p:nvPr>
        </p:nvPicPr>
        <p:blipFill>
          <a:blip r:embed="rId3" cstate="print"/>
          <a:stretch>
            <a:fillRect/>
          </a:stretch>
        </p:blipFill>
        <p:spPr>
          <a:xfrm>
            <a:off x="4860032" y="1340768"/>
            <a:ext cx="3648075" cy="4392487"/>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772400" cy="576064"/>
          </a:xfrm>
        </p:spPr>
        <p:txBody>
          <a:bodyPr/>
          <a:lstStyle/>
          <a:p>
            <a:pPr algn="ctr"/>
            <a:r>
              <a:rPr lang="en-AU" sz="3200" dirty="0" smtClean="0">
                <a:latin typeface="+mn-lt"/>
              </a:rPr>
              <a:t>Consequences of Versailles for Germany  </a:t>
            </a:r>
            <a:endParaRPr lang="en-AU" sz="3200" dirty="0">
              <a:latin typeface="+mn-lt"/>
            </a:endParaRPr>
          </a:p>
        </p:txBody>
      </p:sp>
      <p:sp>
        <p:nvSpPr>
          <p:cNvPr id="3" name="Content Placeholder 2"/>
          <p:cNvSpPr>
            <a:spLocks noGrp="1"/>
          </p:cNvSpPr>
          <p:nvPr>
            <p:ph idx="1"/>
          </p:nvPr>
        </p:nvSpPr>
        <p:spPr>
          <a:xfrm>
            <a:off x="683568" y="980728"/>
            <a:ext cx="7772400" cy="5544616"/>
          </a:xfrm>
        </p:spPr>
        <p:txBody>
          <a:bodyPr/>
          <a:lstStyle/>
          <a:p>
            <a:r>
              <a:rPr lang="en-AU" sz="2000" dirty="0" smtClean="0">
                <a:solidFill>
                  <a:schemeClr val="bg2"/>
                </a:solidFill>
              </a:rPr>
              <a:t>War reparations – 6600 million pounds.</a:t>
            </a:r>
          </a:p>
          <a:p>
            <a:r>
              <a:rPr lang="en-AU" sz="2000" dirty="0" smtClean="0">
                <a:solidFill>
                  <a:schemeClr val="bg2"/>
                </a:solidFill>
              </a:rPr>
              <a:t>Loss of colonies meant loss of resources/income</a:t>
            </a:r>
          </a:p>
          <a:p>
            <a:r>
              <a:rPr lang="en-AU" sz="2000" dirty="0" smtClean="0">
                <a:solidFill>
                  <a:schemeClr val="bg2"/>
                </a:solidFill>
              </a:rPr>
              <a:t>Depleted labour force.</a:t>
            </a:r>
          </a:p>
          <a:p>
            <a:r>
              <a:rPr lang="en-AU" sz="2000" dirty="0" smtClean="0">
                <a:solidFill>
                  <a:schemeClr val="bg2"/>
                </a:solidFill>
              </a:rPr>
              <a:t>Germany prints money to repay monthly debt. Led to hyperinflation.</a:t>
            </a:r>
          </a:p>
          <a:p>
            <a:r>
              <a:rPr lang="en-AU" sz="2000" dirty="0" smtClean="0">
                <a:solidFill>
                  <a:schemeClr val="bg2"/>
                </a:solidFill>
              </a:rPr>
              <a:t>German government refused to sign it and resigned. Ludendorff did sign it.</a:t>
            </a:r>
          </a:p>
          <a:p>
            <a:r>
              <a:rPr lang="en-AU" sz="2000" dirty="0" smtClean="0">
                <a:solidFill>
                  <a:schemeClr val="bg2"/>
                </a:solidFill>
              </a:rPr>
              <a:t>“Stab in the back by politicians” claim as German troops were still stationed in France. Led to Hitler’s Nazis.</a:t>
            </a:r>
          </a:p>
          <a:p>
            <a:r>
              <a:rPr lang="en-AU" sz="2000" dirty="0" smtClean="0">
                <a:solidFill>
                  <a:schemeClr val="bg2"/>
                </a:solidFill>
              </a:rPr>
              <a:t>Tariffs on German goods killed trade and as the depression hit the US called in loans it had made to Germany. </a:t>
            </a:r>
          </a:p>
          <a:p>
            <a:r>
              <a:rPr lang="en-AU" sz="2000" dirty="0" smtClean="0">
                <a:solidFill>
                  <a:schemeClr val="bg2"/>
                </a:solidFill>
              </a:rPr>
              <a:t>Hitler use the Jews as the scapegoats for Germany’s economic collapse and promised to restore the economy. He did this with national infrastructure projects, if you did not accept the job given it was off to the camps – women and Jews taken out of unemployment figures. 1935 Conscription – also not counted. Unions banned – strikes outlawed.</a:t>
            </a:r>
          </a:p>
          <a:p>
            <a:r>
              <a:rPr lang="en-AU" sz="2000" dirty="0" smtClean="0">
                <a:solidFill>
                  <a:schemeClr val="bg2"/>
                </a:solidFill>
              </a:rPr>
              <a:t>Autobahns, VWs and subsidised holidays. Germany cancel payments in 1933 and  starts to rearm in 1935.</a:t>
            </a:r>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7772400" cy="554509"/>
          </a:xfrm>
        </p:spPr>
        <p:txBody>
          <a:bodyPr/>
          <a:lstStyle/>
          <a:p>
            <a:pPr algn="ctr"/>
            <a:r>
              <a:rPr lang="en-AU" sz="3200" dirty="0" smtClean="0">
                <a:latin typeface="+mn-lt"/>
              </a:rPr>
              <a:t>So the 1930s and the lead up to WW2</a:t>
            </a:r>
            <a:endParaRPr lang="en-AU" sz="3200" dirty="0">
              <a:latin typeface="+mn-lt"/>
            </a:endParaRPr>
          </a:p>
        </p:txBody>
      </p:sp>
      <p:sp>
        <p:nvSpPr>
          <p:cNvPr id="3" name="Content Placeholder 2"/>
          <p:cNvSpPr>
            <a:spLocks noGrp="1"/>
          </p:cNvSpPr>
          <p:nvPr>
            <p:ph idx="1"/>
          </p:nvPr>
        </p:nvSpPr>
        <p:spPr>
          <a:xfrm>
            <a:off x="611560" y="1268760"/>
            <a:ext cx="7772400" cy="4777904"/>
          </a:xfrm>
        </p:spPr>
        <p:txBody>
          <a:bodyPr/>
          <a:lstStyle/>
          <a:p>
            <a:r>
              <a:rPr lang="en-AU" sz="2000" dirty="0" smtClean="0">
                <a:solidFill>
                  <a:schemeClr val="bg2"/>
                </a:solidFill>
              </a:rPr>
              <a:t>The extremes of right and left faced off in the 1930s. Hitler’s Nazis fought with Communists whom he hated as much as he hated Jews.</a:t>
            </a:r>
          </a:p>
          <a:p>
            <a:r>
              <a:rPr lang="en-AU" sz="2000" dirty="0" smtClean="0">
                <a:solidFill>
                  <a:schemeClr val="bg2"/>
                </a:solidFill>
              </a:rPr>
              <a:t>On the face of it there are similarities - Britain’s vote to leave the EU parallels its panicked decision to quit the gold standard in September 1931 – the first major country to quit the global economic system..</a:t>
            </a:r>
          </a:p>
          <a:p>
            <a:r>
              <a:rPr lang="en-AU" sz="2000" dirty="0" smtClean="0">
                <a:solidFill>
                  <a:schemeClr val="bg2"/>
                </a:solidFill>
              </a:rPr>
              <a:t>The resort to tariffs and economic nationalism.</a:t>
            </a:r>
          </a:p>
          <a:p>
            <a:r>
              <a:rPr lang="en-AU" sz="2000" dirty="0" smtClean="0">
                <a:solidFill>
                  <a:schemeClr val="bg2"/>
                </a:solidFill>
              </a:rPr>
              <a:t>1936 –  1939 war by proxy – the Spanish Civil War.</a:t>
            </a:r>
          </a:p>
          <a:p>
            <a:r>
              <a:rPr lang="en-AU" sz="2000" dirty="0" smtClean="0">
                <a:solidFill>
                  <a:schemeClr val="bg2"/>
                </a:solidFill>
              </a:rPr>
              <a:t>The rise of the demagogues – Mussolini and Hitler. Easy solutions to complex problems.</a:t>
            </a:r>
          </a:p>
          <a:p>
            <a:r>
              <a:rPr lang="en-AU" sz="2000" dirty="0" smtClean="0">
                <a:solidFill>
                  <a:schemeClr val="bg2"/>
                </a:solidFill>
              </a:rPr>
              <a:t>“In temperament, he was “bombastic, inconsistent, shallow and vainglorious.” On political questions, “he made up his own reality as he went along.”</a:t>
            </a:r>
          </a:p>
          <a:p>
            <a:r>
              <a:rPr lang="en-AU" sz="2000" dirty="0" smtClean="0">
                <a:solidFill>
                  <a:schemeClr val="bg2"/>
                </a:solidFill>
              </a:rPr>
              <a:t>	</a:t>
            </a:r>
          </a:p>
          <a:p>
            <a:pPr>
              <a:buNone/>
            </a:pPr>
            <a:r>
              <a:rPr lang="en-AU" sz="2000" dirty="0" smtClean="0">
                <a:solidFill>
                  <a:schemeClr val="bg2"/>
                </a:solidFill>
              </a:rPr>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772400" cy="554509"/>
          </a:xfrm>
        </p:spPr>
        <p:txBody>
          <a:bodyPr/>
          <a:lstStyle/>
          <a:p>
            <a:pPr algn="ctr"/>
            <a:r>
              <a:rPr lang="en-AU" sz="3200" dirty="0" smtClean="0">
                <a:latin typeface="+mn-lt"/>
              </a:rPr>
              <a:t>An outbreak of peace</a:t>
            </a:r>
            <a:endParaRPr lang="en-AU" sz="3200" dirty="0">
              <a:latin typeface="+mn-lt"/>
            </a:endParaRPr>
          </a:p>
        </p:txBody>
      </p:sp>
      <p:sp>
        <p:nvSpPr>
          <p:cNvPr id="3" name="Content Placeholder 2"/>
          <p:cNvSpPr>
            <a:spLocks noGrp="1"/>
          </p:cNvSpPr>
          <p:nvPr>
            <p:ph idx="1"/>
          </p:nvPr>
        </p:nvSpPr>
        <p:spPr>
          <a:xfrm>
            <a:off x="611560" y="908720"/>
            <a:ext cx="7772400" cy="5112568"/>
          </a:xfrm>
        </p:spPr>
        <p:txBody>
          <a:bodyPr/>
          <a:lstStyle/>
          <a:p>
            <a:pPr>
              <a:buNone/>
            </a:pPr>
            <a:r>
              <a:rPr lang="en-AU" sz="2000" dirty="0" smtClean="0"/>
              <a:t>	</a:t>
            </a:r>
            <a:r>
              <a:rPr lang="en-AU" sz="2000" dirty="0" smtClean="0">
                <a:solidFill>
                  <a:schemeClr val="bg2"/>
                </a:solidFill>
              </a:rPr>
              <a:t>The China approach – the use of soft power – OBOR and the decline of the SCS as an issue. US soft power – exporting culture.</a:t>
            </a:r>
          </a:p>
          <a:p>
            <a:r>
              <a:rPr lang="en-AU" sz="2000" dirty="0" smtClean="0">
                <a:solidFill>
                  <a:schemeClr val="bg2"/>
                </a:solidFill>
              </a:rPr>
              <a:t> In recent years, wars in Iran, Peru, Chad, Angola, Sri Lanka and Lebanon have ended.</a:t>
            </a:r>
          </a:p>
          <a:p>
            <a:r>
              <a:rPr lang="en-AU" sz="2000" dirty="0" smtClean="0">
                <a:solidFill>
                  <a:schemeClr val="bg2"/>
                </a:solidFill>
              </a:rPr>
              <a:t>A ceasefire is holding in the Ukraine.</a:t>
            </a:r>
          </a:p>
          <a:p>
            <a:r>
              <a:rPr lang="en-AU" sz="2000" dirty="0" smtClean="0">
                <a:solidFill>
                  <a:schemeClr val="bg2"/>
                </a:solidFill>
              </a:rPr>
              <a:t>Afghan government and the Taliban move closer together.</a:t>
            </a:r>
          </a:p>
          <a:p>
            <a:r>
              <a:rPr lang="en-AU" sz="2000" dirty="0" smtClean="0">
                <a:solidFill>
                  <a:schemeClr val="bg2"/>
                </a:solidFill>
              </a:rPr>
              <a:t>The end of Islamic State  with the loss of Raqqa and Mosul.</a:t>
            </a:r>
          </a:p>
          <a:p>
            <a:r>
              <a:rPr lang="en-AU" sz="2000" dirty="0" smtClean="0">
                <a:solidFill>
                  <a:schemeClr val="bg2"/>
                </a:solidFill>
              </a:rPr>
              <a:t>In Colombia the government and the rebel FARC movement end a 50 year conflict.</a:t>
            </a:r>
          </a:p>
          <a:p>
            <a:r>
              <a:rPr lang="en-AU" sz="2000" dirty="0" smtClean="0">
                <a:solidFill>
                  <a:schemeClr val="bg2"/>
                </a:solidFill>
              </a:rPr>
              <a:t>The world is becoming a more peaceful place, however, it is simply that we are now catching on camera and video some acts of violence that then spread on social and alternative media.</a:t>
            </a:r>
          </a:p>
          <a:p>
            <a:r>
              <a:rPr lang="en-AU" sz="2000" dirty="0" smtClean="0">
                <a:solidFill>
                  <a:schemeClr val="bg2"/>
                </a:solidFill>
              </a:rPr>
              <a:t>Steven Pinker - “Look at all the places that aren’t blowing up,” he adds. “That is not going to be on the news. You never see a reporter standing on the streets in Mozambique or Colombia saying there’s no war this year”.</a:t>
            </a:r>
          </a:p>
          <a:p>
            <a:endParaRPr lang="en-AU" sz="2000" dirty="0" smtClean="0"/>
          </a:p>
          <a:p>
            <a:pPr>
              <a:buNone/>
            </a:pPr>
            <a:endParaRPr lang="en-AU" sz="2000" dirty="0" smtClean="0"/>
          </a:p>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3"/>
            <a:ext cx="7772400" cy="504056"/>
          </a:xfrm>
        </p:spPr>
        <p:txBody>
          <a:bodyPr/>
          <a:lstStyle/>
          <a:p>
            <a:pPr algn="ctr"/>
            <a:r>
              <a:rPr lang="en-AU" sz="3200" dirty="0" smtClean="0">
                <a:latin typeface="+mn-lt"/>
              </a:rPr>
              <a:t>In the past</a:t>
            </a:r>
            <a:endParaRPr lang="en-AU" sz="3200" dirty="0">
              <a:latin typeface="+mn-lt"/>
            </a:endParaRPr>
          </a:p>
        </p:txBody>
      </p:sp>
      <p:sp>
        <p:nvSpPr>
          <p:cNvPr id="3" name="Content Placeholder 2"/>
          <p:cNvSpPr>
            <a:spLocks noGrp="1"/>
          </p:cNvSpPr>
          <p:nvPr>
            <p:ph idx="1"/>
          </p:nvPr>
        </p:nvSpPr>
        <p:spPr>
          <a:xfrm>
            <a:off x="683568" y="1124744"/>
            <a:ext cx="7772400" cy="4896544"/>
          </a:xfrm>
        </p:spPr>
        <p:txBody>
          <a:bodyPr>
            <a:normAutofit lnSpcReduction="10000"/>
          </a:bodyPr>
          <a:lstStyle/>
          <a:p>
            <a:r>
              <a:rPr lang="en-AU" sz="2000" dirty="0" smtClean="0">
                <a:solidFill>
                  <a:schemeClr val="bg2"/>
                </a:solidFill>
              </a:rPr>
              <a:t>Among ancient agricultural civilizations, warfare almost always meant complete genocide and enslavement of entire populations. Hunter-gatherers, from prehistory till modern times, lost on average between 4% to 30% – some archaeological sites suggest up to 60% – of their populations to warfare.</a:t>
            </a:r>
          </a:p>
          <a:p>
            <a:r>
              <a:rPr lang="en-AU" sz="2000" dirty="0" smtClean="0">
                <a:solidFill>
                  <a:schemeClr val="bg2"/>
                </a:solidFill>
              </a:rPr>
              <a:t>Long before WMD’s were conceived, the 8th century ‘An Lushan’ revolt in China wiped out two thirds of the Chinese population in just eight years – that is: one sixth of the world’s population at the time.</a:t>
            </a:r>
          </a:p>
          <a:p>
            <a:r>
              <a:rPr lang="en-AU" sz="2000" dirty="0" smtClean="0">
                <a:solidFill>
                  <a:schemeClr val="bg2"/>
                </a:solidFill>
              </a:rPr>
              <a:t>Most likely causes of unintended death were – wars, famine and the plague. Those factors no longer just seen as “god given”.</a:t>
            </a:r>
          </a:p>
          <a:p>
            <a:r>
              <a:rPr lang="en-AU" sz="2000" dirty="0" smtClean="0">
                <a:solidFill>
                  <a:schemeClr val="bg2"/>
                </a:solidFill>
              </a:rPr>
              <a:t>As well as a decreasing mortality rate from war, there is also a global downward trend in homicides. England, Canada, and most other industrialized countries have also seen their homicide rates fall in the past decade. Among the 88 countries with reliable data, 67 have seen a decline in the past 15 years.</a:t>
            </a:r>
          </a:p>
          <a:p>
            <a:r>
              <a:rPr lang="en-AU" sz="2000" dirty="0" smtClean="0">
                <a:solidFill>
                  <a:schemeClr val="bg2"/>
                </a:solidFill>
              </a:rPr>
              <a:t>In Europe your chance of being murdered is now one tenth of what is was 500 years ago and in some place one fiftieth.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772400" cy="504056"/>
          </a:xfrm>
        </p:spPr>
        <p:txBody>
          <a:bodyPr/>
          <a:lstStyle/>
          <a:p>
            <a:pPr algn="ctr"/>
            <a:r>
              <a:rPr lang="en-AU" sz="3200" dirty="0" smtClean="0">
                <a:latin typeface="+mn-lt"/>
              </a:rPr>
              <a:t>However there are some parallels</a:t>
            </a:r>
            <a:endParaRPr lang="en-AU" sz="3200" dirty="0">
              <a:latin typeface="+mn-lt"/>
            </a:endParaRPr>
          </a:p>
        </p:txBody>
      </p:sp>
      <p:sp>
        <p:nvSpPr>
          <p:cNvPr id="3" name="Content Placeholder 2"/>
          <p:cNvSpPr>
            <a:spLocks noGrp="1"/>
          </p:cNvSpPr>
          <p:nvPr>
            <p:ph idx="1"/>
          </p:nvPr>
        </p:nvSpPr>
        <p:spPr>
          <a:xfrm>
            <a:off x="539552" y="1052736"/>
            <a:ext cx="7772400" cy="5112568"/>
          </a:xfrm>
        </p:spPr>
        <p:txBody>
          <a:bodyPr/>
          <a:lstStyle/>
          <a:p>
            <a:r>
              <a:rPr lang="en-AU" sz="2000" dirty="0" smtClean="0">
                <a:solidFill>
                  <a:schemeClr val="bg2"/>
                </a:solidFill>
              </a:rPr>
              <a:t>Other parallels: The growing belief that democracy is rigged. That charisma matters more than ideas. That strength defeats principles. The growth of populism this last year.</a:t>
            </a:r>
          </a:p>
          <a:p>
            <a:r>
              <a:rPr lang="en-AU" sz="2000" dirty="0" smtClean="0">
                <a:solidFill>
                  <a:schemeClr val="bg2"/>
                </a:solidFill>
              </a:rPr>
              <a:t>Also, that immigrants are plundering the economy. That the world’s agonies are someone else’s problem. That free trade is a game of winners and losers—in which we are the invariable losers. That the rest of the world plays us for suckers. </a:t>
            </a:r>
          </a:p>
          <a:p>
            <a:r>
              <a:rPr lang="en-AU" sz="2000" dirty="0" smtClean="0">
                <a:solidFill>
                  <a:schemeClr val="bg2"/>
                </a:solidFill>
              </a:rPr>
              <a:t>Trump says what they want to say but are afraid to express- Your troubles are due to the outsiders, the immigrants, the media elite, the Muslims, the intellectuals and their political correctness.. Violence, disregard for the truth, threats to free speech, macho cult of personality. Sloganeering!!!</a:t>
            </a:r>
          </a:p>
          <a:p>
            <a:r>
              <a:rPr lang="en-AU" sz="2000" dirty="0" smtClean="0">
                <a:solidFill>
                  <a:schemeClr val="bg2"/>
                </a:solidFill>
              </a:rPr>
              <a:t>Brought to power by “generalized rage” of “mainly working class, middle class, and poor white males. More right wing governments on the horizon in Europe?</a:t>
            </a:r>
          </a:p>
          <a:p>
            <a:r>
              <a:rPr lang="en-AU" sz="2000" dirty="0" smtClean="0">
                <a:solidFill>
                  <a:schemeClr val="bg2"/>
                </a:solidFill>
              </a:rPr>
              <a:t>Job insecurity and no growth in wages fuelled the politics of the 1930s.</a:t>
            </a:r>
          </a:p>
          <a:p>
            <a:endParaRPr lang="en-AU" sz="2000" dirty="0" smtClean="0"/>
          </a:p>
          <a:p>
            <a:endParaRPr lang="en-AU" sz="2000" dirty="0" smtClean="0"/>
          </a:p>
          <a:p>
            <a:pPr>
              <a:buNone/>
            </a:pPr>
            <a:endParaRPr lang="en-AU"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332656"/>
            <a:ext cx="7772400" cy="519336"/>
          </a:xfrm>
        </p:spPr>
        <p:txBody>
          <a:bodyPr/>
          <a:lstStyle/>
          <a:p>
            <a:pPr algn="ctr"/>
            <a:r>
              <a:rPr lang="en-AU" sz="3200" dirty="0" smtClean="0">
                <a:latin typeface="+mn-lt"/>
              </a:rPr>
              <a:t>Why it </a:t>
            </a:r>
            <a:r>
              <a:rPr lang="en-AU" sz="3200" u="sng" dirty="0" smtClean="0">
                <a:latin typeface="+mn-lt"/>
              </a:rPr>
              <a:t>is</a:t>
            </a:r>
            <a:r>
              <a:rPr lang="en-AU" sz="3200" dirty="0" smtClean="0">
                <a:latin typeface="+mn-lt"/>
              </a:rPr>
              <a:t> the same as 1914</a:t>
            </a:r>
            <a:endParaRPr lang="en-AU" sz="3200" dirty="0">
              <a:latin typeface="+mn-lt"/>
            </a:endParaRPr>
          </a:p>
        </p:txBody>
      </p:sp>
      <p:sp>
        <p:nvSpPr>
          <p:cNvPr id="3" name="Content Placeholder 2"/>
          <p:cNvSpPr>
            <a:spLocks noGrp="1"/>
          </p:cNvSpPr>
          <p:nvPr>
            <p:ph idx="1"/>
          </p:nvPr>
        </p:nvSpPr>
        <p:spPr>
          <a:xfrm>
            <a:off x="323528" y="1268760"/>
            <a:ext cx="7772400" cy="4114800"/>
          </a:xfrm>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sp>
        <p:nvSpPr>
          <p:cNvPr id="5" name="Rectangle 4"/>
          <p:cNvSpPr/>
          <p:nvPr/>
        </p:nvSpPr>
        <p:spPr>
          <a:xfrm>
            <a:off x="611560" y="836712"/>
            <a:ext cx="8064896" cy="7448193"/>
          </a:xfrm>
          <a:prstGeom prst="rect">
            <a:avLst/>
          </a:prstGeom>
        </p:spPr>
        <p:txBody>
          <a:bodyPr wrap="square">
            <a:spAutoFit/>
          </a:bodyPr>
          <a:lstStyle/>
          <a:p>
            <a:pPr marL="457200" indent="-457200">
              <a:buFont typeface="Arial" pitchFamily="34" charset="0"/>
              <a:buChar char="•"/>
            </a:pPr>
            <a:r>
              <a:rPr lang="en-AU" sz="2000" dirty="0" smtClean="0">
                <a:solidFill>
                  <a:schemeClr val="bg2"/>
                </a:solidFill>
              </a:rPr>
              <a:t>England, France, Spain, Germany, and other European states clashed violently for centuries, but war between these members of the European Union has become unimaginable. The danger is not in Europe but in the Middle East.</a:t>
            </a:r>
          </a:p>
          <a:p>
            <a:pPr marL="457200" indent="-457200">
              <a:buFont typeface="Arial" pitchFamily="34" charset="0"/>
              <a:buChar char="•"/>
            </a:pPr>
            <a:r>
              <a:rPr lang="en-AU" sz="2000" dirty="0" smtClean="0">
                <a:solidFill>
                  <a:schemeClr val="bg2"/>
                </a:solidFill>
              </a:rPr>
              <a:t>Note the parallels with 1914:</a:t>
            </a:r>
          </a:p>
          <a:p>
            <a:pPr marL="457200" indent="-457200">
              <a:buFont typeface="Arial" pitchFamily="34" charset="0"/>
              <a:buChar char="•"/>
            </a:pPr>
            <a:r>
              <a:rPr lang="en-AU" sz="2000" dirty="0" smtClean="0">
                <a:solidFill>
                  <a:schemeClr val="bg2"/>
                </a:solidFill>
              </a:rPr>
              <a:t>Two rival alliances – The Saudis and Iran.</a:t>
            </a:r>
          </a:p>
          <a:p>
            <a:pPr marL="457200" indent="-457200">
              <a:buFont typeface="Arial" pitchFamily="34" charset="0"/>
              <a:buChar char="•"/>
            </a:pPr>
            <a:r>
              <a:rPr lang="en-AU" sz="2000" dirty="0" smtClean="0">
                <a:solidFill>
                  <a:schemeClr val="bg2"/>
                </a:solidFill>
              </a:rPr>
              <a:t>Proxy wars in Syria and Yemen – like the Spanish Civil War in 1936.</a:t>
            </a:r>
          </a:p>
          <a:p>
            <a:pPr marL="457200" indent="-457200">
              <a:buFont typeface="Arial" pitchFamily="34" charset="0"/>
              <a:buChar char="•"/>
            </a:pPr>
            <a:r>
              <a:rPr lang="en-AU" sz="2000" dirty="0" smtClean="0">
                <a:solidFill>
                  <a:schemeClr val="bg2"/>
                </a:solidFill>
              </a:rPr>
              <a:t>Unpredictable third forces like Islamic State, The Kurds and Russia.</a:t>
            </a:r>
          </a:p>
          <a:p>
            <a:pPr marL="457200" indent="-457200">
              <a:buFont typeface="Arial" pitchFamily="34" charset="0"/>
              <a:buChar char="•"/>
            </a:pPr>
            <a:r>
              <a:rPr lang="en-AU" sz="2000" dirty="0" smtClean="0">
                <a:solidFill>
                  <a:schemeClr val="bg2"/>
                </a:solidFill>
              </a:rPr>
              <a:t>Saudi attempt to isolate Qatar similar to Austria-Hungary attempting to threaten Serbia.</a:t>
            </a:r>
          </a:p>
          <a:p>
            <a:pPr marL="457200" indent="-457200">
              <a:buFont typeface="Arial" pitchFamily="34" charset="0"/>
              <a:buChar char="•"/>
            </a:pPr>
            <a:r>
              <a:rPr lang="en-AU" sz="2000" dirty="0" smtClean="0">
                <a:solidFill>
                  <a:schemeClr val="bg2"/>
                </a:solidFill>
              </a:rPr>
              <a:t>A larger power trying to force a tiny power into cutting ties with terrorism.</a:t>
            </a:r>
          </a:p>
          <a:p>
            <a:pPr marL="457200" indent="-457200">
              <a:buFont typeface="Arial" pitchFamily="34" charset="0"/>
              <a:buChar char="•"/>
            </a:pPr>
            <a:r>
              <a:rPr lang="en-AU" sz="2000" dirty="0" smtClean="0">
                <a:solidFill>
                  <a:schemeClr val="bg2"/>
                </a:solidFill>
              </a:rPr>
              <a:t>The tiny power (Serbia/Qatar) looks to larger powers rivals (Turkey and Iran) to protect it.</a:t>
            </a:r>
          </a:p>
          <a:p>
            <a:pPr marL="457200" indent="-457200">
              <a:buFont typeface="Arial" pitchFamily="34" charset="0"/>
              <a:buChar char="•"/>
            </a:pPr>
            <a:r>
              <a:rPr lang="en-AU" sz="2000" dirty="0" smtClean="0">
                <a:solidFill>
                  <a:schemeClr val="bg2"/>
                </a:solidFill>
              </a:rPr>
              <a:t>A fog of rumour and misinformation ( by the Internet now and not the telegraph)</a:t>
            </a:r>
          </a:p>
          <a:p>
            <a:pPr marL="457200" indent="-457200">
              <a:buFont typeface="Arial" pitchFamily="34" charset="0"/>
              <a:buChar char="•"/>
            </a:pPr>
            <a:r>
              <a:rPr lang="en-AU" sz="2000" dirty="0" smtClean="0">
                <a:solidFill>
                  <a:schemeClr val="bg2"/>
                </a:solidFill>
              </a:rPr>
              <a:t>Except that the US military dwarfs all others and constrain local actors from things getting out of hand. However the superpowers can make matters worse by picking sides as Trump has done with the Saudis. Can the American Pax Americana  function without a head?</a:t>
            </a:r>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sz="2000" dirty="0" smtClean="0"/>
          </a:p>
          <a:p>
            <a:endParaRPr lang="en-A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626517"/>
          </a:xfrm>
        </p:spPr>
        <p:txBody>
          <a:bodyPr/>
          <a:lstStyle/>
          <a:p>
            <a:r>
              <a:rPr lang="en-AU" sz="2800" dirty="0" smtClean="0">
                <a:latin typeface="+mn-lt"/>
              </a:rPr>
              <a:t>The charismatic demagogue appealing to those felt let down by democracy</a:t>
            </a:r>
            <a:endParaRPr lang="en-AU" sz="2800" dirty="0">
              <a:latin typeface="+mn-lt"/>
            </a:endParaRPr>
          </a:p>
        </p:txBody>
      </p:sp>
      <p:pic>
        <p:nvPicPr>
          <p:cNvPr id="4" name="Content Placeholder 3" descr="massive_crowds_heiling_hitler_by_themistrunsred-d57xnkr.jpg"/>
          <p:cNvPicPr>
            <a:picLocks noGrp="1" noChangeAspect="1"/>
          </p:cNvPicPr>
          <p:nvPr>
            <p:ph idx="1"/>
          </p:nvPr>
        </p:nvPicPr>
        <p:blipFill>
          <a:blip r:embed="rId2" cstate="print"/>
          <a:stretch>
            <a:fillRect/>
          </a:stretch>
        </p:blipFill>
        <p:spPr>
          <a:xfrm>
            <a:off x="755576" y="1556792"/>
            <a:ext cx="7344816" cy="4634037"/>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576064"/>
          </a:xfrm>
        </p:spPr>
        <p:txBody>
          <a:bodyPr/>
          <a:lstStyle/>
          <a:p>
            <a:pPr algn="ctr"/>
            <a:r>
              <a:rPr lang="en-AU" sz="3200" dirty="0" smtClean="0">
                <a:latin typeface="+mn-lt"/>
              </a:rPr>
              <a:t>Why today </a:t>
            </a:r>
            <a:r>
              <a:rPr lang="en-AU" sz="3200" u="sng" dirty="0" smtClean="0">
                <a:latin typeface="+mn-lt"/>
              </a:rPr>
              <a:t>is not </a:t>
            </a:r>
            <a:r>
              <a:rPr lang="en-AU" sz="3200" dirty="0" smtClean="0">
                <a:latin typeface="+mn-lt"/>
              </a:rPr>
              <a:t>the same as 1939</a:t>
            </a:r>
            <a:endParaRPr lang="en-AU" sz="3200" dirty="0">
              <a:latin typeface="+mn-lt"/>
            </a:endParaRPr>
          </a:p>
        </p:txBody>
      </p:sp>
      <p:sp>
        <p:nvSpPr>
          <p:cNvPr id="3" name="Content Placeholder 2"/>
          <p:cNvSpPr>
            <a:spLocks noGrp="1"/>
          </p:cNvSpPr>
          <p:nvPr>
            <p:ph idx="1"/>
          </p:nvPr>
        </p:nvSpPr>
        <p:spPr>
          <a:xfrm>
            <a:off x="611560" y="764704"/>
            <a:ext cx="7772400" cy="6093296"/>
          </a:xfrm>
        </p:spPr>
        <p:txBody>
          <a:bodyPr/>
          <a:lstStyle/>
          <a:p>
            <a:r>
              <a:rPr lang="en-AU" sz="2000" dirty="0" smtClean="0">
                <a:solidFill>
                  <a:schemeClr val="bg2"/>
                </a:solidFill>
              </a:rPr>
              <a:t>Fascism in Germany and Austria and revolutionary leftism in Spain thrived as a result of truly extreme economic deprivation. Gross domestic product in Germany fell by 30 per cent after the Great Crash in 1929, and unemployment reached 6m. In Spain the Civil War was preceded by widespread hunger in the south and artillery shelling of striking miners in the north.</a:t>
            </a:r>
          </a:p>
          <a:p>
            <a:r>
              <a:rPr lang="en-AU" sz="2000" dirty="0" smtClean="0">
                <a:solidFill>
                  <a:schemeClr val="bg2"/>
                </a:solidFill>
              </a:rPr>
              <a:t>England and Poland – two where populism has triumphed have moderate growth.</a:t>
            </a:r>
          </a:p>
          <a:p>
            <a:r>
              <a:rPr lang="en-AU" sz="2000" dirty="0" smtClean="0">
                <a:solidFill>
                  <a:schemeClr val="bg2"/>
                </a:solidFill>
              </a:rPr>
              <a:t>The US where most things come from has not suffered as say France did which lost more men in one day in WW1 than the US did in its worst year in Iraq.</a:t>
            </a:r>
          </a:p>
          <a:p>
            <a:r>
              <a:rPr lang="en-AU" sz="2000" dirty="0" smtClean="0">
                <a:solidFill>
                  <a:schemeClr val="bg2"/>
                </a:solidFill>
              </a:rPr>
              <a:t>Nowadays we use fiscal stimulus rather than letting things get out of control.</a:t>
            </a:r>
          </a:p>
          <a:p>
            <a:r>
              <a:rPr lang="en-AU" sz="2000" dirty="0" smtClean="0">
                <a:solidFill>
                  <a:schemeClr val="bg2"/>
                </a:solidFill>
              </a:rPr>
              <a:t>We are not in the 1930s. We are not being crushed between the monolithic alternatives of fascism and communism.</a:t>
            </a:r>
          </a:p>
          <a:p>
            <a:r>
              <a:rPr lang="en-AU" sz="2000" dirty="0" smtClean="0">
                <a:solidFill>
                  <a:schemeClr val="bg2"/>
                </a:solidFill>
              </a:rPr>
              <a:t>the memory of European war is no longer raw in people’s minds, and modern states (despite cuts and austerity) have social safety nets to prevent people falling into the abject poverty of the 1930s. </a:t>
            </a:r>
          </a:p>
          <a:p>
            <a:pPr>
              <a:buNone/>
            </a:pPr>
            <a:r>
              <a:rPr lang="en-AU" sz="2000" dirty="0" smtClean="0"/>
              <a:t>	</a:t>
            </a:r>
          </a:p>
          <a:p>
            <a:pPr>
              <a:buNone/>
            </a:pPr>
            <a:r>
              <a:rPr lang="en-AU" sz="2000" dirty="0" smtClean="0"/>
              <a:t>	</a:t>
            </a:r>
            <a:endParaRPr lang="en-AU"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3"/>
            <a:ext cx="7772400" cy="576064"/>
          </a:xfrm>
        </p:spPr>
        <p:txBody>
          <a:bodyPr/>
          <a:lstStyle/>
          <a:p>
            <a:pPr algn="ctr"/>
            <a:r>
              <a:rPr lang="en-AU" sz="3200" dirty="0" smtClean="0">
                <a:latin typeface="+mn-lt"/>
              </a:rPr>
              <a:t>Why today </a:t>
            </a:r>
            <a:r>
              <a:rPr lang="en-AU" sz="3200" u="sng" dirty="0" smtClean="0">
                <a:latin typeface="+mn-lt"/>
              </a:rPr>
              <a:t>is not </a:t>
            </a:r>
            <a:r>
              <a:rPr lang="en-AU" sz="3200" dirty="0" smtClean="0">
                <a:latin typeface="+mn-lt"/>
              </a:rPr>
              <a:t>the same as 1939</a:t>
            </a:r>
            <a:endParaRPr lang="en-AU" sz="3200" dirty="0">
              <a:latin typeface="+mn-lt"/>
            </a:endParaRPr>
          </a:p>
        </p:txBody>
      </p:sp>
      <p:sp>
        <p:nvSpPr>
          <p:cNvPr id="3" name="Content Placeholder 2"/>
          <p:cNvSpPr>
            <a:spLocks noGrp="1"/>
          </p:cNvSpPr>
          <p:nvPr>
            <p:ph idx="1"/>
          </p:nvPr>
        </p:nvSpPr>
        <p:spPr>
          <a:xfrm>
            <a:off x="611560" y="1124744"/>
            <a:ext cx="7772400" cy="4849912"/>
          </a:xfrm>
        </p:spPr>
        <p:txBody>
          <a:bodyPr/>
          <a:lstStyle/>
          <a:p>
            <a:r>
              <a:rPr lang="en-AU" sz="2000" dirty="0" smtClean="0">
                <a:solidFill>
                  <a:schemeClr val="bg2"/>
                </a:solidFill>
              </a:rPr>
              <a:t>Political parties in Europe today do not have paramilitary wings.</a:t>
            </a:r>
          </a:p>
          <a:p>
            <a:r>
              <a:rPr lang="en-AU" sz="2000" dirty="0" smtClean="0">
                <a:solidFill>
                  <a:schemeClr val="bg2"/>
                </a:solidFill>
              </a:rPr>
              <a:t>However there are concerns about  civilisational decline, in which whites are demographically overwhelmed by “inferior” peoples, minorities and immigrants.</a:t>
            </a:r>
          </a:p>
          <a:p>
            <a:r>
              <a:rPr lang="en-AU" sz="2000" dirty="0" smtClean="0">
                <a:solidFill>
                  <a:schemeClr val="bg2"/>
                </a:solidFill>
              </a:rPr>
              <a:t>Rising employment: Despite widespread anger at the establishment, we are not quite living in pitchfork times again.</a:t>
            </a:r>
          </a:p>
          <a:p>
            <a:r>
              <a:rPr lang="en-AU" sz="2000" dirty="0" smtClean="0">
                <a:solidFill>
                  <a:schemeClr val="bg2"/>
                </a:solidFill>
              </a:rPr>
              <a:t>Lack of ideology: Trump and some other leading populists today come across as opportunistic self-promoters rather than incorrigible ideologues.</a:t>
            </a:r>
          </a:p>
          <a:p>
            <a:r>
              <a:rPr lang="en-AU" sz="2000" dirty="0" smtClean="0">
                <a:solidFill>
                  <a:schemeClr val="bg2"/>
                </a:solidFill>
              </a:rPr>
              <a:t>International cooperation</a:t>
            </a:r>
            <a:r>
              <a:rPr lang="en-AU" sz="2000" b="1" dirty="0" smtClean="0">
                <a:solidFill>
                  <a:schemeClr val="bg2"/>
                </a:solidFill>
              </a:rPr>
              <a:t>:</a:t>
            </a:r>
            <a:r>
              <a:rPr lang="en-AU" sz="2000" dirty="0" smtClean="0">
                <a:solidFill>
                  <a:schemeClr val="bg2"/>
                </a:solidFill>
              </a:rPr>
              <a:t> Institutions of international co-operation and the rule of law at home are much stronger in the developed world than they were in Europe in the 1930s.</a:t>
            </a:r>
          </a:p>
          <a:p>
            <a:r>
              <a:rPr lang="en-AU" sz="2000" dirty="0" smtClean="0">
                <a:solidFill>
                  <a:schemeClr val="bg2"/>
                </a:solidFill>
              </a:rPr>
              <a:t>No unity of national purpose as there was in Nazi Germany. No one party rule.</a:t>
            </a:r>
          </a:p>
          <a:p>
            <a:r>
              <a:rPr lang="en-AU" sz="2000" dirty="0" smtClean="0">
                <a:solidFill>
                  <a:schemeClr val="bg2"/>
                </a:solidFill>
              </a:rPr>
              <a:t>What comes after the current batch of populists is a key risk to watch. After Trump and Brexit fail to deliver on promises.</a:t>
            </a:r>
          </a:p>
          <a:p>
            <a:pPr>
              <a:buNone/>
            </a:pPr>
            <a:endParaRPr lang="en-AU" sz="2000" dirty="0" smtClean="0"/>
          </a:p>
          <a:p>
            <a:pPr>
              <a:buNone/>
            </a:pPr>
            <a:r>
              <a:rPr lang="en-AU" sz="2000" dirty="0" smtClean="0"/>
              <a:t> </a:t>
            </a:r>
          </a:p>
          <a:p>
            <a:pPr>
              <a:buNone/>
            </a:pPr>
            <a:endParaRPr lang="en-AU"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591344"/>
          </a:xfrm>
        </p:spPr>
        <p:txBody>
          <a:bodyPr/>
          <a:lstStyle/>
          <a:p>
            <a:pPr algn="ctr"/>
            <a:r>
              <a:rPr lang="en-AU" sz="3200" dirty="0" smtClean="0">
                <a:latin typeface="+mn-lt"/>
              </a:rPr>
              <a:t>The fragility index</a:t>
            </a:r>
            <a:endParaRPr lang="en-AU" sz="3200" dirty="0">
              <a:latin typeface="+mn-lt"/>
            </a:endParaRPr>
          </a:p>
        </p:txBody>
      </p:sp>
      <p:pic>
        <p:nvPicPr>
          <p:cNvPr id="5" name="Content Placeholder 4" descr="20170520_WOM991_1.png"/>
          <p:cNvPicPr>
            <a:picLocks noGrp="1" noChangeAspect="1"/>
          </p:cNvPicPr>
          <p:nvPr>
            <p:ph idx="1"/>
          </p:nvPr>
        </p:nvPicPr>
        <p:blipFill>
          <a:blip r:embed="rId2" cstate="print"/>
          <a:stretch>
            <a:fillRect/>
          </a:stretch>
        </p:blipFill>
        <p:spPr>
          <a:xfrm>
            <a:off x="755576" y="1196752"/>
            <a:ext cx="7772400" cy="4925214"/>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591344"/>
          </a:xfrm>
        </p:spPr>
        <p:txBody>
          <a:bodyPr/>
          <a:lstStyle/>
          <a:p>
            <a:pPr algn="ctr"/>
            <a:r>
              <a:rPr lang="en-AU" sz="3200" dirty="0" smtClean="0">
                <a:latin typeface="+mn-lt"/>
              </a:rPr>
              <a:t>The fragility index - trends</a:t>
            </a:r>
            <a:endParaRPr lang="en-AU" sz="3200" dirty="0">
              <a:latin typeface="+mn-lt"/>
            </a:endParaRPr>
          </a:p>
        </p:txBody>
      </p:sp>
      <p:pic>
        <p:nvPicPr>
          <p:cNvPr id="4" name="Content Placeholder 3" descr="20170520_wom992_0.png"/>
          <p:cNvPicPr>
            <a:picLocks noGrp="1" noChangeAspect="1"/>
          </p:cNvPicPr>
          <p:nvPr>
            <p:ph idx="1"/>
          </p:nvPr>
        </p:nvPicPr>
        <p:blipFill>
          <a:blip r:embed="rId2" cstate="print"/>
          <a:stretch>
            <a:fillRect/>
          </a:stretch>
        </p:blipFill>
        <p:spPr>
          <a:xfrm>
            <a:off x="467544" y="1196752"/>
            <a:ext cx="8064896" cy="475252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533400"/>
            <a:ext cx="7772400" cy="519336"/>
          </a:xfrm>
        </p:spPr>
        <p:style>
          <a:lnRef idx="3">
            <a:schemeClr val="lt1"/>
          </a:lnRef>
          <a:fillRef idx="1">
            <a:schemeClr val="accent2"/>
          </a:fillRef>
          <a:effectRef idx="1">
            <a:schemeClr val="accent2"/>
          </a:effectRef>
          <a:fontRef idx="minor">
            <a:schemeClr val="lt1"/>
          </a:fontRef>
        </p:style>
        <p:txBody>
          <a:bodyPr/>
          <a:lstStyle/>
          <a:p>
            <a:pPr algn="ctr"/>
            <a:r>
              <a:rPr lang="en-AU" sz="3200" dirty="0" smtClean="0">
                <a:solidFill>
                  <a:schemeClr val="bg2"/>
                </a:solidFill>
              </a:rPr>
              <a:t>A war-like world – a media beat up?</a:t>
            </a:r>
            <a:endParaRPr lang="en-AU" sz="3200" dirty="0">
              <a:solidFill>
                <a:schemeClr val="bg2"/>
              </a:solidFill>
            </a:endParaRPr>
          </a:p>
        </p:txBody>
      </p:sp>
      <p:sp>
        <p:nvSpPr>
          <p:cNvPr id="3" name="Content Placeholder 2"/>
          <p:cNvSpPr>
            <a:spLocks noGrp="1"/>
          </p:cNvSpPr>
          <p:nvPr>
            <p:ph idx="1"/>
          </p:nvPr>
        </p:nvSpPr>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pic>
        <p:nvPicPr>
          <p:cNvPr id="7" name="Picture 6" descr="peace2.png"/>
          <p:cNvPicPr>
            <a:picLocks noChangeAspect="1"/>
          </p:cNvPicPr>
          <p:nvPr/>
        </p:nvPicPr>
        <p:blipFill>
          <a:blip r:embed="rId2" cstate="print"/>
          <a:stretch>
            <a:fillRect/>
          </a:stretch>
        </p:blipFill>
        <p:spPr>
          <a:xfrm>
            <a:off x="827584" y="1412776"/>
            <a:ext cx="7620000" cy="453650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519336"/>
          </a:xfrm>
        </p:spPr>
        <p:txBody>
          <a:bodyPr/>
          <a:lstStyle/>
          <a:p>
            <a:pPr algn="ctr"/>
            <a:r>
              <a:rPr lang="en-AU" sz="3200" dirty="0" smtClean="0">
                <a:latin typeface="+mn-lt"/>
              </a:rPr>
              <a:t>The Stability index in a  graph</a:t>
            </a:r>
            <a:endParaRPr lang="en-AU" sz="3200" dirty="0">
              <a:latin typeface="+mn-lt"/>
            </a:endParaRPr>
          </a:p>
        </p:txBody>
      </p:sp>
      <p:pic>
        <p:nvPicPr>
          <p:cNvPr id="6" name="Content Placeholder 5" descr="20170520_woc698_0.png"/>
          <p:cNvPicPr>
            <a:picLocks noGrp="1" noChangeAspect="1"/>
          </p:cNvPicPr>
          <p:nvPr>
            <p:ph idx="1"/>
          </p:nvPr>
        </p:nvPicPr>
        <p:blipFill>
          <a:blip r:embed="rId2" cstate="print"/>
          <a:stretch>
            <a:fillRect/>
          </a:stretch>
        </p:blipFill>
        <p:spPr>
          <a:xfrm>
            <a:off x="1115616" y="764704"/>
            <a:ext cx="7272808" cy="504056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7772400" cy="663352"/>
          </a:xfrm>
        </p:spPr>
        <p:txBody>
          <a:bodyPr/>
          <a:lstStyle/>
          <a:p>
            <a:pPr algn="ctr"/>
            <a:r>
              <a:rPr lang="en-AU" sz="3200" dirty="0" smtClean="0">
                <a:latin typeface="+mn-lt"/>
              </a:rPr>
              <a:t>The best and the worst</a:t>
            </a:r>
            <a:endParaRPr lang="en-AU" sz="3200" dirty="0">
              <a:latin typeface="+mn-lt"/>
            </a:endParaRPr>
          </a:p>
        </p:txBody>
      </p:sp>
      <p:sp>
        <p:nvSpPr>
          <p:cNvPr id="3" name="Content Placeholder 2"/>
          <p:cNvSpPr>
            <a:spLocks noGrp="1"/>
          </p:cNvSpPr>
          <p:nvPr>
            <p:ph idx="1"/>
          </p:nvPr>
        </p:nvSpPr>
        <p:spPr>
          <a:xfrm>
            <a:off x="685800" y="1484784"/>
            <a:ext cx="7772400" cy="4611216"/>
          </a:xfrm>
        </p:spPr>
        <p:txBody>
          <a:bodyPr/>
          <a:lstStyle/>
          <a:p>
            <a:r>
              <a:rPr lang="en-AU" sz="2000" dirty="0" smtClean="0">
                <a:solidFill>
                  <a:schemeClr val="bg2"/>
                </a:solidFill>
              </a:rPr>
              <a:t>The five most violent countries are: Syria, Afghanistan, Iraq, South Sudan, and Yemen.</a:t>
            </a:r>
          </a:p>
          <a:p>
            <a:r>
              <a:rPr lang="en-AU" sz="2000" dirty="0" smtClean="0">
                <a:solidFill>
                  <a:schemeClr val="bg2"/>
                </a:solidFill>
              </a:rPr>
              <a:t>The combined Middle East and North Africa was the least peaceful region in the world.</a:t>
            </a:r>
          </a:p>
          <a:p>
            <a:r>
              <a:rPr lang="en-AU" sz="2000" dirty="0" smtClean="0">
                <a:solidFill>
                  <a:schemeClr val="bg2"/>
                </a:solidFill>
              </a:rPr>
              <a:t>Iceland remained the most peaceful country in the world, a spot it has occupied since 2008. </a:t>
            </a:r>
          </a:p>
          <a:p>
            <a:r>
              <a:rPr lang="en-AU" sz="2000" dirty="0" smtClean="0">
                <a:solidFill>
                  <a:schemeClr val="bg2"/>
                </a:solidFill>
              </a:rPr>
              <a:t>The other four most peaceful countries are New Zealand, Portugal, Austria, and Denmark. 	</a:t>
            </a:r>
          </a:p>
          <a:p>
            <a:r>
              <a:rPr lang="en-AU" sz="2000" dirty="0" smtClean="0">
                <a:solidFill>
                  <a:schemeClr val="bg2"/>
                </a:solidFill>
              </a:rPr>
              <a:t>The US is slipping down the scale.</a:t>
            </a:r>
          </a:p>
          <a:p>
            <a:endParaRPr lang="en-AU" sz="2000" dirty="0" smtClean="0"/>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7772400" cy="504056"/>
          </a:xfrm>
        </p:spPr>
        <p:txBody>
          <a:bodyPr/>
          <a:lstStyle/>
          <a:p>
            <a:pPr algn="ctr"/>
            <a:r>
              <a:rPr lang="en-AU" sz="3200" dirty="0" smtClean="0">
                <a:latin typeface="+mn-lt"/>
              </a:rPr>
              <a:t>The statistics</a:t>
            </a:r>
            <a:endParaRPr lang="en-AU" sz="3200" dirty="0">
              <a:latin typeface="+mn-lt"/>
            </a:endParaRPr>
          </a:p>
        </p:txBody>
      </p:sp>
      <p:pic>
        <p:nvPicPr>
          <p:cNvPr id="4" name="Content Placeholder 3" descr="warwane.jpg"/>
          <p:cNvPicPr>
            <a:picLocks noGrp="1" noChangeAspect="1"/>
          </p:cNvPicPr>
          <p:nvPr>
            <p:ph idx="1"/>
          </p:nvPr>
        </p:nvPicPr>
        <p:blipFill>
          <a:blip r:embed="rId2" cstate="print"/>
          <a:stretch>
            <a:fillRect/>
          </a:stretch>
        </p:blipFill>
        <p:spPr>
          <a:xfrm>
            <a:off x="611560" y="980728"/>
            <a:ext cx="7556698" cy="5184576"/>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404664"/>
            <a:ext cx="7772400" cy="519336"/>
          </a:xfrm>
        </p:spPr>
        <p:txBody>
          <a:bodyPr/>
          <a:lstStyle/>
          <a:p>
            <a:pPr algn="ctr"/>
            <a:r>
              <a:rPr lang="en-AU" sz="3200" dirty="0" smtClean="0">
                <a:latin typeface="+mn-lt"/>
              </a:rPr>
              <a:t>Terrorism and peace</a:t>
            </a:r>
            <a:endParaRPr lang="en-AU" sz="3200" dirty="0">
              <a:latin typeface="+mn-lt"/>
            </a:endParaRPr>
          </a:p>
        </p:txBody>
      </p:sp>
      <p:sp>
        <p:nvSpPr>
          <p:cNvPr id="3" name="Content Placeholder 2"/>
          <p:cNvSpPr>
            <a:spLocks noGrp="1"/>
          </p:cNvSpPr>
          <p:nvPr>
            <p:ph idx="1"/>
          </p:nvPr>
        </p:nvSpPr>
        <p:spPr>
          <a:xfrm>
            <a:off x="467544" y="1412776"/>
            <a:ext cx="7772400" cy="4114800"/>
          </a:xfrm>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sp>
        <p:nvSpPr>
          <p:cNvPr id="5" name="Rectangle 4"/>
          <p:cNvSpPr/>
          <p:nvPr/>
        </p:nvSpPr>
        <p:spPr>
          <a:xfrm>
            <a:off x="539552" y="908720"/>
            <a:ext cx="8064896" cy="6463308"/>
          </a:xfrm>
          <a:prstGeom prst="rect">
            <a:avLst/>
          </a:prstGeom>
        </p:spPr>
        <p:txBody>
          <a:bodyPr wrap="square">
            <a:spAutoFit/>
          </a:bodyPr>
          <a:lstStyle/>
          <a:p>
            <a:pPr>
              <a:buFont typeface="Arial" pitchFamily="34" charset="0"/>
              <a:buChar char="•"/>
            </a:pPr>
            <a:r>
              <a:rPr lang="en-AU" sz="2000" dirty="0" smtClean="0">
                <a:solidFill>
                  <a:schemeClr val="bg2"/>
                </a:solidFill>
              </a:rPr>
              <a:t>England, France, Spain, Germany, and other European states clashed violently for centuries, but war between these members of the European Union has become unimaginable.</a:t>
            </a:r>
          </a:p>
          <a:p>
            <a:pPr>
              <a:buFont typeface="Arial" pitchFamily="34" charset="0"/>
              <a:buChar char="•"/>
            </a:pPr>
            <a:r>
              <a:rPr lang="en-AU" sz="2000" dirty="0" smtClean="0">
                <a:solidFill>
                  <a:schemeClr val="bg2"/>
                </a:solidFill>
              </a:rPr>
              <a:t>London mayor says being prepared for terror attacks 'part and parcel' of living in a major city.</a:t>
            </a:r>
          </a:p>
          <a:p>
            <a:pPr>
              <a:buFont typeface="Arial" pitchFamily="34" charset="0"/>
              <a:buChar char="•"/>
            </a:pPr>
            <a:r>
              <a:rPr lang="en-AU" sz="2000" dirty="0" smtClean="0">
                <a:solidFill>
                  <a:schemeClr val="bg2"/>
                </a:solidFill>
              </a:rPr>
              <a:t>Terrorism will fizzle out. The “war on terror” glamorises it.</a:t>
            </a:r>
          </a:p>
          <a:p>
            <a:pPr>
              <a:buFont typeface="Arial" pitchFamily="34" charset="0"/>
              <a:buChar char="•"/>
            </a:pPr>
            <a:r>
              <a:rPr lang="en-AU" sz="2000" dirty="0" smtClean="0">
                <a:solidFill>
                  <a:schemeClr val="bg2"/>
                </a:solidFill>
              </a:rPr>
              <a:t>Terrorism is, in fact, far less dangerous than widely believed. Consider, for example, that a total of 19 Americans have been killed in four separate terrorist incidents carried out by Islamist extremists on American soil since 9/11</a:t>
            </a:r>
          </a:p>
          <a:p>
            <a:endParaRPr lang="en-AU" sz="2000" dirty="0" smtClean="0">
              <a:solidFill>
                <a:schemeClr val="bg2"/>
              </a:solidFill>
            </a:endParaRPr>
          </a:p>
          <a:p>
            <a:r>
              <a:rPr lang="en-AU" sz="2000" u="sng" dirty="0" smtClean="0">
                <a:solidFill>
                  <a:schemeClr val="bg2"/>
                </a:solidFill>
              </a:rPr>
              <a:t>Three Waves</a:t>
            </a:r>
          </a:p>
          <a:p>
            <a:endParaRPr lang="en-AU" sz="2000" u="sng" dirty="0" smtClean="0">
              <a:solidFill>
                <a:schemeClr val="bg2"/>
              </a:solidFill>
            </a:endParaRPr>
          </a:p>
          <a:p>
            <a:pPr>
              <a:buFont typeface="Arial" pitchFamily="34" charset="0"/>
              <a:buChar char="•"/>
            </a:pPr>
            <a:r>
              <a:rPr lang="en-AU" sz="2000" dirty="0" smtClean="0">
                <a:solidFill>
                  <a:schemeClr val="bg2"/>
                </a:solidFill>
              </a:rPr>
              <a:t>1 – those who joined Bin Laden in Afghanistan in the 1980s</a:t>
            </a:r>
          </a:p>
          <a:p>
            <a:pPr>
              <a:buFont typeface="Arial" pitchFamily="34" charset="0"/>
              <a:buChar char="•"/>
            </a:pPr>
            <a:r>
              <a:rPr lang="en-AU" sz="2000" dirty="0" smtClean="0">
                <a:solidFill>
                  <a:schemeClr val="bg2"/>
                </a:solidFill>
              </a:rPr>
              <a:t>2 – those who joined AQ in the 1990s now hiding out in Pakistan.</a:t>
            </a:r>
          </a:p>
          <a:p>
            <a:pPr>
              <a:buFont typeface="Arial" pitchFamily="34" charset="0"/>
              <a:buChar char="•"/>
            </a:pPr>
            <a:r>
              <a:rPr lang="en-AU" sz="2000" dirty="0" smtClean="0">
                <a:solidFill>
                  <a:schemeClr val="bg2"/>
                </a:solidFill>
              </a:rPr>
              <a:t>3 – those who congregate on the Internet. Vulnerable as soon as they start to organise. Young, criminal element – bored, anti social, poorly educated and egging each other on. More gang members than religious fanatics.</a:t>
            </a:r>
          </a:p>
          <a:p>
            <a:pPr>
              <a:buFont typeface="Arial" pitchFamily="34" charset="0"/>
              <a:buChar char="•"/>
            </a:pPr>
            <a:r>
              <a:rPr lang="en-AU" sz="2000" dirty="0" smtClean="0">
                <a:solidFill>
                  <a:schemeClr val="bg2"/>
                </a:solidFill>
              </a:rPr>
              <a:t>As the western powers leave the Middle East these will die out.</a:t>
            </a:r>
          </a:p>
          <a:p>
            <a:pPr>
              <a:buFont typeface="Arial" pitchFamily="34" charset="0"/>
              <a:buChar char="•"/>
            </a:pPr>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332656"/>
            <a:ext cx="7772400" cy="519336"/>
          </a:xfrm>
        </p:spPr>
        <p:txBody>
          <a:bodyPr/>
          <a:lstStyle/>
          <a:p>
            <a:pPr algn="ctr"/>
            <a:r>
              <a:rPr lang="en-AU" sz="2800" dirty="0" smtClean="0">
                <a:latin typeface="+mn-lt"/>
              </a:rPr>
              <a:t>Putting today’s threats in perspective</a:t>
            </a:r>
            <a:endParaRPr lang="en-AU" sz="2800" dirty="0">
              <a:latin typeface="+mn-lt"/>
            </a:endParaRPr>
          </a:p>
        </p:txBody>
      </p:sp>
      <p:sp>
        <p:nvSpPr>
          <p:cNvPr id="3" name="Content Placeholder 2"/>
          <p:cNvSpPr>
            <a:spLocks noGrp="1"/>
          </p:cNvSpPr>
          <p:nvPr>
            <p:ph idx="1"/>
          </p:nvPr>
        </p:nvSpPr>
        <p:spPr>
          <a:xfrm>
            <a:off x="539552" y="1124744"/>
            <a:ext cx="7772400" cy="4114800"/>
          </a:xfrm>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sp>
        <p:nvSpPr>
          <p:cNvPr id="7" name="Rectangle 6"/>
          <p:cNvSpPr/>
          <p:nvPr/>
        </p:nvSpPr>
        <p:spPr>
          <a:xfrm>
            <a:off x="1331640" y="908720"/>
            <a:ext cx="6264696" cy="5016758"/>
          </a:xfrm>
          <a:prstGeom prst="rect">
            <a:avLst/>
          </a:prstGeom>
        </p:spPr>
        <p:txBody>
          <a:bodyPr wrap="square">
            <a:spAutoFit/>
          </a:bodyPr>
          <a:lstStyle/>
          <a:p>
            <a:pPr fontAlgn="base"/>
            <a:r>
              <a:rPr lang="en-AU" sz="2000" dirty="0" smtClean="0">
                <a:solidFill>
                  <a:schemeClr val="bg2"/>
                </a:solidFill>
              </a:rPr>
              <a:t>Although the world will never be free from dangers, we should aspire to understand them clearly. Maintaining perspective isn’t easy when we are bombarded with images of fighting from Eastern Ukraine or Gaza. But, in many instances, we are today merely seeing what has always existed beyond our field of vision. Tragic, even horrifying, stories of human suffering do not portend that we are living in a more dangerous world. In most respects, we are living longer, better lives. Our chances of suffering a violent or premature death are very low, and still declining. And our prosperity and broader wellbeing are protected by a dynamic and resilient international economy, and by the spread of powerful ideas that have reduced poverty and disease.</a:t>
            </a:r>
          </a:p>
          <a:p>
            <a:pPr fontAlgn="base"/>
            <a:r>
              <a:rPr lang="en-AU" sz="2000" dirty="0" smtClean="0">
                <a:solidFill>
                  <a:schemeClr val="bg2"/>
                </a:solidFill>
              </a:rPr>
              <a:t>A better understanding of what actually threatens us will help us tame our tendency to overreact. </a:t>
            </a:r>
          </a:p>
          <a:p>
            <a:pPr fontAlgn="base"/>
            <a:r>
              <a:rPr lang="en-AU" sz="2000" dirty="0" smtClean="0">
                <a:solidFill>
                  <a:schemeClr val="bg2"/>
                </a:solidFill>
              </a:rPr>
              <a:t>Ref - https://www.cato.org/policy-report/septemberoctober-2014/most-dangerous-world-ever</a:t>
            </a:r>
            <a:endParaRPr lang="en-AU" sz="2000" dirty="0">
              <a:solidFill>
                <a:schemeClr val="bg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7772400" cy="735360"/>
          </a:xfrm>
        </p:spPr>
        <p:txBody>
          <a:bodyPr/>
          <a:lstStyle/>
          <a:p>
            <a:pPr algn="ctr"/>
            <a:r>
              <a:rPr lang="en-AU" sz="3200" dirty="0" smtClean="0">
                <a:latin typeface="+mn-lt"/>
              </a:rPr>
              <a:t>Reading</a:t>
            </a:r>
            <a:r>
              <a:rPr lang="en-AU" sz="3200" dirty="0" smtClean="0"/>
              <a:t> </a:t>
            </a:r>
            <a:r>
              <a:rPr lang="en-AU" sz="3200" dirty="0" smtClean="0">
                <a:latin typeface="+mn-lt"/>
              </a:rPr>
              <a:t>guide</a:t>
            </a:r>
            <a:endParaRPr lang="en-AU" sz="3200" dirty="0">
              <a:latin typeface="+mn-lt"/>
            </a:endParaRPr>
          </a:p>
        </p:txBody>
      </p:sp>
      <p:pic>
        <p:nvPicPr>
          <p:cNvPr id="7" name="Content Placeholder 6" descr="images.jpg"/>
          <p:cNvPicPr>
            <a:picLocks noGrp="1" noChangeAspect="1"/>
          </p:cNvPicPr>
          <p:nvPr>
            <p:ph sz="half" idx="1"/>
          </p:nvPr>
        </p:nvPicPr>
        <p:blipFill>
          <a:blip r:embed="rId2" cstate="print"/>
          <a:stretch>
            <a:fillRect/>
          </a:stretch>
        </p:blipFill>
        <p:spPr>
          <a:xfrm>
            <a:off x="899592" y="1772816"/>
            <a:ext cx="3096344" cy="4392488"/>
          </a:xfrm>
        </p:spPr>
      </p:pic>
      <p:pic>
        <p:nvPicPr>
          <p:cNvPr id="6" name="Content Placeholder 5" descr="9781780749501_19.jpg"/>
          <p:cNvPicPr>
            <a:picLocks noGrp="1" noChangeAspect="1"/>
          </p:cNvPicPr>
          <p:nvPr>
            <p:ph sz="half" idx="2"/>
          </p:nvPr>
        </p:nvPicPr>
        <p:blipFill>
          <a:blip r:embed="rId3" cstate="print"/>
          <a:stretch>
            <a:fillRect/>
          </a:stretch>
        </p:blipFill>
        <p:spPr>
          <a:xfrm>
            <a:off x="4788024" y="1772816"/>
            <a:ext cx="3384376" cy="4392488"/>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772400" cy="626517"/>
          </a:xfrm>
        </p:spPr>
        <p:txBody>
          <a:bodyPr/>
          <a:lstStyle/>
          <a:p>
            <a:pPr algn="ctr"/>
            <a:r>
              <a:rPr lang="en-AU" sz="3200" dirty="0" smtClean="0">
                <a:latin typeface="+mn-lt"/>
              </a:rPr>
              <a:t>Norman Angell – the Illusion of war</a:t>
            </a:r>
            <a:endParaRPr lang="en-AU" sz="3200" dirty="0">
              <a:latin typeface="+mn-lt"/>
            </a:endParaRPr>
          </a:p>
        </p:txBody>
      </p:sp>
      <p:sp>
        <p:nvSpPr>
          <p:cNvPr id="3" name="Content Placeholder 2"/>
          <p:cNvSpPr>
            <a:spLocks noGrp="1"/>
          </p:cNvSpPr>
          <p:nvPr>
            <p:ph idx="1"/>
          </p:nvPr>
        </p:nvSpPr>
        <p:spPr>
          <a:xfrm>
            <a:off x="683568" y="1484784"/>
            <a:ext cx="7772400" cy="4489872"/>
          </a:xfrm>
        </p:spPr>
        <p:txBody>
          <a:bodyPr>
            <a:normAutofit/>
          </a:bodyPr>
          <a:lstStyle/>
          <a:p>
            <a:r>
              <a:rPr lang="en-AU" sz="2000" dirty="0" smtClean="0"/>
              <a:t>Published in 1910 - Angell argued that war between industrial countries  was unlikely because it would be too costly.</a:t>
            </a:r>
          </a:p>
          <a:p>
            <a:r>
              <a:rPr lang="en-AU" sz="2000" dirty="0" smtClean="0"/>
              <a:t>Angell said that arms build-up, for example the naval race that was happening as he wrote the book in the early 1910s, was not going to secure peace. Instead, it would lead to increased insecurity and thus increase the likelihood of war between industrial countries was futile because conquest did not pay. </a:t>
            </a:r>
          </a:p>
          <a:p>
            <a:r>
              <a:rPr lang="en-AU" sz="2000" dirty="0" smtClean="0"/>
              <a:t>It is sometimes said that the outbreak of World War 1 disproved Angell's argument in </a:t>
            </a:r>
            <a:r>
              <a:rPr lang="en-AU" sz="2000" i="1" dirty="0" smtClean="0"/>
              <a:t>The Great Illusion,</a:t>
            </a:r>
            <a:r>
              <a:rPr lang="en-AU" sz="2000" dirty="0" smtClean="0"/>
              <a:t> but Angell had not maintained that a war was impossible, rather that it would be futile.</a:t>
            </a:r>
          </a:p>
          <a:p>
            <a:r>
              <a:rPr lang="en-AU" sz="2000" dirty="0" smtClean="0"/>
              <a:t>The British took it as meaning that war was unlikely. The Germans took it as war was inevitable and necessary.</a:t>
            </a:r>
            <a:endParaRPr lang="en-A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The decline of violence - Europe</a:t>
            </a:r>
            <a:endParaRPr lang="en-AU" sz="3200" dirty="0"/>
          </a:p>
        </p:txBody>
      </p:sp>
      <p:sp>
        <p:nvSpPr>
          <p:cNvPr id="3" name="Content Placeholder 2"/>
          <p:cNvSpPr>
            <a:spLocks noGrp="1"/>
          </p:cNvSpPr>
          <p:nvPr>
            <p:ph idx="1"/>
          </p:nvPr>
        </p:nvSpPr>
        <p:spPr/>
        <p:txBody>
          <a:bodyPr/>
          <a:lstStyle/>
          <a:p>
            <a:pPr>
              <a:buNone/>
            </a:pPr>
            <a:r>
              <a:rPr lang="en-AU" sz="2000" dirty="0" smtClean="0"/>
              <a:t>		</a:t>
            </a:r>
          </a:p>
          <a:p>
            <a:pPr>
              <a:buNone/>
            </a:pPr>
            <a:r>
              <a:rPr lang="en-AU" sz="2000" dirty="0" smtClean="0"/>
              <a:t>	</a:t>
            </a:r>
          </a:p>
          <a:p>
            <a:pPr>
              <a:buNone/>
            </a:pPr>
            <a:endParaRPr lang="en-AU" sz="2000" dirty="0" smtClean="0"/>
          </a:p>
          <a:p>
            <a:pPr>
              <a:buNone/>
            </a:pPr>
            <a:endParaRPr lang="en-AU" sz="2000" dirty="0" smtClean="0"/>
          </a:p>
          <a:p>
            <a:pPr>
              <a:buNone/>
            </a:pPr>
            <a:endParaRPr lang="en-AU" sz="2000" dirty="0" smtClean="0"/>
          </a:p>
          <a:p>
            <a:pPr>
              <a:buNone/>
            </a:pPr>
            <a:endParaRPr lang="en-AU" sz="2000" dirty="0"/>
          </a:p>
        </p:txBody>
      </p:sp>
      <p:pic>
        <p:nvPicPr>
          <p:cNvPr id="4" name="Picture 3" descr="Homicide-Rates-in-Europe-since-1300.png"/>
          <p:cNvPicPr>
            <a:picLocks noChangeAspect="1"/>
          </p:cNvPicPr>
          <p:nvPr/>
        </p:nvPicPr>
        <p:blipFill>
          <a:blip r:embed="rId2" cstate="print"/>
          <a:stretch>
            <a:fillRect/>
          </a:stretch>
        </p:blipFill>
        <p:spPr>
          <a:xfrm>
            <a:off x="0" y="228600"/>
            <a:ext cx="9144000" cy="6400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772400" cy="519336"/>
          </a:xfrm>
        </p:spPr>
        <p:txBody>
          <a:bodyPr/>
          <a:lstStyle/>
          <a:p>
            <a:pPr algn="ctr"/>
            <a:r>
              <a:rPr lang="en-AU" sz="3200" dirty="0" smtClean="0">
                <a:latin typeface="+mn-lt"/>
              </a:rPr>
              <a:t>A more peaceful time</a:t>
            </a:r>
            <a:endParaRPr lang="en-AU" sz="3200" dirty="0">
              <a:latin typeface="+mn-lt"/>
            </a:endParaRPr>
          </a:p>
        </p:txBody>
      </p:sp>
      <p:sp>
        <p:nvSpPr>
          <p:cNvPr id="3" name="Content Placeholder 2"/>
          <p:cNvSpPr>
            <a:spLocks noGrp="1"/>
          </p:cNvSpPr>
          <p:nvPr>
            <p:ph idx="1"/>
          </p:nvPr>
        </p:nvSpPr>
        <p:spPr>
          <a:xfrm>
            <a:off x="611560" y="836712"/>
            <a:ext cx="7772400" cy="5256584"/>
          </a:xfrm>
        </p:spPr>
        <p:txBody>
          <a:bodyPr/>
          <a:lstStyle/>
          <a:p>
            <a:r>
              <a:rPr lang="en-AU" sz="1900" dirty="0" smtClean="0">
                <a:solidFill>
                  <a:schemeClr val="bg2"/>
                </a:solidFill>
              </a:rPr>
              <a:t>Between 1945 and 2011 the global death rate had fallen from 22 per 100,000 people to 0.3. You are much more likely to kill yourself than be killed by a drug dealer, terrorist or soldier.</a:t>
            </a:r>
          </a:p>
          <a:p>
            <a:r>
              <a:rPr lang="en-AU" sz="1900" dirty="0" smtClean="0">
                <a:solidFill>
                  <a:schemeClr val="bg2"/>
                </a:solidFill>
              </a:rPr>
              <a:t>Travel is safer – no bushrangers. Slavery is a dim memory and husband cannot by law beat their wives. And it is all due to the rise of the State. In the Amazon basin where there is no state or police 1 quarter of men die due to conflict over women, property or prestige.</a:t>
            </a:r>
          </a:p>
          <a:p>
            <a:r>
              <a:rPr lang="en-AU" sz="1900" dirty="0" smtClean="0">
                <a:solidFill>
                  <a:schemeClr val="bg2"/>
                </a:solidFill>
              </a:rPr>
              <a:t>Empires not opt for peaceful retirement rather than the previously usual bloodbath. Even the Soviets just walked away from it all in 1991. In Roman time Diocletian the only retiree.</a:t>
            </a:r>
          </a:p>
          <a:p>
            <a:r>
              <a:rPr lang="en-AU" sz="1900" dirty="0" smtClean="0">
                <a:solidFill>
                  <a:schemeClr val="bg2"/>
                </a:solidFill>
              </a:rPr>
              <a:t>We have broken the law of the jungle. Can you imagine a war between Germany and France? But not just Western Europe – South America too has gone without a war since 1932.</a:t>
            </a:r>
          </a:p>
          <a:p>
            <a:r>
              <a:rPr lang="en-AU" sz="1900" dirty="0" smtClean="0">
                <a:solidFill>
                  <a:schemeClr val="bg2"/>
                </a:solidFill>
              </a:rPr>
              <a:t>War is less profitable and peace more so. Now you cannot invade to get what you want because you get it from everywhere. 1998 Rwanda invaded Kenya for the coltan reserves. No point in China invading anyone for the same reason. The rise of soft power – see China.</a:t>
            </a:r>
          </a:p>
          <a:p>
            <a:endParaRPr lang="en-A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772400" cy="432048"/>
          </a:xfrm>
        </p:spPr>
        <p:txBody>
          <a:bodyPr>
            <a:normAutofit fontScale="90000"/>
          </a:bodyPr>
          <a:lstStyle/>
          <a:p>
            <a:pPr algn="ctr"/>
            <a:r>
              <a:rPr lang="en-AU" sz="3200" dirty="0" smtClean="0">
                <a:latin typeface="+mn-lt"/>
              </a:rPr>
              <a:t>Possible reasons</a:t>
            </a:r>
            <a:endParaRPr lang="en-AU" sz="3200" dirty="0">
              <a:latin typeface="+mn-lt"/>
            </a:endParaRPr>
          </a:p>
        </p:txBody>
      </p:sp>
      <p:sp>
        <p:nvSpPr>
          <p:cNvPr id="3" name="Content Placeholder 2"/>
          <p:cNvSpPr>
            <a:spLocks noGrp="1"/>
          </p:cNvSpPr>
          <p:nvPr>
            <p:ph idx="1"/>
          </p:nvPr>
        </p:nvSpPr>
        <p:spPr>
          <a:xfrm>
            <a:off x="683568" y="980728"/>
            <a:ext cx="7772400" cy="5661248"/>
          </a:xfrm>
        </p:spPr>
        <p:txBody>
          <a:bodyPr/>
          <a:lstStyle/>
          <a:p>
            <a:r>
              <a:rPr lang="en-AU" sz="2000" dirty="0" smtClean="0">
                <a:solidFill>
                  <a:schemeClr val="bg2"/>
                </a:solidFill>
              </a:rPr>
              <a:t>Greater peacekeeping efforts by the UN</a:t>
            </a:r>
            <a:r>
              <a:rPr lang="en-AU" sz="2000" dirty="0" smtClean="0">
                <a:solidFill>
                  <a:schemeClr val="bg2"/>
                </a:solidFill>
              </a:rPr>
              <a:t>. </a:t>
            </a:r>
            <a:r>
              <a:rPr lang="en-AU" sz="2000" smtClean="0">
                <a:solidFill>
                  <a:schemeClr val="bg2"/>
                </a:solidFill>
              </a:rPr>
              <a:t>Some 100,000 of them.</a:t>
            </a:r>
            <a:endParaRPr lang="en-AU" sz="2000" dirty="0" smtClean="0">
              <a:solidFill>
                <a:schemeClr val="bg2"/>
              </a:solidFill>
            </a:endParaRPr>
          </a:p>
          <a:p>
            <a:r>
              <a:rPr lang="en-AU" sz="2000" dirty="0" smtClean="0">
                <a:solidFill>
                  <a:schemeClr val="bg2"/>
                </a:solidFill>
              </a:rPr>
              <a:t>Nuclear deterrence and the greater precision and lethality of conventional weapons. War at a a distance?</a:t>
            </a:r>
          </a:p>
          <a:p>
            <a:r>
              <a:rPr lang="en-AU" sz="2000" dirty="0" smtClean="0">
                <a:solidFill>
                  <a:schemeClr val="bg2"/>
                </a:solidFill>
              </a:rPr>
              <a:t>Capitalist countries have not gone to war against each other since WW2. Neither have “democratic” countries.</a:t>
            </a:r>
          </a:p>
          <a:p>
            <a:r>
              <a:rPr lang="en-AU" sz="2000" dirty="0" smtClean="0">
                <a:solidFill>
                  <a:schemeClr val="bg2"/>
                </a:solidFill>
              </a:rPr>
              <a:t>The Fall of Communism. The spread of democratic </a:t>
            </a:r>
            <a:r>
              <a:rPr lang="en-AU" sz="2000" dirty="0" smtClean="0">
                <a:solidFill>
                  <a:schemeClr val="bg2"/>
                </a:solidFill>
                <a:hlinkClick r:id="rId2" action="ppaction://hlinkfile"/>
              </a:rPr>
              <a:t>countries</a:t>
            </a:r>
            <a:endParaRPr lang="en-AU" sz="2000" dirty="0" smtClean="0">
              <a:solidFill>
                <a:schemeClr val="bg2"/>
              </a:solidFill>
            </a:endParaRPr>
          </a:p>
          <a:p>
            <a:r>
              <a:rPr lang="en-AU" sz="2000" dirty="0" smtClean="0">
                <a:solidFill>
                  <a:schemeClr val="bg2"/>
                </a:solidFill>
                <a:latin typeface="+mn-lt"/>
                <a:ea typeface="+mn-ea"/>
                <a:cs typeface="+mn-cs"/>
              </a:rPr>
              <a:t>Civil </a:t>
            </a:r>
            <a:r>
              <a:rPr lang="en-AU" sz="2000" dirty="0">
                <a:solidFill>
                  <a:schemeClr val="bg2"/>
                </a:solidFill>
                <a:latin typeface="+mn-lt"/>
                <a:ea typeface="+mn-ea"/>
                <a:cs typeface="+mn-cs"/>
              </a:rPr>
              <a:t>wars are far less destructive than wars between great powers, and even civil wars went into decline with the end of the cold war a quarter-century ago. </a:t>
            </a:r>
            <a:endParaRPr lang="en-AU" sz="2000" dirty="0" smtClean="0">
              <a:solidFill>
                <a:schemeClr val="bg2"/>
              </a:solidFill>
              <a:latin typeface="+mn-lt"/>
              <a:ea typeface="+mn-ea"/>
              <a:cs typeface="+mn-cs"/>
            </a:endParaRPr>
          </a:p>
          <a:p>
            <a:r>
              <a:rPr lang="en-AU" sz="2000" dirty="0" smtClean="0">
                <a:solidFill>
                  <a:schemeClr val="bg2"/>
                </a:solidFill>
              </a:rPr>
              <a:t>War does not pay. Korean War ended where it started, so did Israel’s 6 day War of 67, The Iran-Iraq war of the 19080s as did the first Gul War over Kuwait. Wealth used to come from conquest now it is from trade.</a:t>
            </a:r>
            <a:endParaRPr lang="en-AU" sz="2000" dirty="0" smtClean="0">
              <a:solidFill>
                <a:schemeClr val="bg2"/>
              </a:solidFill>
            </a:endParaRPr>
          </a:p>
          <a:p>
            <a:r>
              <a:rPr lang="en-AU" sz="2000" dirty="0" smtClean="0">
                <a:solidFill>
                  <a:schemeClr val="bg2"/>
                </a:solidFill>
              </a:rPr>
              <a:t>Major wars have died down but new ones have not taken their place. Peace means peace now not as in 1913 an absence of war.</a:t>
            </a:r>
          </a:p>
          <a:p>
            <a:r>
              <a:rPr lang="en-AU" sz="2000" dirty="0" smtClean="0">
                <a:solidFill>
                  <a:schemeClr val="bg2"/>
                </a:solidFill>
              </a:rPr>
              <a:t>One factor is our new global awareness shared through the internet and social media. </a:t>
            </a:r>
          </a:p>
          <a:p>
            <a:endParaRPr lang="en-AU" sz="2000" dirty="0" smtClean="0"/>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772400" cy="626517"/>
          </a:xfrm>
        </p:spPr>
        <p:txBody>
          <a:bodyPr/>
          <a:lstStyle/>
          <a:p>
            <a:pPr algn="ctr"/>
            <a:r>
              <a:rPr lang="en-AU" sz="3200" dirty="0" smtClean="0">
                <a:latin typeface="+mn-lt"/>
              </a:rPr>
              <a:t>Tribal battles in PNG</a:t>
            </a:r>
            <a:endParaRPr lang="en-AU" sz="3200" dirty="0">
              <a:latin typeface="+mn-lt"/>
            </a:endParaRPr>
          </a:p>
        </p:txBody>
      </p:sp>
      <p:pic>
        <p:nvPicPr>
          <p:cNvPr id="4" name="Content Placeholder 3" descr="bg4go0.jpg"/>
          <p:cNvPicPr>
            <a:picLocks noGrp="1" noChangeAspect="1"/>
          </p:cNvPicPr>
          <p:nvPr>
            <p:ph idx="1"/>
          </p:nvPr>
        </p:nvPicPr>
        <p:blipFill>
          <a:blip r:embed="rId2" cstate="print"/>
          <a:stretch>
            <a:fillRect/>
          </a:stretch>
        </p:blipFill>
        <p:spPr>
          <a:xfrm>
            <a:off x="755576" y="1124744"/>
            <a:ext cx="7056784" cy="459578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struction design template">
  <a:themeElements>
    <a:clrScheme name="Office Theme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ffice Theme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B75E31"/>
        </a:dk2>
        <a:lt2>
          <a:srgbClr val="463828"/>
        </a:lt2>
        <a:accent1>
          <a:srgbClr val="E09F98"/>
        </a:accent1>
        <a:accent2>
          <a:srgbClr val="969696"/>
        </a:accent2>
        <a:accent3>
          <a:srgbClr val="FFFFFF"/>
        </a:accent3>
        <a:accent4>
          <a:srgbClr val="2A2A2A"/>
        </a:accent4>
        <a:accent5>
          <a:srgbClr val="EDCDCA"/>
        </a:accent5>
        <a:accent6>
          <a:srgbClr val="878787"/>
        </a:accent6>
        <a:hlink>
          <a:srgbClr val="CDC0A5"/>
        </a:hlink>
        <a:folHlink>
          <a:srgbClr val="E4D8CA"/>
        </a:folHlink>
      </a:clrScheme>
      <a:clrMap bg1="lt1" tx1="dk1" bg2="lt2" tx2="dk2" accent1="accent1" accent2="accent2" accent3="accent3" accent4="accent4" accent5="accent5" accent6="accent6" hlink="hlink" folHlink="folHlink"/>
    </a:extraClrScheme>
    <a:extraClrScheme>
      <a:clrScheme name="Office Theme 3">
        <a:dk1>
          <a:srgbClr val="333333"/>
        </a:dk1>
        <a:lt1>
          <a:srgbClr val="FFFFFF"/>
        </a:lt1>
        <a:dk2>
          <a:srgbClr val="4D4D4D"/>
        </a:dk2>
        <a:lt2>
          <a:srgbClr val="000000"/>
        </a:lt2>
        <a:accent1>
          <a:srgbClr val="C0C0C0"/>
        </a:accent1>
        <a:accent2>
          <a:srgbClr val="969696"/>
        </a:accent2>
        <a:accent3>
          <a:srgbClr val="FFFFFF"/>
        </a:accent3>
        <a:accent4>
          <a:srgbClr val="2A2A2A"/>
        </a:accent4>
        <a:accent5>
          <a:srgbClr val="DCDCDC"/>
        </a:accent5>
        <a:accent6>
          <a:srgbClr val="878787"/>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EAE8E2"/>
        </a:lt1>
        <a:dk2>
          <a:srgbClr val="783A34"/>
        </a:dk2>
        <a:lt2>
          <a:srgbClr val="FFCC99"/>
        </a:lt2>
        <a:accent1>
          <a:srgbClr val="83AAAD"/>
        </a:accent1>
        <a:accent2>
          <a:srgbClr val="C09F8E"/>
        </a:accent2>
        <a:accent3>
          <a:srgbClr val="BEAEAE"/>
        </a:accent3>
        <a:accent4>
          <a:srgbClr val="C8C6C1"/>
        </a:accent4>
        <a:accent5>
          <a:srgbClr val="C1D2D3"/>
        </a:accent5>
        <a:accent6>
          <a:srgbClr val="AE9080"/>
        </a:accent6>
        <a:hlink>
          <a:srgbClr val="766758"/>
        </a:hlink>
        <a:folHlink>
          <a:srgbClr val="A0676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EAE8E2"/>
        </a:lt1>
        <a:dk2>
          <a:srgbClr val="246C76"/>
        </a:dk2>
        <a:lt2>
          <a:srgbClr val="FFCC99"/>
        </a:lt2>
        <a:accent1>
          <a:srgbClr val="E09850"/>
        </a:accent1>
        <a:accent2>
          <a:srgbClr val="99AEB5"/>
        </a:accent2>
        <a:accent3>
          <a:srgbClr val="ACBABD"/>
        </a:accent3>
        <a:accent4>
          <a:srgbClr val="C8C6C1"/>
        </a:accent4>
        <a:accent5>
          <a:srgbClr val="EDCAB3"/>
        </a:accent5>
        <a:accent6>
          <a:srgbClr val="8A9DA4"/>
        </a:accent6>
        <a:hlink>
          <a:srgbClr val="70AFBC"/>
        </a:hlink>
        <a:folHlink>
          <a:srgbClr val="72919C"/>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EAE8E2"/>
        </a:lt1>
        <a:dk2>
          <a:srgbClr val="50627C"/>
        </a:dk2>
        <a:lt2>
          <a:srgbClr val="FFCC00"/>
        </a:lt2>
        <a:accent1>
          <a:srgbClr val="87B3BD"/>
        </a:accent1>
        <a:accent2>
          <a:srgbClr val="AFAA9F"/>
        </a:accent2>
        <a:accent3>
          <a:srgbClr val="B3B7BF"/>
        </a:accent3>
        <a:accent4>
          <a:srgbClr val="C8C6C1"/>
        </a:accent4>
        <a:accent5>
          <a:srgbClr val="C3D6DB"/>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Construction design template</Template>
  <TotalTime>737</TotalTime>
  <Words>3392</Words>
  <Application>Microsoft Office PowerPoint</Application>
  <PresentationFormat>On-screen Show (4:3)</PresentationFormat>
  <Paragraphs>299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Construction design template</vt:lpstr>
      <vt:lpstr>The decline of War</vt:lpstr>
      <vt:lpstr>The decline of war</vt:lpstr>
      <vt:lpstr>Have there  been fewer deaths?</vt:lpstr>
      <vt:lpstr>In the past</vt:lpstr>
      <vt:lpstr>The statistics</vt:lpstr>
      <vt:lpstr>The decline of violence - Europe</vt:lpstr>
      <vt:lpstr>A more peaceful time</vt:lpstr>
      <vt:lpstr>Possible reasons</vt:lpstr>
      <vt:lpstr>Tribal battles in PNG</vt:lpstr>
      <vt:lpstr>War and primitive societies</vt:lpstr>
      <vt:lpstr>Crime rates in the US</vt:lpstr>
      <vt:lpstr>The decline in civil violence the US /worldwide.</vt:lpstr>
      <vt:lpstr>Slide 13</vt:lpstr>
      <vt:lpstr>Democratic countries 1980</vt:lpstr>
      <vt:lpstr>Democratic countries now</vt:lpstr>
      <vt:lpstr>Military  and civilian deaths in war.</vt:lpstr>
      <vt:lpstr>The Crimean wars as a spectator sport</vt:lpstr>
      <vt:lpstr>Civilian deaths in war</vt:lpstr>
      <vt:lpstr>The stats by Pinker</vt:lpstr>
      <vt:lpstr>The role of the media</vt:lpstr>
      <vt:lpstr>Nuclear weapons - the numbers</vt:lpstr>
      <vt:lpstr>Have we had this before?</vt:lpstr>
      <vt:lpstr>So what can we learn from History? The causes of World War 1 and how it led to World War 2.</vt:lpstr>
      <vt:lpstr>Militarism</vt:lpstr>
      <vt:lpstr>Kaiser Wilhelm 11</vt:lpstr>
      <vt:lpstr>Alliances</vt:lpstr>
      <vt:lpstr>Alliance entente </vt:lpstr>
      <vt:lpstr>Imperialism</vt:lpstr>
      <vt:lpstr>The scramble for Africa</vt:lpstr>
      <vt:lpstr>Nationalism</vt:lpstr>
      <vt:lpstr>When war was declared</vt:lpstr>
      <vt:lpstr>Guess who?</vt:lpstr>
      <vt:lpstr>Why did World War one take so long?</vt:lpstr>
      <vt:lpstr>The British high command – Haig etc</vt:lpstr>
      <vt:lpstr>The end of the war and the Treaty of Versailles</vt:lpstr>
      <vt:lpstr>What did Versailles Treaty lead to?</vt:lpstr>
      <vt:lpstr>Consequences of Versailles for Germany  </vt:lpstr>
      <vt:lpstr>So the 1930s and the lead up to WW2</vt:lpstr>
      <vt:lpstr>An outbreak of peace</vt:lpstr>
      <vt:lpstr>However there are some parallels</vt:lpstr>
      <vt:lpstr>Why it is the same as 1914</vt:lpstr>
      <vt:lpstr>The charismatic demagogue appealing to those felt let down by democracy</vt:lpstr>
      <vt:lpstr>Why today is not the same as 1939</vt:lpstr>
      <vt:lpstr>Why today is not the same as 1939</vt:lpstr>
      <vt:lpstr>The fragility index</vt:lpstr>
      <vt:lpstr>The fragility index - trends</vt:lpstr>
      <vt:lpstr>A war-like world – a media beat up?</vt:lpstr>
      <vt:lpstr>The Stability index in a  graph</vt:lpstr>
      <vt:lpstr>The best and the worst</vt:lpstr>
      <vt:lpstr>Terrorism and peace</vt:lpstr>
      <vt:lpstr>Putting today’s threats in perspective</vt:lpstr>
      <vt:lpstr>Reading guide</vt:lpstr>
      <vt:lpstr>Norman Angell – the Illusion of war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decline of War</dc:title>
  <dc:creator>user</dc:creator>
  <cp:lastModifiedBy>user</cp:lastModifiedBy>
  <cp:revision>204</cp:revision>
  <dcterms:created xsi:type="dcterms:W3CDTF">2016-12-14T01:21:11Z</dcterms:created>
  <dcterms:modified xsi:type="dcterms:W3CDTF">2017-11-28T00:35:41Z</dcterms:modified>
</cp:coreProperties>
</file>