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257" r:id="rId4"/>
    <p:sldId id="258" r:id="rId5"/>
    <p:sldId id="292" r:id="rId6"/>
    <p:sldId id="259" r:id="rId7"/>
    <p:sldId id="294" r:id="rId8"/>
    <p:sldId id="260" r:id="rId9"/>
    <p:sldId id="296" r:id="rId10"/>
    <p:sldId id="282" r:id="rId11"/>
    <p:sldId id="261" r:id="rId12"/>
    <p:sldId id="288" r:id="rId13"/>
    <p:sldId id="287" r:id="rId14"/>
    <p:sldId id="300" r:id="rId15"/>
    <p:sldId id="298" r:id="rId16"/>
    <p:sldId id="262" r:id="rId17"/>
    <p:sldId id="265" r:id="rId18"/>
    <p:sldId id="263" r:id="rId19"/>
    <p:sldId id="276" r:id="rId20"/>
    <p:sldId id="275" r:id="rId21"/>
    <p:sldId id="274" r:id="rId22"/>
    <p:sldId id="283" r:id="rId23"/>
    <p:sldId id="291" r:id="rId24"/>
    <p:sldId id="264" r:id="rId25"/>
    <p:sldId id="306" r:id="rId26"/>
    <p:sldId id="293" r:id="rId27"/>
    <p:sldId id="295" r:id="rId28"/>
    <p:sldId id="308" r:id="rId29"/>
    <p:sldId id="271" r:id="rId30"/>
    <p:sldId id="270" r:id="rId31"/>
    <p:sldId id="297" r:id="rId32"/>
    <p:sldId id="269" r:id="rId33"/>
    <p:sldId id="302" r:id="rId34"/>
    <p:sldId id="304" r:id="rId35"/>
    <p:sldId id="301" r:id="rId36"/>
    <p:sldId id="305" r:id="rId37"/>
    <p:sldId id="272" r:id="rId38"/>
    <p:sldId id="268" r:id="rId39"/>
    <p:sldId id="290" r:id="rId40"/>
    <p:sldId id="277" r:id="rId41"/>
    <p:sldId id="280" r:id="rId42"/>
    <p:sldId id="273" r:id="rId43"/>
    <p:sldId id="267" r:id="rId44"/>
    <p:sldId id="281" r:id="rId45"/>
    <p:sldId id="266" r:id="rId46"/>
    <p:sldId id="303" r:id="rId47"/>
    <p:sldId id="279" r:id="rId48"/>
    <p:sldId id="284" r:id="rId49"/>
    <p:sldId id="278" r:id="rId50"/>
    <p:sldId id="286" r:id="rId51"/>
    <p:sldId id="285" r:id="rId52"/>
    <p:sldId id="299"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296" y="-108"/>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FA503D80-4FAC-4C97-9531-CC8EB8295DDA}" type="datetimeFigureOut">
              <a:rPr lang="en-AU" smtClean="0"/>
              <a:pPr/>
              <a:t>20/02/2018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EE2673E-2902-4F31-851B-D1EBD7EAEBB5}"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A503D80-4FAC-4C97-9531-CC8EB8295DDA}" type="datetimeFigureOut">
              <a:rPr lang="en-AU" smtClean="0"/>
              <a:pPr/>
              <a:t>20/02/2018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EE2673E-2902-4F31-851B-D1EBD7EAEBB5}"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A503D80-4FAC-4C97-9531-CC8EB8295DDA}" type="datetimeFigureOut">
              <a:rPr lang="en-AU" smtClean="0"/>
              <a:pPr/>
              <a:t>20/02/2018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EE2673E-2902-4F31-851B-D1EBD7EAEBB5}"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A503D80-4FAC-4C97-9531-CC8EB8295DDA}" type="datetimeFigureOut">
              <a:rPr lang="en-AU" smtClean="0"/>
              <a:pPr/>
              <a:t>20/02/2018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EE2673E-2902-4F31-851B-D1EBD7EAEBB5}"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503D80-4FAC-4C97-9531-CC8EB8295DDA}" type="datetimeFigureOut">
              <a:rPr lang="en-AU" smtClean="0"/>
              <a:pPr/>
              <a:t>20/02/2018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EE2673E-2902-4F31-851B-D1EBD7EAEBB5}"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FA503D80-4FAC-4C97-9531-CC8EB8295DDA}" type="datetimeFigureOut">
              <a:rPr lang="en-AU" smtClean="0"/>
              <a:pPr/>
              <a:t>20/02/2018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EE2673E-2902-4F31-851B-D1EBD7EAEBB5}"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FA503D80-4FAC-4C97-9531-CC8EB8295DDA}" type="datetimeFigureOut">
              <a:rPr lang="en-AU" smtClean="0"/>
              <a:pPr/>
              <a:t>20/02/2018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EE2673E-2902-4F31-851B-D1EBD7EAEBB5}"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FA503D80-4FAC-4C97-9531-CC8EB8295DDA}" type="datetimeFigureOut">
              <a:rPr lang="en-AU" smtClean="0"/>
              <a:pPr/>
              <a:t>20/02/2018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EE2673E-2902-4F31-851B-D1EBD7EAEBB5}"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503D80-4FAC-4C97-9531-CC8EB8295DDA}" type="datetimeFigureOut">
              <a:rPr lang="en-AU" smtClean="0"/>
              <a:pPr/>
              <a:t>20/02/2018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EE2673E-2902-4F31-851B-D1EBD7EAEBB5}"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503D80-4FAC-4C97-9531-CC8EB8295DDA}" type="datetimeFigureOut">
              <a:rPr lang="en-AU" smtClean="0"/>
              <a:pPr/>
              <a:t>20/02/2018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EE2673E-2902-4F31-851B-D1EBD7EAEBB5}"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503D80-4FAC-4C97-9531-CC8EB8295DDA}" type="datetimeFigureOut">
              <a:rPr lang="en-AU" smtClean="0"/>
              <a:pPr/>
              <a:t>20/02/2018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EE2673E-2902-4F31-851B-D1EBD7EAEBB5}"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503D80-4FAC-4C97-9531-CC8EB8295DDA}" type="datetimeFigureOut">
              <a:rPr lang="en-AU" smtClean="0"/>
              <a:pPr/>
              <a:t>20/02/2018</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2673E-2902-4F31-851B-D1EBD7EAEBB5}"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196752"/>
            <a:ext cx="7772400" cy="1470025"/>
          </a:xfrm>
        </p:spPr>
        <p:txBody>
          <a:bodyPr>
            <a:normAutofit/>
          </a:bodyPr>
          <a:lstStyle/>
          <a:p>
            <a:r>
              <a:rPr lang="en-AU" sz="4000" dirty="0" smtClean="0"/>
              <a:t>The defence of Australia</a:t>
            </a:r>
            <a:endParaRPr lang="en-AU" sz="4000" dirty="0"/>
          </a:p>
        </p:txBody>
      </p:sp>
      <p:sp>
        <p:nvSpPr>
          <p:cNvPr id="3" name="Subtitle 2"/>
          <p:cNvSpPr>
            <a:spLocks noGrp="1"/>
          </p:cNvSpPr>
          <p:nvPr>
            <p:ph type="subTitle" idx="1"/>
          </p:nvPr>
        </p:nvSpPr>
        <p:spPr>
          <a:xfrm>
            <a:off x="1475656" y="2780928"/>
            <a:ext cx="6400800" cy="622920"/>
          </a:xfrm>
        </p:spPr>
        <p:txBody>
          <a:bodyPr>
            <a:normAutofit/>
          </a:bodyPr>
          <a:lstStyle/>
          <a:p>
            <a:r>
              <a:rPr lang="en-AU" sz="2800" dirty="0" smtClean="0">
                <a:solidFill>
                  <a:schemeClr val="tx1"/>
                </a:solidFill>
              </a:rPr>
              <a:t>U3A </a:t>
            </a:r>
            <a:r>
              <a:rPr lang="en-AU" sz="2800" dirty="0" smtClean="0">
                <a:solidFill>
                  <a:schemeClr val="tx1"/>
                </a:solidFill>
              </a:rPr>
              <a:t>Beechworth </a:t>
            </a:r>
            <a:r>
              <a:rPr lang="en-AU" sz="2800" dirty="0" smtClean="0">
                <a:solidFill>
                  <a:schemeClr val="tx1"/>
                </a:solidFill>
              </a:rPr>
              <a:t>2018</a:t>
            </a:r>
            <a:endParaRPr lang="en-AU" sz="2800" dirty="0">
              <a:solidFill>
                <a:schemeClr val="tx1"/>
              </a:solidFill>
            </a:endParaRPr>
          </a:p>
        </p:txBody>
      </p:sp>
      <p:sp>
        <p:nvSpPr>
          <p:cNvPr id="4" name="TextBox 3"/>
          <p:cNvSpPr txBox="1"/>
          <p:nvPr/>
        </p:nvSpPr>
        <p:spPr>
          <a:xfrm>
            <a:off x="1763688" y="3933056"/>
            <a:ext cx="6048672" cy="1200329"/>
          </a:xfrm>
          <a:prstGeom prst="rect">
            <a:avLst/>
          </a:prstGeom>
          <a:noFill/>
        </p:spPr>
        <p:txBody>
          <a:bodyPr wrap="square" rtlCol="0">
            <a:spAutoFit/>
          </a:bodyPr>
          <a:lstStyle/>
          <a:p>
            <a:r>
              <a:rPr lang="en-AU" i="1" dirty="0" smtClean="0">
                <a:solidFill>
                  <a:srgbClr val="C00000"/>
                </a:solidFill>
                <a:latin typeface="Arial Narrow" pitchFamily="34" charset="0"/>
              </a:rPr>
              <a:t>“In 1938, the bloke who built my house trained as a mounted officer. Two entire light-horse divisions graced the order of battle. Two years later, he was flying Spitfires. I hope our forces today can evolve as quickly as he did”.</a:t>
            </a:r>
            <a:endParaRPr lang="en-AU" i="1" dirty="0">
              <a:solidFill>
                <a:srgbClr val="C00000"/>
              </a:solidFill>
              <a:latin typeface="Arial Narrow"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3">
            <a:schemeClr val="lt1"/>
          </a:lnRef>
          <a:fillRef idx="1">
            <a:schemeClr val="accent1"/>
          </a:fillRef>
          <a:effectRef idx="1">
            <a:schemeClr val="accent1"/>
          </a:effectRef>
          <a:fontRef idx="minor">
            <a:schemeClr val="lt1"/>
          </a:fontRef>
        </p:style>
        <p:txBody>
          <a:bodyPr>
            <a:noAutofit/>
          </a:bodyPr>
          <a:lstStyle/>
          <a:p>
            <a:r>
              <a:rPr lang="en-AU" sz="3200" dirty="0" smtClean="0">
                <a:solidFill>
                  <a:schemeClr val="tx1"/>
                </a:solidFill>
              </a:rPr>
              <a:t>Since then</a:t>
            </a:r>
            <a:endParaRPr lang="en-AU" sz="3200" dirty="0">
              <a:solidFill>
                <a:schemeClr val="tx1"/>
              </a:solidFill>
            </a:endParaRPr>
          </a:p>
        </p:txBody>
      </p:sp>
      <p:sp>
        <p:nvSpPr>
          <p:cNvPr id="3" name="Content Placeholder 2"/>
          <p:cNvSpPr>
            <a:spLocks noGrp="1"/>
          </p:cNvSpPr>
          <p:nvPr>
            <p:ph idx="1"/>
          </p:nvPr>
        </p:nvSpPr>
        <p:spPr>
          <a:xfrm>
            <a:off x="457200" y="1196752"/>
            <a:ext cx="8229600" cy="4929411"/>
          </a:xfrm>
        </p:spPr>
        <p:txBody>
          <a:bodyPr>
            <a:normAutofit/>
          </a:bodyPr>
          <a:lstStyle/>
          <a:p>
            <a:r>
              <a:rPr lang="en-AU" sz="2000" dirty="0" smtClean="0">
                <a:latin typeface="Arial Narrow" pitchFamily="34" charset="0"/>
              </a:rPr>
              <a:t>In the 1970s things became a little easier.</a:t>
            </a:r>
          </a:p>
          <a:p>
            <a:r>
              <a:rPr lang="en-AU" sz="2000" dirty="0" smtClean="0">
                <a:latin typeface="Arial Narrow" pitchFamily="34" charset="0"/>
              </a:rPr>
              <a:t>China and Indonesia became less of a threat. Particularly Indonesia as the Communists were removed and right wing Army Generals assumed power.</a:t>
            </a:r>
          </a:p>
          <a:p>
            <a:r>
              <a:rPr lang="en-AU" sz="2000" dirty="0" smtClean="0">
                <a:latin typeface="Arial Narrow" pitchFamily="34" charset="0"/>
              </a:rPr>
              <a:t>The US maintains a strong presence in the Pacific after Vietnam</a:t>
            </a:r>
          </a:p>
          <a:p>
            <a:r>
              <a:rPr lang="en-AU" sz="2000" dirty="0" smtClean="0">
                <a:latin typeface="Arial Narrow" pitchFamily="34" charset="0"/>
              </a:rPr>
              <a:t>No strong regional powers to challenge us</a:t>
            </a:r>
          </a:p>
          <a:p>
            <a:r>
              <a:rPr lang="en-AU" sz="2000" dirty="0" smtClean="0">
                <a:latin typeface="Arial Narrow" pitchFamily="34" charset="0"/>
              </a:rPr>
              <a:t>Complacency sets in – Howard/Rudd - no threat till 2030 so slow to start on the subs.</a:t>
            </a:r>
          </a:p>
          <a:p>
            <a:r>
              <a:rPr lang="en-AU" sz="2000" dirty="0" smtClean="0">
                <a:latin typeface="Arial Narrow" pitchFamily="34" charset="0"/>
              </a:rPr>
              <a:t>However China’s growth since 2010 has been remarkable. The country we cannot mention.</a:t>
            </a:r>
          </a:p>
          <a:p>
            <a:r>
              <a:rPr lang="en-AU" sz="2000" dirty="0" smtClean="0">
                <a:latin typeface="Arial Narrow" pitchFamily="34" charset="0"/>
              </a:rPr>
              <a:t>Uncertainty about the nature of threats has affected purchasing and procurement.</a:t>
            </a:r>
          </a:p>
          <a:p>
            <a:r>
              <a:rPr lang="en-AU" sz="2000" dirty="0" smtClean="0">
                <a:latin typeface="Arial Narrow" pitchFamily="34" charset="0"/>
              </a:rPr>
              <a:t>A different world view from that of the US?</a:t>
            </a:r>
          </a:p>
          <a:p>
            <a:r>
              <a:rPr lang="en-AU" sz="2000" dirty="0" smtClean="0">
                <a:latin typeface="Arial Narrow" pitchFamily="34" charset="0"/>
              </a:rPr>
              <a:t>China once the threat – then communism in SEA, then Indonesia, then terrorism and now China once again?</a:t>
            </a:r>
            <a:endParaRPr lang="en-AU" sz="2000" dirty="0">
              <a:latin typeface="Arial Narrow"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3">
            <a:schemeClr val="lt1"/>
          </a:lnRef>
          <a:fillRef idx="1">
            <a:schemeClr val="accent1"/>
          </a:fillRef>
          <a:effectRef idx="1">
            <a:schemeClr val="accent1"/>
          </a:effectRef>
          <a:fontRef idx="minor">
            <a:schemeClr val="lt1"/>
          </a:fontRef>
        </p:style>
        <p:txBody>
          <a:bodyPr>
            <a:noAutofit/>
          </a:bodyPr>
          <a:lstStyle/>
          <a:p>
            <a:r>
              <a:rPr lang="en-AU" sz="3200" dirty="0" smtClean="0">
                <a:solidFill>
                  <a:schemeClr val="tx1"/>
                </a:solidFill>
              </a:rPr>
              <a:t>Defence spending</a:t>
            </a:r>
            <a:endParaRPr lang="en-AU" sz="3200" dirty="0">
              <a:solidFill>
                <a:schemeClr val="tx1"/>
              </a:solidFill>
            </a:endParaRPr>
          </a:p>
        </p:txBody>
      </p:sp>
      <p:sp>
        <p:nvSpPr>
          <p:cNvPr id="3" name="Content Placeholder 2"/>
          <p:cNvSpPr>
            <a:spLocks noGrp="1"/>
          </p:cNvSpPr>
          <p:nvPr>
            <p:ph idx="1"/>
          </p:nvPr>
        </p:nvSpPr>
        <p:spPr>
          <a:xfrm>
            <a:off x="457200" y="1196752"/>
            <a:ext cx="8229600" cy="5328592"/>
          </a:xfrm>
        </p:spPr>
        <p:txBody>
          <a:bodyPr>
            <a:normAutofit/>
          </a:bodyPr>
          <a:lstStyle/>
          <a:p>
            <a:r>
              <a:rPr lang="en-AU" sz="2000" dirty="0" smtClean="0">
                <a:latin typeface="Arial Narrow" pitchFamily="34" charset="0"/>
              </a:rPr>
              <a:t>2% of GDP or $33bn this cycle. </a:t>
            </a:r>
          </a:p>
          <a:p>
            <a:r>
              <a:rPr lang="en-AU" sz="2000" dirty="0" smtClean="0">
                <a:latin typeface="Arial Narrow" pitchFamily="34" charset="0"/>
              </a:rPr>
              <a:t>Australia’s defence spending is expected to increase by over 80 percent — from A$32.4 billion in fiscal year 2016-17 to A$58.7 billion in 2025-26 — over the next decade.</a:t>
            </a:r>
          </a:p>
          <a:p>
            <a:r>
              <a:rPr lang="en-AU" sz="2000" dirty="0" smtClean="0">
                <a:latin typeface="Arial Narrow" pitchFamily="34" charset="0"/>
              </a:rPr>
              <a:t>42% goes on wages.</a:t>
            </a:r>
          </a:p>
          <a:p>
            <a:r>
              <a:rPr lang="en-AU" sz="2000" dirty="0" smtClean="0">
                <a:latin typeface="Arial Narrow" pitchFamily="34" charset="0"/>
              </a:rPr>
              <a:t>18,000 employees in Russel Hill Canberra (in 1938 it was 57).</a:t>
            </a:r>
          </a:p>
          <a:p>
            <a:r>
              <a:rPr lang="en-AU" sz="2000" dirty="0" smtClean="0">
                <a:latin typeface="Arial Narrow" pitchFamily="34" charset="0"/>
              </a:rPr>
              <a:t>63,000 personnel in our Armed Forces</a:t>
            </a:r>
          </a:p>
          <a:p>
            <a:r>
              <a:rPr lang="en-AU" sz="2000" dirty="0" smtClean="0">
                <a:latin typeface="Arial Narrow" pitchFamily="34" charset="0"/>
              </a:rPr>
              <a:t>Big ticket items – 12 submarines  ($50bn) by 2050.  Ground based missile defence for the Army ($1.5bn). F35 – 72 x $98 million each.</a:t>
            </a:r>
          </a:p>
          <a:p>
            <a:r>
              <a:rPr lang="en-AU" sz="2000" dirty="0" smtClean="0">
                <a:latin typeface="Arial Narrow" pitchFamily="34" charset="0"/>
              </a:rPr>
              <a:t>A$200 billion over the next ten years under the Integrated Investment Program on new military hardware, with A$89 billion allocated for the Royal Australian Navy’s (RAN) shipbuilding program alone. Among other things, the RAN will acquire three </a:t>
            </a:r>
            <a:r>
              <a:rPr lang="en-AU" sz="2000" i="1" dirty="0" smtClean="0">
                <a:latin typeface="Arial Narrow" pitchFamily="34" charset="0"/>
              </a:rPr>
              <a:t>Hobart-</a:t>
            </a:r>
            <a:r>
              <a:rPr lang="en-AU" sz="2000" dirty="0" smtClean="0">
                <a:latin typeface="Arial Narrow" pitchFamily="34" charset="0"/>
              </a:rPr>
              <a:t>class Air Warfare Destroyers, nine new future frigates optimised for anti-submarine warfare, 12 new offshore patrol vessels, and 21 patrol boats.</a:t>
            </a:r>
          </a:p>
          <a:p>
            <a:r>
              <a:rPr lang="en-AU" sz="2000" dirty="0" smtClean="0">
                <a:latin typeface="Arial Narrow" pitchFamily="34" charset="0"/>
              </a:rPr>
              <a:t>Money and the need to keep up . Reagan and the USSR.</a:t>
            </a:r>
          </a:p>
          <a:p>
            <a:endParaRPr lang="en-AU" sz="2000" dirty="0">
              <a:latin typeface="Arial Narrow"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3">
            <a:schemeClr val="lt1"/>
          </a:lnRef>
          <a:fillRef idx="1">
            <a:schemeClr val="accent1"/>
          </a:fillRef>
          <a:effectRef idx="1">
            <a:schemeClr val="accent1"/>
          </a:effectRef>
          <a:fontRef idx="minor">
            <a:schemeClr val="lt1"/>
          </a:fontRef>
        </p:style>
        <p:txBody>
          <a:bodyPr>
            <a:noAutofit/>
          </a:bodyPr>
          <a:lstStyle/>
          <a:p>
            <a:r>
              <a:rPr lang="en-AU" sz="3200" dirty="0" smtClean="0">
                <a:solidFill>
                  <a:schemeClr val="tx1"/>
                </a:solidFill>
              </a:rPr>
              <a:t>Hobart Class AW destroyers</a:t>
            </a:r>
            <a:endParaRPr lang="en-AU" sz="3200" dirty="0">
              <a:solidFill>
                <a:schemeClr val="tx1"/>
              </a:solidFill>
            </a:endParaRPr>
          </a:p>
        </p:txBody>
      </p:sp>
      <p:pic>
        <p:nvPicPr>
          <p:cNvPr id="4" name="Content Placeholder 3" descr="main-376.jpg"/>
          <p:cNvPicPr>
            <a:picLocks noGrp="1" noChangeAspect="1"/>
          </p:cNvPicPr>
          <p:nvPr>
            <p:ph idx="1"/>
          </p:nvPr>
        </p:nvPicPr>
        <p:blipFill>
          <a:blip r:embed="rId2" cstate="print"/>
          <a:stretch>
            <a:fillRect/>
          </a:stretch>
        </p:blipFill>
        <p:spPr>
          <a:xfrm>
            <a:off x="539552" y="1196975"/>
            <a:ext cx="8064896" cy="4929188"/>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3">
            <a:schemeClr val="lt1"/>
          </a:lnRef>
          <a:fillRef idx="1">
            <a:schemeClr val="accent1"/>
          </a:fillRef>
          <a:effectRef idx="1">
            <a:schemeClr val="accent1"/>
          </a:effectRef>
          <a:fontRef idx="minor">
            <a:schemeClr val="lt1"/>
          </a:fontRef>
        </p:style>
        <p:txBody>
          <a:bodyPr>
            <a:noAutofit/>
          </a:bodyPr>
          <a:lstStyle/>
          <a:p>
            <a:r>
              <a:rPr lang="en-AU" sz="3200" dirty="0" smtClean="0">
                <a:solidFill>
                  <a:schemeClr val="tx1"/>
                </a:solidFill>
              </a:rPr>
              <a:t>Where we are at</a:t>
            </a:r>
            <a:endParaRPr lang="en-AU" sz="3200" dirty="0">
              <a:solidFill>
                <a:schemeClr val="tx1"/>
              </a:solidFill>
            </a:endParaRPr>
          </a:p>
        </p:txBody>
      </p:sp>
      <p:sp>
        <p:nvSpPr>
          <p:cNvPr id="3" name="Content Placeholder 2"/>
          <p:cNvSpPr>
            <a:spLocks noGrp="1"/>
          </p:cNvSpPr>
          <p:nvPr>
            <p:ph idx="1"/>
          </p:nvPr>
        </p:nvSpPr>
        <p:spPr>
          <a:xfrm>
            <a:off x="457200" y="1196752"/>
            <a:ext cx="8229600" cy="5112568"/>
          </a:xfrm>
        </p:spPr>
        <p:txBody>
          <a:bodyPr>
            <a:normAutofit lnSpcReduction="10000"/>
          </a:bodyPr>
          <a:lstStyle/>
          <a:p>
            <a:pPr algn="ctr">
              <a:buNone/>
            </a:pPr>
            <a:r>
              <a:rPr lang="en-AU" sz="2000" u="sng" dirty="0" smtClean="0">
                <a:latin typeface="Arial Narrow" pitchFamily="34" charset="0"/>
              </a:rPr>
              <a:t>Air Force </a:t>
            </a:r>
          </a:p>
          <a:p>
            <a:endParaRPr lang="en-AU" sz="2000" u="sng" dirty="0" smtClean="0">
              <a:latin typeface="Arial Narrow" pitchFamily="34" charset="0"/>
            </a:endParaRPr>
          </a:p>
          <a:p>
            <a:r>
              <a:rPr lang="en-AU" sz="2000" dirty="0" smtClean="0">
                <a:latin typeface="Arial Narrow" pitchFamily="34" charset="0"/>
              </a:rPr>
              <a:t>109 frontline fighters – 2 F35 plus F18 Super hornet and F18A and B.</a:t>
            </a:r>
          </a:p>
          <a:p>
            <a:r>
              <a:rPr lang="en-AU" sz="2000" dirty="0" smtClean="0">
                <a:latin typeface="Arial Narrow" pitchFamily="34" charset="0"/>
              </a:rPr>
              <a:t>8 C17 aircraft plus 12 Hercules J models</a:t>
            </a:r>
          </a:p>
          <a:p>
            <a:r>
              <a:rPr lang="en-AU" sz="2000" dirty="0" smtClean="0">
                <a:latin typeface="Arial Narrow" pitchFamily="34" charset="0"/>
              </a:rPr>
              <a:t>14 Maritime patrol aircraft</a:t>
            </a:r>
          </a:p>
          <a:p>
            <a:r>
              <a:rPr lang="en-AU" sz="2000" dirty="0" smtClean="0">
                <a:latin typeface="Arial Narrow" pitchFamily="34" charset="0"/>
              </a:rPr>
              <a:t>6 AWACS.</a:t>
            </a:r>
          </a:p>
          <a:p>
            <a:pPr algn="ctr">
              <a:buNone/>
            </a:pPr>
            <a:r>
              <a:rPr lang="en-AU" sz="2000" u="sng" dirty="0" smtClean="0">
                <a:latin typeface="Arial Narrow" pitchFamily="34" charset="0"/>
              </a:rPr>
              <a:t>Navy</a:t>
            </a:r>
          </a:p>
          <a:p>
            <a:pPr algn="ctr">
              <a:buNone/>
            </a:pPr>
            <a:endParaRPr lang="en-AU" sz="2000" u="sng" dirty="0" smtClean="0">
              <a:latin typeface="Arial Narrow" pitchFamily="34" charset="0"/>
            </a:endParaRPr>
          </a:p>
          <a:p>
            <a:r>
              <a:rPr lang="en-AU" sz="2000" dirty="0" smtClean="0">
                <a:latin typeface="Arial Narrow" pitchFamily="34" charset="0"/>
              </a:rPr>
              <a:t>49 ships – 10 frigates and one destroyer. 6 Collins class submarines, 2 helicopter carriers. Divided between Sydney and Perth.</a:t>
            </a:r>
          </a:p>
          <a:p>
            <a:endParaRPr lang="en-AU" sz="2000" dirty="0" smtClean="0">
              <a:latin typeface="Arial Narrow" pitchFamily="34" charset="0"/>
            </a:endParaRPr>
          </a:p>
          <a:p>
            <a:pPr algn="ctr">
              <a:buNone/>
            </a:pPr>
            <a:r>
              <a:rPr lang="en-AU" sz="2000" u="sng" dirty="0" smtClean="0">
                <a:latin typeface="Arial Narrow" pitchFamily="34" charset="0"/>
              </a:rPr>
              <a:t>Army</a:t>
            </a:r>
          </a:p>
          <a:p>
            <a:pPr algn="ctr">
              <a:buNone/>
            </a:pPr>
            <a:endParaRPr lang="en-AU" sz="2000" u="sng" dirty="0" smtClean="0">
              <a:latin typeface="Arial Narrow" pitchFamily="34" charset="0"/>
            </a:endParaRPr>
          </a:p>
          <a:p>
            <a:r>
              <a:rPr lang="en-AU" sz="2000" dirty="0" smtClean="0">
                <a:latin typeface="Arial Narrow" pitchFamily="34" charset="0"/>
              </a:rPr>
              <a:t>20 Black hawks, 10 Chinooks, 59 main battle tanks. 31,000 troops – 2900 overseas.</a:t>
            </a:r>
            <a:endParaRPr lang="en-AU" sz="2000" dirty="0">
              <a:latin typeface="Arial Narrow"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style>
          <a:lnRef idx="3">
            <a:schemeClr val="lt1"/>
          </a:lnRef>
          <a:fillRef idx="1">
            <a:schemeClr val="accent1"/>
          </a:fillRef>
          <a:effectRef idx="1">
            <a:schemeClr val="accent1"/>
          </a:effectRef>
          <a:fontRef idx="minor">
            <a:schemeClr val="lt1"/>
          </a:fontRef>
        </p:style>
        <p:txBody>
          <a:bodyPr>
            <a:normAutofit/>
          </a:bodyPr>
          <a:lstStyle/>
          <a:p>
            <a:r>
              <a:rPr lang="en-AU" sz="3200" dirty="0" smtClean="0">
                <a:solidFill>
                  <a:schemeClr val="tx1"/>
                </a:solidFill>
                <a:latin typeface="Arial Narrow" pitchFamily="34" charset="0"/>
              </a:rPr>
              <a:t>2017 Defence </a:t>
            </a:r>
            <a:r>
              <a:rPr lang="en-AU" sz="3200" smtClean="0">
                <a:solidFill>
                  <a:schemeClr val="tx1"/>
                </a:solidFill>
                <a:latin typeface="Arial Narrow" pitchFamily="34" charset="0"/>
              </a:rPr>
              <a:t>white paper</a:t>
            </a:r>
            <a:endParaRPr lang="en-AU" sz="3200" dirty="0">
              <a:solidFill>
                <a:schemeClr val="tx1"/>
              </a:solidFill>
              <a:latin typeface="Arial Narrow" pitchFamily="34" charset="0"/>
            </a:endParaRPr>
          </a:p>
        </p:txBody>
      </p:sp>
      <p:sp>
        <p:nvSpPr>
          <p:cNvPr id="3" name="Content Placeholder 2"/>
          <p:cNvSpPr>
            <a:spLocks noGrp="1"/>
          </p:cNvSpPr>
          <p:nvPr>
            <p:ph idx="1"/>
          </p:nvPr>
        </p:nvSpPr>
        <p:spPr>
          <a:xfrm>
            <a:off x="457200" y="1268760"/>
            <a:ext cx="8229600" cy="4857403"/>
          </a:xfrm>
          <a:noFill/>
          <a:ln>
            <a:solidFill>
              <a:schemeClr val="tx2"/>
            </a:solidFill>
          </a:ln>
        </p:spPr>
        <p:txBody>
          <a:bodyPr>
            <a:normAutofit/>
          </a:bodyPr>
          <a:lstStyle/>
          <a:p>
            <a:r>
              <a:rPr lang="en-AU" sz="2000" dirty="0" smtClean="0">
                <a:latin typeface="Arial Narrow" pitchFamily="34" charset="0"/>
              </a:rPr>
              <a:t>A step back for Australia after expectations from Turnbull that Australia would become involved in any Korean conflict.</a:t>
            </a:r>
          </a:p>
          <a:p>
            <a:r>
              <a:rPr lang="en-AU" sz="2000" dirty="0" smtClean="0">
                <a:latin typeface="Arial Narrow" pitchFamily="34" charset="0"/>
              </a:rPr>
              <a:t>However without the alliance, Australia would have to triple or quadruple its defence spending, at a budgetary cost of an additional $70 billion to $100bn a year.</a:t>
            </a:r>
          </a:p>
          <a:p>
            <a:r>
              <a:rPr lang="en-AU" sz="2000" dirty="0" smtClean="0">
                <a:latin typeface="Arial Narrow" pitchFamily="34" charset="0"/>
              </a:rPr>
              <a:t>We support ANZUS but does the US – Howard invokes it after 9/11 but nothing coming the other way.</a:t>
            </a:r>
          </a:p>
          <a:p>
            <a:r>
              <a:rPr lang="en-AU" sz="2000" dirty="0" smtClean="0">
                <a:latin typeface="Arial Narrow" pitchFamily="34" charset="0"/>
              </a:rPr>
              <a:t>The future according to Gareth Evans is: for the foreseeable future is going to have to be founded on three core principles: More self-reliance. More Asia. Less United States. US isolationism could become a flood. There is no turning back.</a:t>
            </a:r>
          </a:p>
          <a:p>
            <a:r>
              <a:rPr lang="en-AU" sz="2000" dirty="0" smtClean="0">
                <a:latin typeface="Arial Narrow" pitchFamily="34" charset="0"/>
              </a:rPr>
              <a:t>Newly released White Paper on Defence – Great and powerful friends not so powerful anymore.  Friction with China is “inevitable”. Australia must be sovereign and not reliant. </a:t>
            </a:r>
          </a:p>
          <a:p>
            <a:r>
              <a:rPr lang="en-AU" sz="2000" dirty="0" smtClean="0">
                <a:latin typeface="Arial Narrow" pitchFamily="34" charset="0"/>
              </a:rPr>
              <a:t>If the US does retreat, and China becomes more unpredictable, what else can we do? We can hedge building partnerships/free trade  with Indonesia and India.</a:t>
            </a:r>
          </a:p>
          <a:p>
            <a:endParaRPr lang="en-AU" sz="2000" dirty="0">
              <a:latin typeface="Arial Narrow"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76672"/>
            <a:ext cx="7772400" cy="698525"/>
          </a:xfrm>
        </p:spPr>
        <p:style>
          <a:lnRef idx="3">
            <a:schemeClr val="lt1"/>
          </a:lnRef>
          <a:fillRef idx="1">
            <a:schemeClr val="accent1"/>
          </a:fillRef>
          <a:effectRef idx="1">
            <a:schemeClr val="accent1"/>
          </a:effectRef>
          <a:fontRef idx="minor">
            <a:schemeClr val="lt1"/>
          </a:fontRef>
        </p:style>
        <p:txBody>
          <a:bodyPr/>
          <a:lstStyle/>
          <a:p>
            <a:pPr algn="ctr"/>
            <a:r>
              <a:rPr lang="en-AU" sz="3600" dirty="0" smtClean="0">
                <a:solidFill>
                  <a:schemeClr val="tx1"/>
                </a:solidFill>
              </a:rPr>
              <a:t>The critical issues</a:t>
            </a:r>
            <a:endParaRPr lang="en-AU" sz="3600" dirty="0">
              <a:solidFill>
                <a:schemeClr val="tx1"/>
              </a:solidFill>
            </a:endParaRPr>
          </a:p>
        </p:txBody>
      </p:sp>
      <p:sp>
        <p:nvSpPr>
          <p:cNvPr id="3" name="Content Placeholder 2"/>
          <p:cNvSpPr>
            <a:spLocks noGrp="1"/>
          </p:cNvSpPr>
          <p:nvPr>
            <p:ph idx="1"/>
          </p:nvPr>
        </p:nvSpPr>
        <p:spPr>
          <a:xfrm>
            <a:off x="611560" y="1412776"/>
            <a:ext cx="7772400" cy="5256584"/>
          </a:xfrm>
        </p:spPr>
        <p:txBody>
          <a:bodyPr/>
          <a:lstStyle/>
          <a:p>
            <a:r>
              <a:rPr lang="en-AU" sz="2000" dirty="0" smtClean="0">
                <a:latin typeface="Arial Narrow" pitchFamily="34" charset="0"/>
              </a:rPr>
              <a:t>Defence White paper 2016. Up to 2% of GDP for defence by 2020 (i.e. $59Bn annually). $450bn over the next 10 years.</a:t>
            </a:r>
          </a:p>
          <a:p>
            <a:r>
              <a:rPr lang="en-AU" sz="2000" dirty="0" smtClean="0">
                <a:latin typeface="Arial Narrow" pitchFamily="34" charset="0"/>
              </a:rPr>
              <a:t>Big ticket items (F35s and Subs)</a:t>
            </a:r>
          </a:p>
          <a:p>
            <a:r>
              <a:rPr lang="en-AU" sz="2000" dirty="0" smtClean="0">
                <a:latin typeface="Arial Narrow" pitchFamily="34" charset="0"/>
              </a:rPr>
              <a:t>Sea lane defence – Defence has only 22 days reserve fuel, petrol stations 3 days)</a:t>
            </a:r>
          </a:p>
          <a:p>
            <a:pPr>
              <a:buFont typeface="Arial" pitchFamily="34" charset="0"/>
              <a:buChar char="•"/>
            </a:pPr>
            <a:r>
              <a:rPr lang="en-AU" sz="2000" dirty="0" smtClean="0">
                <a:latin typeface="Arial Narrow" pitchFamily="34" charset="0"/>
              </a:rPr>
              <a:t>91% of all our fuel imported via Singapore. Fuel refineries closing here (7 to 3)</a:t>
            </a:r>
          </a:p>
          <a:p>
            <a:pPr>
              <a:buFont typeface="Arial" pitchFamily="34" charset="0"/>
              <a:buChar char="•"/>
            </a:pPr>
            <a:r>
              <a:rPr lang="en-AU" sz="2000" dirty="0" smtClean="0">
                <a:latin typeface="Arial Narrow" pitchFamily="34" charset="0"/>
              </a:rPr>
              <a:t>Whom are we defending against? Threats determine nature of defence spending. Most Australians do not fear our neighbours.</a:t>
            </a:r>
          </a:p>
          <a:p>
            <a:pPr>
              <a:buFont typeface="Arial" pitchFamily="34" charset="0"/>
              <a:buChar char="•"/>
            </a:pPr>
            <a:r>
              <a:rPr lang="en-AU" sz="2000" dirty="0" smtClean="0">
                <a:latin typeface="Arial Narrow" pitchFamily="34" charset="0"/>
              </a:rPr>
              <a:t>More concerned about terrorism than anything else</a:t>
            </a:r>
            <a:r>
              <a:rPr lang="en-AU" sz="2000" dirty="0" smtClean="0"/>
              <a:t>. </a:t>
            </a:r>
            <a:r>
              <a:rPr lang="en-AU" sz="2000" dirty="0" smtClean="0">
                <a:latin typeface="Arial Narrow" pitchFamily="34" charset="0"/>
              </a:rPr>
              <a:t>The US has moved on from that – a new Cold War?</a:t>
            </a:r>
          </a:p>
          <a:p>
            <a:pPr>
              <a:buFont typeface="Arial" pitchFamily="34" charset="0"/>
              <a:buChar char="•"/>
            </a:pPr>
            <a:r>
              <a:rPr lang="en-AU" sz="2000" dirty="0" smtClean="0">
                <a:latin typeface="Arial Narrow" pitchFamily="34" charset="0"/>
              </a:rPr>
              <a:t>Purchases take a long time from concept to operations and deployment. Technology moves too fast for that – what is stealth today may not be stealth a year or two from now but the we are relying on ships, submarines and aircraft to maintain a technical lead for decades.</a:t>
            </a:r>
          </a:p>
          <a:p>
            <a:endParaRPr lang="en-AU" dirty="0" smtClean="0"/>
          </a:p>
          <a:p>
            <a:endParaRPr lang="en-A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3">
            <a:schemeClr val="lt1"/>
          </a:lnRef>
          <a:fillRef idx="1">
            <a:schemeClr val="accent1"/>
          </a:fillRef>
          <a:effectRef idx="1">
            <a:schemeClr val="accent1"/>
          </a:effectRef>
          <a:fontRef idx="minor">
            <a:schemeClr val="lt1"/>
          </a:fontRef>
        </p:style>
        <p:txBody>
          <a:bodyPr>
            <a:noAutofit/>
          </a:bodyPr>
          <a:lstStyle/>
          <a:p>
            <a:r>
              <a:rPr lang="en-AU" sz="3200" dirty="0" smtClean="0">
                <a:solidFill>
                  <a:schemeClr val="tx1"/>
                </a:solidFill>
              </a:rPr>
              <a:t>Problems and buying disasters</a:t>
            </a:r>
            <a:endParaRPr lang="en-AU" sz="3200" dirty="0">
              <a:solidFill>
                <a:schemeClr val="tx1"/>
              </a:solidFill>
            </a:endParaRPr>
          </a:p>
        </p:txBody>
      </p:sp>
      <p:sp>
        <p:nvSpPr>
          <p:cNvPr id="3" name="Content Placeholder 2"/>
          <p:cNvSpPr>
            <a:spLocks noGrp="1"/>
          </p:cNvSpPr>
          <p:nvPr>
            <p:ph idx="1"/>
          </p:nvPr>
        </p:nvSpPr>
        <p:spPr>
          <a:xfrm>
            <a:off x="457200" y="1196752"/>
            <a:ext cx="8229600" cy="4929411"/>
          </a:xfrm>
        </p:spPr>
        <p:txBody>
          <a:bodyPr>
            <a:normAutofit/>
          </a:bodyPr>
          <a:lstStyle/>
          <a:p>
            <a:pPr fontAlgn="base"/>
            <a:r>
              <a:rPr lang="en-AU" sz="2000" dirty="0" smtClean="0">
                <a:latin typeface="Arial Narrow" pitchFamily="34" charset="0"/>
              </a:rPr>
              <a:t>The ‘Sea sprite’ helicopter fiasco when we tried to make an ASW (Antisubmarine Warfare) helicopter from airframes that had been in the Arizona desert since the ‘60s.</a:t>
            </a:r>
          </a:p>
          <a:p>
            <a:pPr fontAlgn="base"/>
            <a:r>
              <a:rPr lang="en-AU" sz="2000" dirty="0" smtClean="0"/>
              <a:t>The exercise was aborted after we spent $1.4 billion. They never entered service</a:t>
            </a:r>
          </a:p>
          <a:p>
            <a:r>
              <a:rPr lang="en-AU" sz="2000" dirty="0" smtClean="0">
                <a:latin typeface="Arial Narrow" pitchFamily="34" charset="0"/>
              </a:rPr>
              <a:t>Army buys 200 camera armed drone at a cost of $500,000 each.</a:t>
            </a:r>
          </a:p>
          <a:p>
            <a:r>
              <a:rPr lang="en-AU" sz="2000" dirty="0" smtClean="0">
                <a:latin typeface="Arial Narrow" pitchFamily="34" charset="0"/>
              </a:rPr>
              <a:t>Torpedos for the subs – documentation only in French and Italian. Sometimes no documentation from US products at all.</a:t>
            </a:r>
          </a:p>
          <a:p>
            <a:r>
              <a:rPr lang="en-AU" sz="2000" dirty="0" smtClean="0">
                <a:latin typeface="Arial Narrow" pitchFamily="34" charset="0"/>
              </a:rPr>
              <a:t>22 Tiger helicopters bought from Airbus at $1.5 </a:t>
            </a:r>
            <a:r>
              <a:rPr lang="en-AU" sz="2000" dirty="0" err="1" smtClean="0">
                <a:latin typeface="Arial Narrow" pitchFamily="34" charset="0"/>
              </a:rPr>
              <a:t>bn</a:t>
            </a:r>
            <a:r>
              <a:rPr lang="en-AU" sz="2000" dirty="0" smtClean="0">
                <a:latin typeface="Arial Narrow" pitchFamily="34" charset="0"/>
              </a:rPr>
              <a:t> deemed too unsafe to fly.</a:t>
            </a:r>
          </a:p>
          <a:p>
            <a:r>
              <a:rPr lang="en-AU" sz="2000" dirty="0" smtClean="0">
                <a:latin typeface="Arial Narrow" pitchFamily="34" charset="0"/>
              </a:rPr>
              <a:t>Land 400 project to buy armoured vehicles at $20bn total.</a:t>
            </a:r>
          </a:p>
          <a:p>
            <a:r>
              <a:rPr lang="en-AU" sz="2000" dirty="0" smtClean="0">
                <a:latin typeface="Arial Narrow" pitchFamily="34" charset="0"/>
              </a:rPr>
              <a:t>Navy problems with LHD (large Helicopter docks)</a:t>
            </a:r>
          </a:p>
          <a:p>
            <a:r>
              <a:rPr lang="en-AU" sz="2000" dirty="0" smtClean="0">
                <a:latin typeface="Arial Narrow" pitchFamily="34" charset="0"/>
              </a:rPr>
              <a:t>HMAS Manoora, HMAS Kanimbla and HMAS Tobruk large amphibious ships often in port for maintenance.</a:t>
            </a:r>
            <a:endParaRPr lang="en-AU" sz="2000" dirty="0">
              <a:latin typeface="Arial Narrow"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3">
            <a:schemeClr val="lt1"/>
          </a:lnRef>
          <a:fillRef idx="1">
            <a:schemeClr val="accent1"/>
          </a:fillRef>
          <a:effectRef idx="1">
            <a:schemeClr val="accent1"/>
          </a:effectRef>
          <a:fontRef idx="minor">
            <a:schemeClr val="lt1"/>
          </a:fontRef>
        </p:style>
        <p:txBody>
          <a:bodyPr>
            <a:noAutofit/>
          </a:bodyPr>
          <a:lstStyle/>
          <a:p>
            <a:r>
              <a:rPr lang="en-AU" sz="3200" dirty="0" smtClean="0">
                <a:solidFill>
                  <a:schemeClr val="tx1"/>
                </a:solidFill>
              </a:rPr>
              <a:t>And those subs $50bn worth</a:t>
            </a:r>
            <a:endParaRPr lang="en-AU" sz="3200" dirty="0">
              <a:solidFill>
                <a:schemeClr val="tx1"/>
              </a:solidFill>
            </a:endParaRPr>
          </a:p>
        </p:txBody>
      </p:sp>
      <p:pic>
        <p:nvPicPr>
          <p:cNvPr id="4" name="Content Placeholder 3" descr="7199006-3x2-940x627.jpg"/>
          <p:cNvPicPr>
            <a:picLocks noGrp="1" noChangeAspect="1"/>
          </p:cNvPicPr>
          <p:nvPr>
            <p:ph idx="1"/>
          </p:nvPr>
        </p:nvPicPr>
        <p:blipFill>
          <a:blip r:embed="rId2" cstate="print"/>
          <a:stretch>
            <a:fillRect/>
          </a:stretch>
        </p:blipFill>
        <p:spPr>
          <a:xfrm>
            <a:off x="877074" y="1196975"/>
            <a:ext cx="7389851" cy="4929188"/>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3">
            <a:schemeClr val="lt1"/>
          </a:lnRef>
          <a:fillRef idx="1">
            <a:schemeClr val="accent1"/>
          </a:fillRef>
          <a:effectRef idx="1">
            <a:schemeClr val="accent1"/>
          </a:effectRef>
          <a:fontRef idx="minor">
            <a:schemeClr val="lt1"/>
          </a:fontRef>
        </p:style>
        <p:txBody>
          <a:bodyPr>
            <a:noAutofit/>
          </a:bodyPr>
          <a:lstStyle/>
          <a:p>
            <a:r>
              <a:rPr lang="en-AU" sz="3200" dirty="0" smtClean="0">
                <a:solidFill>
                  <a:schemeClr val="tx1"/>
                </a:solidFill>
              </a:rPr>
              <a:t>The submarine question</a:t>
            </a:r>
            <a:endParaRPr lang="en-AU" sz="3200" dirty="0">
              <a:solidFill>
                <a:schemeClr val="tx1"/>
              </a:solidFill>
            </a:endParaRPr>
          </a:p>
        </p:txBody>
      </p:sp>
      <p:sp>
        <p:nvSpPr>
          <p:cNvPr id="3" name="Content Placeholder 2"/>
          <p:cNvSpPr>
            <a:spLocks noGrp="1"/>
          </p:cNvSpPr>
          <p:nvPr>
            <p:ph idx="1"/>
          </p:nvPr>
        </p:nvSpPr>
        <p:spPr>
          <a:xfrm>
            <a:off x="457200" y="1196752"/>
            <a:ext cx="8229600" cy="5400600"/>
          </a:xfrm>
        </p:spPr>
        <p:txBody>
          <a:bodyPr>
            <a:normAutofit fontScale="92500" lnSpcReduction="10000"/>
          </a:bodyPr>
          <a:lstStyle/>
          <a:p>
            <a:r>
              <a:rPr lang="en-AU" sz="2200" dirty="0" smtClean="0">
                <a:latin typeface="Arial Narrow" pitchFamily="34" charset="0"/>
              </a:rPr>
              <a:t>Why 12? $50Bn to build 12 French made diesel subs to be delivered between 2020 and 2050. Japanese had been tipped to win. Rapidly out of date?</a:t>
            </a:r>
          </a:p>
          <a:p>
            <a:r>
              <a:rPr lang="en-AU" sz="2200" dirty="0" smtClean="0">
                <a:latin typeface="Arial Narrow" pitchFamily="34" charset="0"/>
              </a:rPr>
              <a:t>Would it have been cheaper to have them completely built in France? Adelaide a political decision </a:t>
            </a:r>
            <a:r>
              <a:rPr lang="en-AU" sz="2200" smtClean="0">
                <a:latin typeface="Arial Narrow" pitchFamily="34" charset="0"/>
              </a:rPr>
              <a:t>– Note </a:t>
            </a:r>
            <a:r>
              <a:rPr lang="en-AU" sz="2200" dirty="0" smtClean="0">
                <a:latin typeface="Arial Narrow" pitchFamily="34" charset="0"/>
              </a:rPr>
              <a:t>David Johnston’s criticism of the shipyards there.</a:t>
            </a:r>
          </a:p>
          <a:p>
            <a:r>
              <a:rPr lang="en-AU" sz="2200" dirty="0" smtClean="0">
                <a:latin typeface="Arial Narrow" pitchFamily="34" charset="0"/>
              </a:rPr>
              <a:t>2800 jobs in Adelaide but 4000 jobs in Cherbourg.</a:t>
            </a:r>
          </a:p>
          <a:p>
            <a:r>
              <a:rPr lang="en-AU" sz="2200" dirty="0" smtClean="0">
                <a:latin typeface="Arial Narrow" pitchFamily="34" charset="0"/>
              </a:rPr>
              <a:t>Why not off the shelf nuclear subs? Virginia Class. Nuclear version of DCNS sub possible in the future as the Australian public becomes more in favour of a home-grown nuclear industry.</a:t>
            </a:r>
          </a:p>
          <a:p>
            <a:r>
              <a:rPr lang="en-AU" sz="2200" dirty="0" smtClean="0">
                <a:latin typeface="Arial Narrow" pitchFamily="34" charset="0"/>
              </a:rPr>
              <a:t>6 Collins subs (only 3 operational at any one time) due to retire 2025 has crew of 60. Virginia class – 135. Could we staff it? Unlimited range and fuel but we have no nuclear industry. Would it make us too reliant on the US?</a:t>
            </a:r>
          </a:p>
          <a:p>
            <a:r>
              <a:rPr lang="en-AU" sz="2200" dirty="0" smtClean="0">
                <a:latin typeface="Arial Narrow" pitchFamily="34" charset="0"/>
              </a:rPr>
              <a:t>Conventional subs need to surface frequently to recharge their batteries, need to refuel every 70 days, and can only briefly maintain a top speed of about 20 knots. Nuclear-powered submarines, on the other hand, can stay submerged as long as the crew can endure, never have to ­refuel and can travel at nearly 40 knots.</a:t>
            </a:r>
          </a:p>
          <a:p>
            <a:r>
              <a:rPr lang="en-AU" sz="2200" dirty="0" smtClean="0">
                <a:latin typeface="Arial Narrow" pitchFamily="34" charset="0"/>
              </a:rPr>
              <a:t>Asymmetric weapon – subs are hard to detect and destroy.</a:t>
            </a:r>
          </a:p>
          <a:p>
            <a:r>
              <a:rPr lang="en-AU" sz="2200" dirty="0" smtClean="0">
                <a:latin typeface="Arial Narrow" pitchFamily="34" charset="0"/>
              </a:rPr>
              <a:t>All about sea denial not control. </a:t>
            </a:r>
          </a:p>
          <a:p>
            <a:endParaRPr lang="en-AU" sz="2000" dirty="0">
              <a:latin typeface="Arial Narrow"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style>
          <a:lnRef idx="3">
            <a:schemeClr val="lt1"/>
          </a:lnRef>
          <a:fillRef idx="1">
            <a:schemeClr val="accent1"/>
          </a:fillRef>
          <a:effectRef idx="1">
            <a:schemeClr val="accent1"/>
          </a:effectRef>
          <a:fontRef idx="minor">
            <a:schemeClr val="lt1"/>
          </a:fontRef>
        </p:style>
        <p:txBody>
          <a:bodyPr>
            <a:noAutofit/>
          </a:bodyPr>
          <a:lstStyle/>
          <a:p>
            <a:r>
              <a:rPr lang="en-AU" sz="3200" dirty="0" smtClean="0">
                <a:solidFill>
                  <a:schemeClr val="tx1"/>
                </a:solidFill>
              </a:rPr>
              <a:t>The submarines – the nuclear option</a:t>
            </a:r>
            <a:endParaRPr lang="en-AU" sz="3200" dirty="0">
              <a:solidFill>
                <a:schemeClr val="tx1"/>
              </a:solidFill>
            </a:endParaRPr>
          </a:p>
        </p:txBody>
      </p:sp>
      <p:sp>
        <p:nvSpPr>
          <p:cNvPr id="3" name="Content Placeholder 2"/>
          <p:cNvSpPr>
            <a:spLocks noGrp="1"/>
          </p:cNvSpPr>
          <p:nvPr>
            <p:ph sz="half" idx="1"/>
          </p:nvPr>
        </p:nvSpPr>
        <p:spPr/>
        <p:txBody>
          <a:bodyPr>
            <a:normAutofit/>
          </a:bodyPr>
          <a:lstStyle/>
          <a:p>
            <a:r>
              <a:rPr lang="en-AU" sz="2000" dirty="0" smtClean="0">
                <a:latin typeface="Arial Narrow" pitchFamily="34" charset="0"/>
              </a:rPr>
              <a:t>experts are warning that the rapid onset of technology in unmanned underwater vehicles will likely render Australia’s submarine fleet obsolete before the acquisition program is complete. Leasing proven platforms would buy Canberra time in a race to the future.</a:t>
            </a:r>
          </a:p>
          <a:p>
            <a:r>
              <a:rPr lang="en-AU" sz="2000" dirty="0" smtClean="0">
                <a:latin typeface="Arial Narrow" pitchFamily="34" charset="0"/>
              </a:rPr>
              <a:t>Mixed manning with US crews?</a:t>
            </a:r>
          </a:p>
          <a:p>
            <a:r>
              <a:rPr lang="en-AU" sz="2000" dirty="0" smtClean="0">
                <a:latin typeface="Arial Narrow" pitchFamily="34" charset="0"/>
              </a:rPr>
              <a:t>Virginia class comes with Harpoon and Tomahawk cruise missiles.</a:t>
            </a:r>
            <a:endParaRPr lang="en-AU" sz="2000" dirty="0">
              <a:latin typeface="Arial Narrow" pitchFamily="34" charset="0"/>
            </a:endParaRPr>
          </a:p>
        </p:txBody>
      </p:sp>
      <p:pic>
        <p:nvPicPr>
          <p:cNvPr id="5" name="Content Placeholder 4" descr="USS_Virginia.jpg"/>
          <p:cNvPicPr>
            <a:picLocks noGrp="1" noChangeAspect="1"/>
          </p:cNvPicPr>
          <p:nvPr>
            <p:ph sz="half" idx="2"/>
          </p:nvPr>
        </p:nvPicPr>
        <p:blipFill>
          <a:blip r:embed="rId2" cstate="print"/>
          <a:stretch>
            <a:fillRect/>
          </a:stretch>
        </p:blipFill>
        <p:spPr>
          <a:xfrm>
            <a:off x="4427984" y="1628800"/>
            <a:ext cx="4104456" cy="3888432"/>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3">
            <a:schemeClr val="lt1"/>
          </a:lnRef>
          <a:fillRef idx="1">
            <a:schemeClr val="accent1"/>
          </a:fillRef>
          <a:effectRef idx="1">
            <a:schemeClr val="accent1"/>
          </a:effectRef>
          <a:fontRef idx="minor">
            <a:schemeClr val="lt1"/>
          </a:fontRef>
        </p:style>
        <p:txBody>
          <a:bodyPr>
            <a:noAutofit/>
          </a:bodyPr>
          <a:lstStyle/>
          <a:p>
            <a:r>
              <a:rPr lang="en-AU" sz="3200" dirty="0" smtClean="0">
                <a:solidFill>
                  <a:schemeClr val="tx1"/>
                </a:solidFill>
              </a:rPr>
              <a:t>The problem – we cannot defend this?</a:t>
            </a:r>
            <a:endParaRPr lang="en-AU" sz="3200" dirty="0">
              <a:solidFill>
                <a:schemeClr val="tx1"/>
              </a:solidFill>
            </a:endParaRPr>
          </a:p>
        </p:txBody>
      </p:sp>
      <p:pic>
        <p:nvPicPr>
          <p:cNvPr id="4" name="Content Placeholder 3" descr="map_of_australia.jpg"/>
          <p:cNvPicPr>
            <a:picLocks noGrp="1" noChangeAspect="1"/>
          </p:cNvPicPr>
          <p:nvPr>
            <p:ph idx="1"/>
          </p:nvPr>
        </p:nvPicPr>
        <p:blipFill>
          <a:blip r:embed="rId2" cstate="print"/>
          <a:stretch>
            <a:fillRect/>
          </a:stretch>
        </p:blipFill>
        <p:spPr>
          <a:xfrm>
            <a:off x="467544" y="1196752"/>
            <a:ext cx="8208912" cy="504056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3">
            <a:schemeClr val="lt1"/>
          </a:lnRef>
          <a:fillRef idx="1">
            <a:schemeClr val="accent1"/>
          </a:fillRef>
          <a:effectRef idx="1">
            <a:schemeClr val="accent1"/>
          </a:effectRef>
          <a:fontRef idx="minor">
            <a:schemeClr val="lt1"/>
          </a:fontRef>
        </p:style>
        <p:txBody>
          <a:bodyPr>
            <a:noAutofit/>
          </a:bodyPr>
          <a:lstStyle/>
          <a:p>
            <a:r>
              <a:rPr lang="en-AU" sz="3200" dirty="0" smtClean="0">
                <a:solidFill>
                  <a:schemeClr val="tx1"/>
                </a:solidFill>
              </a:rPr>
              <a:t>Why the F35?</a:t>
            </a:r>
            <a:endParaRPr lang="en-AU" sz="3200" dirty="0">
              <a:solidFill>
                <a:schemeClr val="tx1"/>
              </a:solidFill>
            </a:endParaRPr>
          </a:p>
        </p:txBody>
      </p:sp>
      <p:sp>
        <p:nvSpPr>
          <p:cNvPr id="3" name="Content Placeholder 2"/>
          <p:cNvSpPr>
            <a:spLocks noGrp="1"/>
          </p:cNvSpPr>
          <p:nvPr>
            <p:ph idx="1"/>
          </p:nvPr>
        </p:nvSpPr>
        <p:spPr>
          <a:xfrm>
            <a:off x="457200" y="1196752"/>
            <a:ext cx="8229600" cy="4929411"/>
          </a:xfrm>
        </p:spPr>
        <p:txBody>
          <a:bodyPr>
            <a:normAutofit/>
          </a:bodyPr>
          <a:lstStyle/>
          <a:p>
            <a:r>
              <a:rPr lang="en-AU" sz="2000" dirty="0" smtClean="0">
                <a:latin typeface="Arial Narrow" pitchFamily="34" charset="0"/>
              </a:rPr>
              <a:t>The F35 will replace the F18s. </a:t>
            </a:r>
          </a:p>
          <a:p>
            <a:r>
              <a:rPr lang="en-AU" sz="2000" dirty="0" smtClean="0">
                <a:latin typeface="Arial Narrow" pitchFamily="34" charset="0"/>
              </a:rPr>
              <a:t>We probably need 200 front line fighters not 100.</a:t>
            </a:r>
          </a:p>
          <a:p>
            <a:r>
              <a:rPr lang="en-AU" sz="2000" dirty="0" smtClean="0">
                <a:latin typeface="Arial Narrow" pitchFamily="34" charset="0"/>
              </a:rPr>
              <a:t>We are getting 72 of them at a total cost of $24bn. Cost could come down.</a:t>
            </a:r>
          </a:p>
          <a:p>
            <a:r>
              <a:rPr lang="en-AU" sz="2000" dirty="0" smtClean="0">
                <a:latin typeface="Arial Narrow" pitchFamily="34" charset="0"/>
              </a:rPr>
              <a:t>A multi role “all in one”  aircraft – but range too short – </a:t>
            </a:r>
          </a:p>
          <a:p>
            <a:r>
              <a:rPr lang="en-AU" sz="2000" dirty="0" smtClean="0">
                <a:latin typeface="Arial Narrow" pitchFamily="34" charset="0"/>
              </a:rPr>
              <a:t>bomb load too small and not an air superiority fighter.</a:t>
            </a:r>
          </a:p>
          <a:p>
            <a:r>
              <a:rPr lang="en-AU" sz="2000" dirty="0" smtClean="0">
                <a:latin typeface="Arial Narrow" pitchFamily="34" charset="0"/>
              </a:rPr>
              <a:t>Range a problem – F111C had a 6,000 km range. F35 – 1920 kms. Combat radius – 1090 kms Without refuelling. </a:t>
            </a:r>
          </a:p>
          <a:p>
            <a:r>
              <a:rPr lang="en-AU" sz="2000" dirty="0" smtClean="0">
                <a:latin typeface="Arial Narrow" pitchFamily="34" charset="0"/>
              </a:rPr>
              <a:t>F22s no longer made and the US would not export it anyway.</a:t>
            </a:r>
          </a:p>
          <a:p>
            <a:r>
              <a:rPr lang="en-AU" sz="2000" dirty="0" smtClean="0">
                <a:latin typeface="Arial Narrow" pitchFamily="34" charset="0"/>
              </a:rPr>
              <a:t>On the other hand stealth and early detection as well as integrated electronics with ground forces its strength. With its own secure server its shares the view of the whole battlefield. Total 360 vision.</a:t>
            </a:r>
          </a:p>
          <a:p>
            <a:endParaRPr lang="en-AU" sz="2000" dirty="0" smtClean="0">
              <a:latin typeface="Arial Narrow" pitchFamily="34" charset="0"/>
            </a:endParaRPr>
          </a:p>
          <a:p>
            <a:endParaRPr lang="en-AU" sz="2000" dirty="0" smtClean="0">
              <a:latin typeface="Arial Narrow" pitchFamily="34" charset="0"/>
            </a:endParaRPr>
          </a:p>
          <a:p>
            <a:endParaRPr lang="en-AU" sz="2000" dirty="0" smtClean="0">
              <a:latin typeface="Arial Narrow" pitchFamily="34" charset="0"/>
            </a:endParaRPr>
          </a:p>
          <a:p>
            <a:endParaRPr lang="en-AU" sz="2000" dirty="0">
              <a:latin typeface="Arial Narrow"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3">
            <a:schemeClr val="lt1"/>
          </a:lnRef>
          <a:fillRef idx="1">
            <a:schemeClr val="accent1"/>
          </a:fillRef>
          <a:effectRef idx="1">
            <a:schemeClr val="accent1"/>
          </a:effectRef>
          <a:fontRef idx="minor">
            <a:schemeClr val="lt1"/>
          </a:fontRef>
        </p:style>
        <p:txBody>
          <a:bodyPr>
            <a:noAutofit/>
          </a:bodyPr>
          <a:lstStyle/>
          <a:p>
            <a:r>
              <a:rPr lang="en-AU" sz="3200" dirty="0" smtClean="0">
                <a:solidFill>
                  <a:schemeClr val="tx1"/>
                </a:solidFill>
              </a:rPr>
              <a:t>The F35 purchase</a:t>
            </a:r>
            <a:endParaRPr lang="en-AU" sz="3200" dirty="0">
              <a:solidFill>
                <a:schemeClr val="tx1"/>
              </a:solidFill>
            </a:endParaRPr>
          </a:p>
        </p:txBody>
      </p:sp>
      <p:pic>
        <p:nvPicPr>
          <p:cNvPr id="4" name="Content Placeholder 3" descr="RNoAF-F-35-maneuvering.jpg"/>
          <p:cNvPicPr>
            <a:picLocks noGrp="1" noChangeAspect="1"/>
          </p:cNvPicPr>
          <p:nvPr>
            <p:ph idx="1"/>
          </p:nvPr>
        </p:nvPicPr>
        <p:blipFill>
          <a:blip r:embed="rId2" cstate="print"/>
          <a:stretch>
            <a:fillRect/>
          </a:stretch>
        </p:blipFill>
        <p:spPr>
          <a:xfrm>
            <a:off x="611560" y="1196975"/>
            <a:ext cx="7992888" cy="4929188"/>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3">
            <a:schemeClr val="lt1"/>
          </a:lnRef>
          <a:fillRef idx="1">
            <a:schemeClr val="accent1"/>
          </a:fillRef>
          <a:effectRef idx="1">
            <a:schemeClr val="accent1"/>
          </a:effectRef>
          <a:fontRef idx="minor">
            <a:schemeClr val="lt1"/>
          </a:fontRef>
        </p:style>
        <p:txBody>
          <a:bodyPr>
            <a:noAutofit/>
          </a:bodyPr>
          <a:lstStyle/>
          <a:p>
            <a:r>
              <a:rPr lang="en-AU" sz="3200" dirty="0" smtClean="0">
                <a:solidFill>
                  <a:schemeClr val="tx1"/>
                </a:solidFill>
              </a:rPr>
              <a:t>The Armed Forces future</a:t>
            </a:r>
            <a:endParaRPr lang="en-AU" sz="3200" dirty="0">
              <a:solidFill>
                <a:schemeClr val="tx1"/>
              </a:solidFill>
            </a:endParaRPr>
          </a:p>
        </p:txBody>
      </p:sp>
      <p:sp>
        <p:nvSpPr>
          <p:cNvPr id="3" name="Content Placeholder 2"/>
          <p:cNvSpPr>
            <a:spLocks noGrp="1"/>
          </p:cNvSpPr>
          <p:nvPr>
            <p:ph idx="1"/>
          </p:nvPr>
        </p:nvSpPr>
        <p:spPr>
          <a:xfrm>
            <a:off x="457200" y="1196752"/>
            <a:ext cx="8229600" cy="4929411"/>
          </a:xfrm>
        </p:spPr>
        <p:txBody>
          <a:bodyPr>
            <a:normAutofit/>
          </a:bodyPr>
          <a:lstStyle/>
          <a:p>
            <a:pPr fontAlgn="base"/>
            <a:r>
              <a:rPr lang="en-AU" sz="2000" dirty="0" smtClean="0">
                <a:latin typeface="Arial Narrow" pitchFamily="34" charset="0"/>
              </a:rPr>
              <a:t>It is 2030 and Australian soldiers are moving into a crowded megacity in which peace and order have collapsed amid fighting between rival ethnic factions.</a:t>
            </a:r>
          </a:p>
          <a:p>
            <a:pPr fontAlgn="base"/>
            <a:r>
              <a:rPr lang="en-AU" sz="2000" dirty="0" smtClean="0">
                <a:latin typeface="Arial Narrow" pitchFamily="34" charset="0"/>
              </a:rPr>
              <a:t>Micro drones the size of birds or insects fly ahead, scoping for threats. The soldiers wear augmented-reality goggles that project easily digestible information – where their comrades are, where the enemy might be, any religious buildings they must avoid shooting at, the distance to their objective, whether a local man's face matches that of a known bomb-maker.</a:t>
            </a:r>
          </a:p>
          <a:p>
            <a:r>
              <a:rPr lang="en-AU" sz="2000" dirty="0" smtClean="0">
                <a:latin typeface="Arial Narrow" pitchFamily="34" charset="0"/>
              </a:rPr>
              <a:t>If it is a long patrol, the soldiers will wear exoskeleton suits that allow them to carry gear weighing many times what they could normally carry. They may also be followed by sled-like drones that bring extra ammunition and can help evacuate wounded soldiers. Wheeled drones with ground-penetrating radar search for improvised explosive devices. </a:t>
            </a:r>
          </a:p>
          <a:p>
            <a:r>
              <a:rPr lang="en-AU" sz="2000" dirty="0" smtClean="0">
                <a:latin typeface="Arial Narrow" pitchFamily="34" charset="0"/>
              </a:rPr>
              <a:t>We are spending billions of dollars to digitise the Army  - turning the Army into an “internet of things”.</a:t>
            </a:r>
            <a:endParaRPr lang="en-AU" sz="2000" dirty="0">
              <a:latin typeface="Arial Narrow"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3">
            <a:schemeClr val="lt1"/>
          </a:lnRef>
          <a:fillRef idx="1">
            <a:schemeClr val="accent1"/>
          </a:fillRef>
          <a:effectRef idx="1">
            <a:schemeClr val="accent1"/>
          </a:effectRef>
          <a:fontRef idx="minor">
            <a:schemeClr val="lt1"/>
          </a:fontRef>
        </p:style>
        <p:txBody>
          <a:bodyPr>
            <a:noAutofit/>
          </a:bodyPr>
          <a:lstStyle/>
          <a:p>
            <a:r>
              <a:rPr lang="en-AU" sz="3200" dirty="0" smtClean="0">
                <a:solidFill>
                  <a:schemeClr val="tx1"/>
                </a:solidFill>
              </a:rPr>
              <a:t>The Army</a:t>
            </a:r>
            <a:endParaRPr lang="en-AU" sz="3200" dirty="0">
              <a:solidFill>
                <a:schemeClr val="tx1"/>
              </a:solidFill>
            </a:endParaRPr>
          </a:p>
        </p:txBody>
      </p:sp>
      <p:pic>
        <p:nvPicPr>
          <p:cNvPr id="4" name="Content Placeholder 3" descr="the-future-soldier.png"/>
          <p:cNvPicPr>
            <a:picLocks noGrp="1" noChangeAspect="1"/>
          </p:cNvPicPr>
          <p:nvPr>
            <p:ph idx="1"/>
          </p:nvPr>
        </p:nvPicPr>
        <p:blipFill>
          <a:blip r:embed="rId2" cstate="print"/>
          <a:stretch>
            <a:fillRect/>
          </a:stretch>
        </p:blipFill>
        <p:spPr>
          <a:xfrm>
            <a:off x="2592856" y="1196975"/>
            <a:ext cx="3958287" cy="4929188"/>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3">
            <a:schemeClr val="lt1"/>
          </a:lnRef>
          <a:fillRef idx="1">
            <a:schemeClr val="accent1"/>
          </a:fillRef>
          <a:effectRef idx="1">
            <a:schemeClr val="accent1"/>
          </a:effectRef>
          <a:fontRef idx="minor">
            <a:schemeClr val="lt1"/>
          </a:fontRef>
        </p:style>
        <p:txBody>
          <a:bodyPr>
            <a:noAutofit/>
          </a:bodyPr>
          <a:lstStyle/>
          <a:p>
            <a:r>
              <a:rPr lang="en-AU" sz="3200" dirty="0" smtClean="0">
                <a:solidFill>
                  <a:schemeClr val="tx1"/>
                </a:solidFill>
              </a:rPr>
              <a:t>Where are the threats?</a:t>
            </a:r>
            <a:endParaRPr lang="en-AU" sz="3200" dirty="0">
              <a:solidFill>
                <a:schemeClr val="tx1"/>
              </a:solidFill>
            </a:endParaRPr>
          </a:p>
        </p:txBody>
      </p:sp>
      <p:sp>
        <p:nvSpPr>
          <p:cNvPr id="3" name="Content Placeholder 2"/>
          <p:cNvSpPr>
            <a:spLocks noGrp="1"/>
          </p:cNvSpPr>
          <p:nvPr>
            <p:ph idx="1"/>
          </p:nvPr>
        </p:nvSpPr>
        <p:spPr>
          <a:xfrm>
            <a:off x="457200" y="1196752"/>
            <a:ext cx="8229600" cy="4929411"/>
          </a:xfrm>
        </p:spPr>
        <p:txBody>
          <a:bodyPr>
            <a:normAutofit/>
          </a:bodyPr>
          <a:lstStyle/>
          <a:p>
            <a:r>
              <a:rPr lang="en-AU" sz="2800" dirty="0" smtClean="0">
                <a:latin typeface="Arial Narrow" pitchFamily="34" charset="0"/>
              </a:rPr>
              <a:t>China?</a:t>
            </a:r>
          </a:p>
          <a:p>
            <a:r>
              <a:rPr lang="en-AU" sz="2800" dirty="0" smtClean="0">
                <a:latin typeface="Arial Narrow" pitchFamily="34" charset="0"/>
              </a:rPr>
              <a:t>An isolationist US?</a:t>
            </a:r>
          </a:p>
          <a:p>
            <a:r>
              <a:rPr lang="en-AU" sz="2800" dirty="0" smtClean="0">
                <a:latin typeface="Arial Narrow" pitchFamily="34" charset="0"/>
              </a:rPr>
              <a:t>Indonesia?</a:t>
            </a:r>
          </a:p>
          <a:p>
            <a:r>
              <a:rPr lang="en-AU" sz="2800" dirty="0" smtClean="0">
                <a:latin typeface="Arial Narrow" pitchFamily="34" charset="0"/>
              </a:rPr>
              <a:t>North Korea?</a:t>
            </a:r>
          </a:p>
          <a:p>
            <a:r>
              <a:rPr lang="en-AU" sz="2800" dirty="0" smtClean="0">
                <a:latin typeface="Arial Narrow" pitchFamily="34" charset="0"/>
              </a:rPr>
              <a:t>Cyber attacks?</a:t>
            </a:r>
          </a:p>
          <a:p>
            <a:r>
              <a:rPr lang="en-AU" sz="2800" dirty="0" smtClean="0">
                <a:latin typeface="Arial Narrow" pitchFamily="34" charset="0"/>
              </a:rPr>
              <a:t>Climate change?</a:t>
            </a:r>
          </a:p>
          <a:p>
            <a:r>
              <a:rPr lang="en-AU" sz="2800" dirty="0" smtClean="0">
                <a:latin typeface="Arial Narrow" pitchFamily="34" charset="0"/>
              </a:rPr>
              <a:t>Terrorism?</a:t>
            </a:r>
          </a:p>
          <a:p>
            <a:r>
              <a:rPr lang="en-AU" sz="2800" dirty="0" smtClean="0">
                <a:latin typeface="Arial Narrow" pitchFamily="34" charset="0"/>
              </a:rPr>
              <a:t>Not Russia or China says the government. (Jan 2018)</a:t>
            </a:r>
            <a:endParaRPr lang="en-AU" sz="2800" dirty="0">
              <a:latin typeface="Arial Narrow"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3">
            <a:schemeClr val="lt1"/>
          </a:lnRef>
          <a:fillRef idx="1">
            <a:schemeClr val="accent1"/>
          </a:fillRef>
          <a:effectRef idx="1">
            <a:schemeClr val="accent1"/>
          </a:effectRef>
          <a:fontRef idx="minor">
            <a:schemeClr val="lt1"/>
          </a:fontRef>
        </p:style>
        <p:txBody>
          <a:bodyPr>
            <a:noAutofit/>
          </a:bodyPr>
          <a:lstStyle/>
          <a:p>
            <a:r>
              <a:rPr lang="en-AU" sz="3200" dirty="0" smtClean="0">
                <a:solidFill>
                  <a:schemeClr val="tx1"/>
                </a:solidFill>
              </a:rPr>
              <a:t>And what of the future?</a:t>
            </a:r>
            <a:endParaRPr lang="en-AU" sz="3200" dirty="0">
              <a:solidFill>
                <a:schemeClr val="tx1"/>
              </a:solidFill>
            </a:endParaRPr>
          </a:p>
        </p:txBody>
      </p:sp>
      <p:sp>
        <p:nvSpPr>
          <p:cNvPr id="3" name="Content Placeholder 2"/>
          <p:cNvSpPr>
            <a:spLocks noGrp="1"/>
          </p:cNvSpPr>
          <p:nvPr>
            <p:ph idx="1"/>
          </p:nvPr>
        </p:nvSpPr>
        <p:spPr>
          <a:xfrm>
            <a:off x="457200" y="1052736"/>
            <a:ext cx="8229600" cy="5616624"/>
          </a:xfrm>
        </p:spPr>
        <p:txBody>
          <a:bodyPr>
            <a:normAutofit lnSpcReduction="10000"/>
          </a:bodyPr>
          <a:lstStyle/>
          <a:p>
            <a:r>
              <a:rPr lang="en-AU" sz="2000" dirty="0" smtClean="0">
                <a:latin typeface="Arial Narrow" pitchFamily="34" charset="0"/>
              </a:rPr>
              <a:t>Predictions are fraught with danger – e.g. 1870 – rail, artillery and sudden attack will win the day. It did until WW1.</a:t>
            </a:r>
          </a:p>
          <a:p>
            <a:r>
              <a:rPr lang="en-AU" sz="2000" dirty="0" smtClean="0">
                <a:latin typeface="Arial Narrow" pitchFamily="34" charset="0"/>
              </a:rPr>
              <a:t>1930s – aerial bombardment is the way to win – not realised till Hiroshima and Nagasaki.</a:t>
            </a:r>
          </a:p>
          <a:p>
            <a:r>
              <a:rPr lang="en-AU" sz="2000" dirty="0" smtClean="0">
                <a:latin typeface="Arial Narrow" pitchFamily="34" charset="0"/>
              </a:rPr>
              <a:t>1990s – US in Iraq – Stealth, surveillance, precision munitions – then 9/11 happened.</a:t>
            </a:r>
          </a:p>
          <a:p>
            <a:r>
              <a:rPr lang="en-AU" sz="2000" dirty="0" smtClean="0">
                <a:latin typeface="Arial Narrow" pitchFamily="34" charset="0"/>
              </a:rPr>
              <a:t>But we do now that by 2040 70% of the world will live in cities – therefore more urban warfare like Aleppo where hi tech has less of a bearing on the outcome.</a:t>
            </a:r>
          </a:p>
          <a:p>
            <a:r>
              <a:rPr lang="en-AU" sz="2000" dirty="0" smtClean="0">
                <a:latin typeface="Arial Narrow" pitchFamily="34" charset="0"/>
              </a:rPr>
              <a:t>We also know that Russia and China will not accept accept Western dominance forever. – hence annexing Crimea and destabilising The Ukraine. China and the SCS.</a:t>
            </a:r>
          </a:p>
          <a:p>
            <a:r>
              <a:rPr lang="en-AU" sz="2000" dirty="0" smtClean="0">
                <a:latin typeface="Arial Narrow" pitchFamily="34" charset="0"/>
              </a:rPr>
              <a:t>Grey zones - - hybrid warfare using, military, economic, intelligence and criminal means to achieve ends. Who is attacking you?</a:t>
            </a:r>
          </a:p>
          <a:p>
            <a:r>
              <a:rPr lang="en-AU" sz="2000" dirty="0" smtClean="0">
                <a:latin typeface="Arial Narrow" pitchFamily="34" charset="0"/>
              </a:rPr>
              <a:t>Russia’s little green men in Eastern Ukraine. Russia not trying to defeat Ukraine but to stop it moving West – a message for Belarus? Also avoids unpopular interventions abroad. Like Afghanistan</a:t>
            </a:r>
          </a:p>
          <a:p>
            <a:r>
              <a:rPr lang="en-AU" sz="2000" dirty="0" smtClean="0">
                <a:latin typeface="Arial Narrow" pitchFamily="34" charset="0"/>
              </a:rPr>
              <a:t>Trolls, facebook plants and the use of proxy militias, China and Hainan fishermen, Iran and Hezbollah.</a:t>
            </a:r>
            <a:endParaRPr lang="en-AU" sz="2000" dirty="0">
              <a:latin typeface="Arial Narrow"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3">
            <a:schemeClr val="lt1"/>
          </a:lnRef>
          <a:fillRef idx="1">
            <a:schemeClr val="accent1"/>
          </a:fillRef>
          <a:effectRef idx="1">
            <a:schemeClr val="accent1"/>
          </a:effectRef>
          <a:fontRef idx="minor">
            <a:schemeClr val="lt1"/>
          </a:fontRef>
        </p:style>
        <p:txBody>
          <a:bodyPr>
            <a:noAutofit/>
          </a:bodyPr>
          <a:lstStyle/>
          <a:p>
            <a:r>
              <a:rPr lang="en-AU" sz="3200" dirty="0" smtClean="0">
                <a:solidFill>
                  <a:schemeClr val="tx1"/>
                </a:solidFill>
              </a:rPr>
              <a:t>Russian area defence</a:t>
            </a:r>
            <a:endParaRPr lang="en-AU" sz="3200" dirty="0">
              <a:solidFill>
                <a:schemeClr val="tx1"/>
              </a:solidFill>
            </a:endParaRPr>
          </a:p>
        </p:txBody>
      </p:sp>
      <p:pic>
        <p:nvPicPr>
          <p:cNvPr id="4" name="Content Placeholder 3" descr="20180127_srm000.png"/>
          <p:cNvPicPr>
            <a:picLocks noGrp="1" noChangeAspect="1"/>
          </p:cNvPicPr>
          <p:nvPr>
            <p:ph idx="1"/>
          </p:nvPr>
        </p:nvPicPr>
        <p:blipFill>
          <a:blip r:embed="rId2" cstate="print"/>
          <a:stretch>
            <a:fillRect/>
          </a:stretch>
        </p:blipFill>
        <p:spPr>
          <a:xfrm>
            <a:off x="539552" y="1124744"/>
            <a:ext cx="8064896" cy="5112568"/>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style>
          <a:lnRef idx="3">
            <a:schemeClr val="lt1"/>
          </a:lnRef>
          <a:fillRef idx="1">
            <a:schemeClr val="accent1"/>
          </a:fillRef>
          <a:effectRef idx="1">
            <a:schemeClr val="accent1"/>
          </a:effectRef>
          <a:fontRef idx="minor">
            <a:schemeClr val="lt1"/>
          </a:fontRef>
        </p:style>
        <p:txBody>
          <a:bodyPr>
            <a:noAutofit/>
          </a:bodyPr>
          <a:lstStyle/>
          <a:p>
            <a:r>
              <a:rPr lang="en-AU" sz="2800" dirty="0" smtClean="0">
                <a:solidFill>
                  <a:schemeClr val="tx1"/>
                </a:solidFill>
              </a:rPr>
              <a:t>And the Chinese version – area denial – no more carriers in the Taiwan strait</a:t>
            </a:r>
            <a:endParaRPr lang="en-AU" sz="2800" dirty="0">
              <a:solidFill>
                <a:schemeClr val="tx1"/>
              </a:solidFill>
            </a:endParaRPr>
          </a:p>
        </p:txBody>
      </p:sp>
      <p:pic>
        <p:nvPicPr>
          <p:cNvPr id="4" name="Content Placeholder 3" descr="20180127_SRM001.png"/>
          <p:cNvPicPr>
            <a:picLocks noGrp="1" noChangeAspect="1"/>
          </p:cNvPicPr>
          <p:nvPr>
            <p:ph idx="1"/>
          </p:nvPr>
        </p:nvPicPr>
        <p:blipFill>
          <a:blip r:embed="rId2" cstate="print"/>
          <a:stretch>
            <a:fillRect/>
          </a:stretch>
        </p:blipFill>
        <p:spPr>
          <a:xfrm>
            <a:off x="467544" y="1268760"/>
            <a:ext cx="8136904" cy="5256584"/>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3">
            <a:schemeClr val="lt1"/>
          </a:lnRef>
          <a:fillRef idx="1">
            <a:schemeClr val="accent1"/>
          </a:fillRef>
          <a:effectRef idx="1">
            <a:schemeClr val="accent1"/>
          </a:effectRef>
          <a:fontRef idx="minor">
            <a:schemeClr val="lt1"/>
          </a:fontRef>
        </p:style>
        <p:txBody>
          <a:bodyPr>
            <a:noAutofit/>
          </a:bodyPr>
          <a:lstStyle/>
          <a:p>
            <a:r>
              <a:rPr lang="en-AU" sz="3200" dirty="0" smtClean="0">
                <a:solidFill>
                  <a:schemeClr val="tx1"/>
                </a:solidFill>
              </a:rPr>
              <a:t>Russia and NATO and the US in Asia?</a:t>
            </a:r>
            <a:endParaRPr lang="en-AU" sz="3200" dirty="0">
              <a:solidFill>
                <a:schemeClr val="tx1"/>
              </a:solidFill>
            </a:endParaRPr>
          </a:p>
        </p:txBody>
      </p:sp>
      <p:pic>
        <p:nvPicPr>
          <p:cNvPr id="4" name="Content Placeholder 3" descr="20180127_SRC344.png"/>
          <p:cNvPicPr>
            <a:picLocks noGrp="1" noChangeAspect="1"/>
          </p:cNvPicPr>
          <p:nvPr>
            <p:ph idx="1"/>
          </p:nvPr>
        </p:nvPicPr>
        <p:blipFill>
          <a:blip r:embed="rId2" cstate="print"/>
          <a:stretch>
            <a:fillRect/>
          </a:stretch>
        </p:blipFill>
        <p:spPr>
          <a:xfrm>
            <a:off x="2696447" y="980728"/>
            <a:ext cx="3751106" cy="5472608"/>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3">
            <a:schemeClr val="lt1"/>
          </a:lnRef>
          <a:fillRef idx="1">
            <a:schemeClr val="accent1"/>
          </a:fillRef>
          <a:effectRef idx="1">
            <a:schemeClr val="accent1"/>
          </a:effectRef>
          <a:fontRef idx="minor">
            <a:schemeClr val="lt1"/>
          </a:fontRef>
        </p:style>
        <p:txBody>
          <a:bodyPr>
            <a:noAutofit/>
          </a:bodyPr>
          <a:lstStyle/>
          <a:p>
            <a:r>
              <a:rPr lang="en-AU" sz="3200" dirty="0" smtClean="0">
                <a:solidFill>
                  <a:schemeClr val="tx1"/>
                </a:solidFill>
              </a:rPr>
              <a:t>Threats to our vital interests</a:t>
            </a:r>
            <a:endParaRPr lang="en-AU" sz="3200" dirty="0">
              <a:solidFill>
                <a:schemeClr val="tx1"/>
              </a:solidFill>
            </a:endParaRPr>
          </a:p>
        </p:txBody>
      </p:sp>
      <p:pic>
        <p:nvPicPr>
          <p:cNvPr id="4" name="Content Placeholder 3" descr="LowyPoll_Fig13.jpg"/>
          <p:cNvPicPr>
            <a:picLocks noGrp="1" noChangeAspect="1"/>
          </p:cNvPicPr>
          <p:nvPr>
            <p:ph idx="1"/>
          </p:nvPr>
        </p:nvPicPr>
        <p:blipFill>
          <a:blip r:embed="rId2" cstate="print"/>
          <a:stretch>
            <a:fillRect/>
          </a:stretch>
        </p:blipFill>
        <p:spPr>
          <a:xfrm>
            <a:off x="683568" y="1124744"/>
            <a:ext cx="7488832" cy="504056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3">
            <a:schemeClr val="lt1"/>
          </a:lnRef>
          <a:fillRef idx="1">
            <a:schemeClr val="accent1"/>
          </a:fillRef>
          <a:effectRef idx="1">
            <a:schemeClr val="accent1"/>
          </a:effectRef>
          <a:fontRef idx="minor">
            <a:schemeClr val="lt1"/>
          </a:fontRef>
        </p:style>
        <p:txBody>
          <a:bodyPr>
            <a:noAutofit/>
          </a:bodyPr>
          <a:lstStyle/>
          <a:p>
            <a:r>
              <a:rPr lang="en-AU" sz="3200" dirty="0" smtClean="0">
                <a:solidFill>
                  <a:schemeClr val="tx1"/>
                </a:solidFill>
              </a:rPr>
              <a:t>The three pre-occupations for defence</a:t>
            </a:r>
            <a:endParaRPr lang="en-AU" sz="3200" dirty="0">
              <a:solidFill>
                <a:schemeClr val="tx1"/>
              </a:solidFill>
            </a:endParaRPr>
          </a:p>
        </p:txBody>
      </p:sp>
      <p:sp>
        <p:nvSpPr>
          <p:cNvPr id="3" name="Content Placeholder 2"/>
          <p:cNvSpPr>
            <a:spLocks noGrp="1"/>
          </p:cNvSpPr>
          <p:nvPr>
            <p:ph idx="1"/>
          </p:nvPr>
        </p:nvSpPr>
        <p:spPr>
          <a:xfrm>
            <a:off x="457200" y="1196752"/>
            <a:ext cx="8229600" cy="4929411"/>
          </a:xfrm>
        </p:spPr>
        <p:txBody>
          <a:bodyPr>
            <a:normAutofit/>
          </a:bodyPr>
          <a:lstStyle/>
          <a:p>
            <a:endParaRPr lang="en-AU" sz="4800" dirty="0" smtClean="0">
              <a:latin typeface="Arial Narrow" pitchFamily="34" charset="0"/>
            </a:endParaRPr>
          </a:p>
          <a:p>
            <a:r>
              <a:rPr lang="en-AU" sz="4800" dirty="0" smtClean="0">
                <a:latin typeface="Arial Narrow" pitchFamily="34" charset="0"/>
              </a:rPr>
              <a:t>A sense of threat.</a:t>
            </a:r>
          </a:p>
          <a:p>
            <a:r>
              <a:rPr lang="en-AU" sz="4800" dirty="0" smtClean="0">
                <a:latin typeface="Arial Narrow" pitchFamily="34" charset="0"/>
              </a:rPr>
              <a:t>A need for powerful friends.</a:t>
            </a:r>
          </a:p>
          <a:p>
            <a:r>
              <a:rPr lang="en-AU" sz="4800" dirty="0" smtClean="0">
                <a:latin typeface="Arial Narrow" pitchFamily="34" charset="0"/>
              </a:rPr>
              <a:t>Forward Defence.</a:t>
            </a:r>
            <a:endParaRPr lang="en-AU" sz="4800" dirty="0">
              <a:latin typeface="Arial Narrow"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3">
            <a:schemeClr val="lt1"/>
          </a:lnRef>
          <a:fillRef idx="1">
            <a:schemeClr val="accent1"/>
          </a:fillRef>
          <a:effectRef idx="1">
            <a:schemeClr val="accent1"/>
          </a:effectRef>
          <a:fontRef idx="minor">
            <a:schemeClr val="lt1"/>
          </a:fontRef>
        </p:style>
        <p:txBody>
          <a:bodyPr>
            <a:noAutofit/>
          </a:bodyPr>
          <a:lstStyle/>
          <a:p>
            <a:r>
              <a:rPr lang="en-AU" sz="3200" dirty="0" smtClean="0">
                <a:solidFill>
                  <a:schemeClr val="tx1"/>
                </a:solidFill>
              </a:rPr>
              <a:t>Threat or partner?</a:t>
            </a:r>
            <a:endParaRPr lang="en-AU" sz="3200" dirty="0">
              <a:solidFill>
                <a:schemeClr val="tx1"/>
              </a:solidFill>
            </a:endParaRPr>
          </a:p>
        </p:txBody>
      </p:sp>
      <p:pic>
        <p:nvPicPr>
          <p:cNvPr id="4" name="Content Placeholder 3" descr="LowyPoll_Fig11.jpg"/>
          <p:cNvPicPr>
            <a:picLocks noGrp="1" noChangeAspect="1"/>
          </p:cNvPicPr>
          <p:nvPr>
            <p:ph idx="1"/>
          </p:nvPr>
        </p:nvPicPr>
        <p:blipFill>
          <a:blip r:embed="rId2" cstate="print"/>
          <a:stretch>
            <a:fillRect/>
          </a:stretch>
        </p:blipFill>
        <p:spPr>
          <a:xfrm>
            <a:off x="2627784" y="1052736"/>
            <a:ext cx="4176464" cy="5472608"/>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04664"/>
            <a:ext cx="7772400" cy="1143000"/>
          </a:xfrm>
        </p:spPr>
        <p:style>
          <a:lnRef idx="3">
            <a:schemeClr val="lt1"/>
          </a:lnRef>
          <a:fillRef idx="1">
            <a:schemeClr val="accent1"/>
          </a:fillRef>
          <a:effectRef idx="1">
            <a:schemeClr val="accent1"/>
          </a:effectRef>
          <a:fontRef idx="minor">
            <a:schemeClr val="lt1"/>
          </a:fontRef>
        </p:style>
        <p:txBody>
          <a:bodyPr/>
          <a:lstStyle/>
          <a:p>
            <a:r>
              <a:rPr lang="en-AU" sz="3200" dirty="0" smtClean="0">
                <a:solidFill>
                  <a:schemeClr val="tx1"/>
                </a:solidFill>
              </a:rPr>
              <a:t>ANZUS – the cornerstone of the relationship with the US</a:t>
            </a:r>
            <a:endParaRPr lang="en-AU" sz="3200" dirty="0">
              <a:solidFill>
                <a:schemeClr val="tx1"/>
              </a:solidFill>
            </a:endParaRPr>
          </a:p>
        </p:txBody>
      </p:sp>
      <p:sp>
        <p:nvSpPr>
          <p:cNvPr id="3" name="Content Placeholder 2"/>
          <p:cNvSpPr>
            <a:spLocks noGrp="1"/>
          </p:cNvSpPr>
          <p:nvPr>
            <p:ph idx="1"/>
          </p:nvPr>
        </p:nvSpPr>
        <p:spPr>
          <a:xfrm>
            <a:off x="457200" y="1600200"/>
            <a:ext cx="8229600" cy="4565104"/>
          </a:xfrm>
        </p:spPr>
        <p:txBody>
          <a:bodyPr/>
          <a:lstStyle/>
          <a:p>
            <a:endParaRPr lang="en-AU" sz="2200" dirty="0" smtClean="0">
              <a:latin typeface="Arial Narrow" pitchFamily="34" charset="0"/>
            </a:endParaRPr>
          </a:p>
          <a:p>
            <a:r>
              <a:rPr lang="en-AU" sz="2000" dirty="0" smtClean="0">
                <a:latin typeface="Arial Narrow" pitchFamily="34" charset="0"/>
              </a:rPr>
              <a:t>Signed in 1951. Now AUSMIN – NZ left in 1984 but back in 2010?</a:t>
            </a:r>
          </a:p>
          <a:p>
            <a:r>
              <a:rPr lang="en-AU" sz="2000" dirty="0" smtClean="0">
                <a:latin typeface="Arial Narrow" pitchFamily="34" charset="0"/>
              </a:rPr>
              <a:t>US needed a Japanese Peace Treaty.</a:t>
            </a:r>
          </a:p>
          <a:p>
            <a:r>
              <a:rPr lang="en-AU" sz="2000" dirty="0" smtClean="0">
                <a:latin typeface="Arial Narrow" pitchFamily="34" charset="0"/>
              </a:rPr>
              <a:t>Anti Japanese pact – one of many the US signed.</a:t>
            </a:r>
          </a:p>
          <a:p>
            <a:r>
              <a:rPr lang="en-AU" sz="2000" dirty="0" smtClean="0">
                <a:latin typeface="Arial Narrow" pitchFamily="34" charset="0"/>
              </a:rPr>
              <a:t>No guarantees. Consultation. Also binds us to the US</a:t>
            </a:r>
          </a:p>
          <a:p>
            <a:r>
              <a:rPr lang="en-AU" sz="2000" dirty="0" smtClean="0">
                <a:latin typeface="Arial Narrow" pitchFamily="34" charset="0"/>
              </a:rPr>
              <a:t>No standing force like NATO.</a:t>
            </a:r>
          </a:p>
          <a:p>
            <a:r>
              <a:rPr lang="en-AU" sz="2000" dirty="0" smtClean="0">
                <a:latin typeface="Arial Narrow" pitchFamily="34" charset="0"/>
              </a:rPr>
              <a:t>A reward for our part in the Korean War?</a:t>
            </a:r>
          </a:p>
          <a:p>
            <a:r>
              <a:rPr lang="en-AU" sz="2000" dirty="0" smtClean="0">
                <a:latin typeface="Arial Narrow" pitchFamily="34" charset="0"/>
              </a:rPr>
              <a:t>What if there was conflict with Indonesia? 1999 East Timor and 1982 – the Falklands.</a:t>
            </a:r>
          </a:p>
          <a:p>
            <a:r>
              <a:rPr lang="en-AU" sz="2000" dirty="0" smtClean="0">
                <a:latin typeface="Arial Narrow" pitchFamily="34" charset="0"/>
              </a:rPr>
              <a:t>Yet US expected us to support them with troops over Taiwan.</a:t>
            </a:r>
          </a:p>
          <a:p>
            <a:r>
              <a:rPr lang="en-AU" sz="2000" dirty="0" smtClean="0">
                <a:latin typeface="Arial Narrow" pitchFamily="34" charset="0"/>
              </a:rPr>
              <a:t>Involvement in FONOPS in the South China Sea?</a:t>
            </a:r>
          </a:p>
          <a:p>
            <a:r>
              <a:rPr lang="en-AU" sz="2000" dirty="0" smtClean="0">
                <a:latin typeface="Arial Narrow" pitchFamily="34" charset="0"/>
              </a:rPr>
              <a:t>Nevertheless PM Turnbull invokes ANZUS over North Korea.</a:t>
            </a:r>
            <a:endParaRPr lang="en-AU" sz="2000" dirty="0">
              <a:latin typeface="Arial Narrow"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3">
            <a:schemeClr val="lt1"/>
          </a:lnRef>
          <a:fillRef idx="1">
            <a:schemeClr val="accent1"/>
          </a:fillRef>
          <a:effectRef idx="1">
            <a:schemeClr val="accent1"/>
          </a:effectRef>
          <a:fontRef idx="minor">
            <a:schemeClr val="lt1"/>
          </a:fontRef>
        </p:style>
        <p:txBody>
          <a:bodyPr>
            <a:noAutofit/>
          </a:bodyPr>
          <a:lstStyle/>
          <a:p>
            <a:r>
              <a:rPr lang="en-AU" sz="3200" dirty="0" smtClean="0">
                <a:solidFill>
                  <a:schemeClr val="tx1"/>
                </a:solidFill>
              </a:rPr>
              <a:t>Our best friends</a:t>
            </a:r>
            <a:endParaRPr lang="en-AU" sz="3200" dirty="0">
              <a:solidFill>
                <a:schemeClr val="tx1"/>
              </a:solidFill>
            </a:endParaRPr>
          </a:p>
        </p:txBody>
      </p:sp>
      <p:pic>
        <p:nvPicPr>
          <p:cNvPr id="4" name="Content Placeholder 3" descr="LowyPoll_Fig9.jpg"/>
          <p:cNvPicPr>
            <a:picLocks noGrp="1" noChangeAspect="1"/>
          </p:cNvPicPr>
          <p:nvPr>
            <p:ph idx="1"/>
          </p:nvPr>
        </p:nvPicPr>
        <p:blipFill>
          <a:blip r:embed="rId2" cstate="print"/>
          <a:stretch>
            <a:fillRect/>
          </a:stretch>
        </p:blipFill>
        <p:spPr>
          <a:xfrm>
            <a:off x="2627784" y="1196752"/>
            <a:ext cx="3672408" cy="5040560"/>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7772400" cy="626517"/>
          </a:xfrm>
        </p:spPr>
        <p:style>
          <a:lnRef idx="3">
            <a:schemeClr val="lt1"/>
          </a:lnRef>
          <a:fillRef idx="1">
            <a:schemeClr val="accent1"/>
          </a:fillRef>
          <a:effectRef idx="1">
            <a:schemeClr val="accent1"/>
          </a:effectRef>
          <a:fontRef idx="minor">
            <a:schemeClr val="lt1"/>
          </a:fontRef>
        </p:style>
        <p:txBody>
          <a:bodyPr>
            <a:normAutofit fontScale="90000"/>
          </a:bodyPr>
          <a:lstStyle/>
          <a:p>
            <a:pPr algn="ctr"/>
            <a:r>
              <a:rPr lang="en-AU" sz="3600" dirty="0" smtClean="0">
                <a:solidFill>
                  <a:schemeClr val="tx1"/>
                </a:solidFill>
              </a:rPr>
              <a:t>Our ties with the US</a:t>
            </a:r>
            <a:endParaRPr lang="en-AU" sz="3600" dirty="0">
              <a:solidFill>
                <a:schemeClr val="tx1"/>
              </a:solidFill>
            </a:endParaRPr>
          </a:p>
        </p:txBody>
      </p:sp>
      <p:sp>
        <p:nvSpPr>
          <p:cNvPr id="3" name="Content Placeholder 2"/>
          <p:cNvSpPr>
            <a:spLocks noGrp="1"/>
          </p:cNvSpPr>
          <p:nvPr>
            <p:ph idx="1"/>
          </p:nvPr>
        </p:nvSpPr>
        <p:spPr>
          <a:xfrm>
            <a:off x="683568" y="1556792"/>
            <a:ext cx="7772400" cy="5112568"/>
          </a:xfrm>
        </p:spPr>
        <p:txBody>
          <a:bodyPr/>
          <a:lstStyle/>
          <a:p>
            <a:r>
              <a:rPr lang="en-AU" sz="2000" dirty="0" smtClean="0">
                <a:latin typeface="Arial Narrow" pitchFamily="34" charset="0"/>
              </a:rPr>
              <a:t>From China’s perspective the problem is not US bases in Australia but that we are an American base</a:t>
            </a:r>
          </a:p>
          <a:p>
            <a:r>
              <a:rPr lang="en-AU" sz="2000" dirty="0" smtClean="0">
                <a:latin typeface="Arial Narrow" pitchFamily="34" charset="0"/>
              </a:rPr>
              <a:t>Australia buys 10% of all US Arms exports – single biggest customer.</a:t>
            </a:r>
          </a:p>
          <a:p>
            <a:r>
              <a:rPr lang="en-AU" sz="2000" dirty="0" smtClean="0">
                <a:latin typeface="Arial Narrow" pitchFamily="34" charset="0"/>
              </a:rPr>
              <a:t>We are the 7</a:t>
            </a:r>
            <a:r>
              <a:rPr lang="en-AU" sz="2000" baseline="30000" dirty="0" smtClean="0">
                <a:latin typeface="Arial Narrow" pitchFamily="34" charset="0"/>
              </a:rPr>
              <a:t>th</a:t>
            </a:r>
            <a:r>
              <a:rPr lang="en-AU" sz="2000" dirty="0" smtClean="0">
                <a:latin typeface="Arial Narrow" pitchFamily="34" charset="0"/>
              </a:rPr>
              <a:t> largest arms importer in the world.  </a:t>
            </a:r>
          </a:p>
          <a:p>
            <a:r>
              <a:rPr lang="en-AU" sz="2000" dirty="0" smtClean="0">
                <a:latin typeface="Arial Narrow" pitchFamily="34" charset="0"/>
              </a:rPr>
              <a:t>$1 billion spent on US WGS satellite. Satellite system improves global reach of drones. Tied into the US way of doing things?</a:t>
            </a:r>
          </a:p>
          <a:p>
            <a:r>
              <a:rPr lang="en-AU" sz="2000" dirty="0" smtClean="0">
                <a:latin typeface="Arial Narrow" pitchFamily="34" charset="0"/>
              </a:rPr>
              <a:t>Space radar move to NW Cape (2010)</a:t>
            </a:r>
          </a:p>
          <a:p>
            <a:r>
              <a:rPr lang="en-AU" sz="2000" dirty="0" smtClean="0">
                <a:latin typeface="Arial Narrow" pitchFamily="34" charset="0"/>
              </a:rPr>
              <a:t>2014 Force Posture agreement (25 years) ties us even more closely in.</a:t>
            </a:r>
          </a:p>
          <a:p>
            <a:r>
              <a:rPr lang="en-AU" sz="2000" dirty="0" smtClean="0">
                <a:latin typeface="Arial Narrow" pitchFamily="34" charset="0"/>
              </a:rPr>
              <a:t>Went to Afghanistan purely because of the US?</a:t>
            </a:r>
          </a:p>
          <a:p>
            <a:endParaRPr lang="en-AU"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7772400" cy="720080"/>
          </a:xfrm>
        </p:spPr>
        <p:style>
          <a:lnRef idx="3">
            <a:schemeClr val="lt1"/>
          </a:lnRef>
          <a:fillRef idx="1">
            <a:schemeClr val="accent1"/>
          </a:fillRef>
          <a:effectRef idx="1">
            <a:schemeClr val="accent1"/>
          </a:effectRef>
          <a:fontRef idx="minor">
            <a:schemeClr val="lt1"/>
          </a:fontRef>
        </p:style>
        <p:txBody>
          <a:bodyPr/>
          <a:lstStyle/>
          <a:p>
            <a:pPr algn="ctr"/>
            <a:r>
              <a:rPr lang="en-AU" sz="3600" dirty="0" smtClean="0">
                <a:solidFill>
                  <a:schemeClr val="tx1"/>
                </a:solidFill>
              </a:rPr>
              <a:t>Our relations with the US and planning</a:t>
            </a:r>
            <a:endParaRPr lang="en-AU" sz="3600" dirty="0">
              <a:solidFill>
                <a:schemeClr val="tx1"/>
              </a:solidFill>
            </a:endParaRPr>
          </a:p>
        </p:txBody>
      </p:sp>
      <p:sp>
        <p:nvSpPr>
          <p:cNvPr id="3" name="Content Placeholder 2"/>
          <p:cNvSpPr>
            <a:spLocks noGrp="1"/>
          </p:cNvSpPr>
          <p:nvPr>
            <p:ph sz="half" idx="1"/>
          </p:nvPr>
        </p:nvSpPr>
        <p:spPr>
          <a:xfrm>
            <a:off x="467544" y="1844824"/>
            <a:ext cx="3810000" cy="4114800"/>
          </a:xfrm>
        </p:spPr>
        <p:txBody>
          <a:bodyPr>
            <a:normAutofit fontScale="92500" lnSpcReduction="10000"/>
          </a:bodyPr>
          <a:lstStyle/>
          <a:p>
            <a:r>
              <a:rPr lang="en-AU" sz="2000" dirty="0" smtClean="0">
                <a:latin typeface="Arial Narrow" pitchFamily="34" charset="0"/>
              </a:rPr>
              <a:t>We cannot defend ourselves.</a:t>
            </a:r>
          </a:p>
          <a:p>
            <a:r>
              <a:rPr lang="en-AU" sz="2000" dirty="0" smtClean="0">
                <a:latin typeface="Arial Narrow" pitchFamily="34" charset="0"/>
              </a:rPr>
              <a:t>Shared values with the US.</a:t>
            </a:r>
          </a:p>
          <a:p>
            <a:r>
              <a:rPr lang="en-AU" sz="2000" dirty="0" smtClean="0">
                <a:latin typeface="Arial Narrow" pitchFamily="34" charset="0"/>
              </a:rPr>
              <a:t>Access to intelligence (sat imaging) and technology</a:t>
            </a:r>
          </a:p>
          <a:p>
            <a:r>
              <a:rPr lang="en-AU" sz="2000" dirty="0" smtClean="0">
                <a:latin typeface="Arial Narrow" pitchFamily="34" charset="0"/>
              </a:rPr>
              <a:t>Provides a deterrent  if nothing else....</a:t>
            </a:r>
          </a:p>
          <a:p>
            <a:r>
              <a:rPr lang="en-AU" sz="2000" dirty="0" smtClean="0">
                <a:latin typeface="Arial Narrow" pitchFamily="34" charset="0"/>
              </a:rPr>
              <a:t>Provides stability in the region who like the US being there.</a:t>
            </a:r>
          </a:p>
          <a:p>
            <a:r>
              <a:rPr lang="en-AU" sz="2000" dirty="0" smtClean="0">
                <a:latin typeface="Arial Narrow" pitchFamily="34" charset="0"/>
              </a:rPr>
              <a:t>Valuable combat experience for our troops.</a:t>
            </a:r>
          </a:p>
          <a:p>
            <a:r>
              <a:rPr lang="en-AU" sz="2000" dirty="0" smtClean="0">
                <a:latin typeface="Arial Narrow" pitchFamily="34" charset="0"/>
              </a:rPr>
              <a:t>Voters like it but only 38% support possible US action in Asia?</a:t>
            </a:r>
          </a:p>
          <a:p>
            <a:r>
              <a:rPr lang="en-AU" sz="2000" dirty="0" smtClean="0">
                <a:latin typeface="Arial Narrow" pitchFamily="34" charset="0"/>
              </a:rPr>
              <a:t>No immediate threat in the region.</a:t>
            </a:r>
          </a:p>
          <a:p>
            <a:endParaRPr lang="en-AU" sz="2400" dirty="0" smtClean="0"/>
          </a:p>
          <a:p>
            <a:endParaRPr lang="en-AU" sz="2400" dirty="0" smtClean="0"/>
          </a:p>
          <a:p>
            <a:endParaRPr lang="en-AU" sz="2400" dirty="0"/>
          </a:p>
        </p:txBody>
      </p:sp>
      <p:pic>
        <p:nvPicPr>
          <p:cNvPr id="5" name="Content Placeholder 4" descr="australia-s-american-alliance.jpg"/>
          <p:cNvPicPr>
            <a:picLocks noGrp="1" noChangeAspect="1"/>
          </p:cNvPicPr>
          <p:nvPr>
            <p:ph sz="half" idx="2"/>
          </p:nvPr>
        </p:nvPicPr>
        <p:blipFill>
          <a:blip r:embed="rId2" cstate="print"/>
          <a:stretch>
            <a:fillRect/>
          </a:stretch>
        </p:blipFill>
        <p:spPr>
          <a:xfrm>
            <a:off x="4572000" y="1772816"/>
            <a:ext cx="3810000" cy="3810000"/>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7772400" cy="554509"/>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lang="en-AU" sz="3200" dirty="0" smtClean="0"/>
              <a:t>And the tyranny of distance</a:t>
            </a:r>
            <a:endParaRPr lang="en-AU" sz="3200" dirty="0"/>
          </a:p>
        </p:txBody>
      </p:sp>
      <p:pic>
        <p:nvPicPr>
          <p:cNvPr id="4" name="Content Placeholder 3" descr="SR-military-power-index-2015-tyranny-of-distance-map.png"/>
          <p:cNvPicPr>
            <a:picLocks noGrp="1" noChangeAspect="1"/>
          </p:cNvPicPr>
          <p:nvPr>
            <p:ph idx="1"/>
          </p:nvPr>
        </p:nvPicPr>
        <p:blipFill>
          <a:blip r:embed="rId2" cstate="print"/>
          <a:stretch>
            <a:fillRect/>
          </a:stretch>
        </p:blipFill>
        <p:spPr>
          <a:xfrm>
            <a:off x="1259632" y="1556792"/>
            <a:ext cx="5338531" cy="5112568"/>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20688"/>
            <a:ext cx="7772400" cy="770533"/>
          </a:xfrm>
        </p:spPr>
        <p:style>
          <a:lnRef idx="3">
            <a:schemeClr val="lt1"/>
          </a:lnRef>
          <a:fillRef idx="1">
            <a:schemeClr val="accent1"/>
          </a:fillRef>
          <a:effectRef idx="1">
            <a:schemeClr val="accent1"/>
          </a:effectRef>
          <a:fontRef idx="minor">
            <a:schemeClr val="lt1"/>
          </a:fontRef>
        </p:style>
        <p:txBody>
          <a:bodyPr>
            <a:normAutofit/>
          </a:bodyPr>
          <a:lstStyle/>
          <a:p>
            <a:pPr algn="ctr"/>
            <a:r>
              <a:rPr lang="en-AU" sz="3200" dirty="0" smtClean="0">
                <a:solidFill>
                  <a:schemeClr val="tx1"/>
                </a:solidFill>
              </a:rPr>
              <a:t>What the voters think</a:t>
            </a:r>
            <a:endParaRPr lang="en-AU" sz="3200" dirty="0">
              <a:solidFill>
                <a:schemeClr val="tx1"/>
              </a:solidFill>
            </a:endParaRPr>
          </a:p>
        </p:txBody>
      </p:sp>
      <p:pic>
        <p:nvPicPr>
          <p:cNvPr id="4" name="Content Placeholder 3" descr="importance-of-us-alliance-data.gif"/>
          <p:cNvPicPr>
            <a:picLocks noGrp="1" noChangeAspect="1"/>
          </p:cNvPicPr>
          <p:nvPr>
            <p:ph idx="1"/>
          </p:nvPr>
        </p:nvPicPr>
        <p:blipFill>
          <a:blip r:embed="rId2" cstate="print"/>
          <a:stretch>
            <a:fillRect/>
          </a:stretch>
        </p:blipFill>
        <p:spPr>
          <a:xfrm>
            <a:off x="899592" y="1916832"/>
            <a:ext cx="7416824" cy="4176464"/>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3">
            <a:schemeClr val="lt1"/>
          </a:lnRef>
          <a:fillRef idx="1002">
            <a:schemeClr val="lt2"/>
          </a:fillRef>
          <a:effectRef idx="1">
            <a:schemeClr val="accent1"/>
          </a:effectRef>
          <a:fontRef idx="minor">
            <a:schemeClr val="lt1"/>
          </a:fontRef>
        </p:style>
        <p:txBody>
          <a:bodyPr>
            <a:noAutofit/>
          </a:bodyPr>
          <a:lstStyle/>
          <a:p>
            <a:r>
              <a:rPr lang="en-AU" sz="3200" dirty="0" smtClean="0">
                <a:solidFill>
                  <a:schemeClr val="tx1"/>
                </a:solidFill>
              </a:rPr>
              <a:t>Where and when should we use military force?</a:t>
            </a:r>
            <a:endParaRPr lang="en-AU" sz="3200" dirty="0">
              <a:solidFill>
                <a:schemeClr val="tx1"/>
              </a:solidFill>
            </a:endParaRPr>
          </a:p>
        </p:txBody>
      </p:sp>
      <p:pic>
        <p:nvPicPr>
          <p:cNvPr id="4" name="Content Placeholder 3" descr="LowyPoll_Fig16.jpg"/>
          <p:cNvPicPr>
            <a:picLocks noGrp="1" noChangeAspect="1"/>
          </p:cNvPicPr>
          <p:nvPr>
            <p:ph idx="1"/>
          </p:nvPr>
        </p:nvPicPr>
        <p:blipFill>
          <a:blip r:embed="rId2" cstate="print"/>
          <a:stretch>
            <a:fillRect/>
          </a:stretch>
        </p:blipFill>
        <p:spPr>
          <a:xfrm>
            <a:off x="611560" y="1052736"/>
            <a:ext cx="7920880" cy="5112568"/>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3">
            <a:schemeClr val="lt1"/>
          </a:lnRef>
          <a:fillRef idx="1">
            <a:schemeClr val="accent1"/>
          </a:fillRef>
          <a:effectRef idx="1">
            <a:schemeClr val="accent1"/>
          </a:effectRef>
          <a:fontRef idx="minor">
            <a:schemeClr val="lt1"/>
          </a:fontRef>
        </p:style>
        <p:txBody>
          <a:bodyPr>
            <a:noAutofit/>
          </a:bodyPr>
          <a:lstStyle/>
          <a:p>
            <a:r>
              <a:rPr lang="en-AU" sz="3200" dirty="0" smtClean="0">
                <a:solidFill>
                  <a:schemeClr val="tx1"/>
                </a:solidFill>
              </a:rPr>
              <a:t>Indonesia a threat?</a:t>
            </a:r>
            <a:endParaRPr lang="en-AU" sz="3200" dirty="0">
              <a:solidFill>
                <a:schemeClr val="tx1"/>
              </a:solidFill>
            </a:endParaRPr>
          </a:p>
        </p:txBody>
      </p:sp>
      <p:sp>
        <p:nvSpPr>
          <p:cNvPr id="3" name="Content Placeholder 2"/>
          <p:cNvSpPr>
            <a:spLocks noGrp="1"/>
          </p:cNvSpPr>
          <p:nvPr>
            <p:ph idx="1"/>
          </p:nvPr>
        </p:nvSpPr>
        <p:spPr>
          <a:xfrm>
            <a:off x="457200" y="1196752"/>
            <a:ext cx="8229600" cy="5184576"/>
          </a:xfrm>
        </p:spPr>
        <p:txBody>
          <a:bodyPr>
            <a:normAutofit lnSpcReduction="10000"/>
          </a:bodyPr>
          <a:lstStyle/>
          <a:p>
            <a:r>
              <a:rPr lang="en-AU" sz="2000" dirty="0" smtClean="0">
                <a:latin typeface="Arial Narrow" pitchFamily="34" charset="0"/>
              </a:rPr>
              <a:t>Indonesia has a population of 220 million.</a:t>
            </a:r>
          </a:p>
          <a:p>
            <a:r>
              <a:rPr lang="en-AU" sz="2000" dirty="0" smtClean="0">
                <a:latin typeface="Arial Narrow" pitchFamily="34" charset="0"/>
              </a:rPr>
              <a:t>It is a land power – Australia is a sea and air power</a:t>
            </a:r>
          </a:p>
          <a:p>
            <a:r>
              <a:rPr lang="en-AU" sz="2000" dirty="0" smtClean="0">
                <a:latin typeface="Arial Narrow" pitchFamily="34" charset="0"/>
              </a:rPr>
              <a:t>Whatever threatens us will come from the North either from Indonesia or a Chinese attack on Cocos – Keeling/ Christmas Island.</a:t>
            </a:r>
          </a:p>
          <a:p>
            <a:r>
              <a:rPr lang="en-AU" sz="2000" dirty="0" smtClean="0">
                <a:latin typeface="Arial Narrow" pitchFamily="34" charset="0"/>
              </a:rPr>
              <a:t>Russia built up Indonesia defence forces in the 60s – we got the F111 in reply.</a:t>
            </a:r>
          </a:p>
          <a:p>
            <a:r>
              <a:rPr lang="en-AU" sz="2000" dirty="0" smtClean="0">
                <a:latin typeface="Arial Narrow" pitchFamily="34" charset="0"/>
              </a:rPr>
              <a:t>Quieter time after Sukarno was deposed only to flare up again over East Timor in 1998.</a:t>
            </a:r>
          </a:p>
          <a:p>
            <a:r>
              <a:rPr lang="en-AU" sz="2000" dirty="0" smtClean="0">
                <a:latin typeface="Arial Narrow" pitchFamily="34" charset="0"/>
              </a:rPr>
              <a:t>Greatest concern is the rise of religious nationalism in Indonesia</a:t>
            </a:r>
          </a:p>
          <a:p>
            <a:r>
              <a:rPr lang="en-AU" sz="2000" dirty="0" smtClean="0">
                <a:latin typeface="Arial Narrow" pitchFamily="34" charset="0"/>
              </a:rPr>
              <a:t>Or conflict on the PNG border. It is the only border we share with anyone. Whitlam would not back PNG in conflict with Indonesia but Beazley in 1986 said we would.</a:t>
            </a:r>
          </a:p>
          <a:p>
            <a:r>
              <a:rPr lang="en-AU" sz="2000" dirty="0" smtClean="0">
                <a:latin typeface="Arial Narrow" pitchFamily="34" charset="0"/>
              </a:rPr>
              <a:t>Indonesia a focus for the 5 eyes group.</a:t>
            </a:r>
          </a:p>
          <a:p>
            <a:r>
              <a:rPr lang="en-AU" sz="2000" dirty="0" smtClean="0">
                <a:latin typeface="Arial Narrow" pitchFamily="34" charset="0"/>
              </a:rPr>
              <a:t>TNI 395,000 strong of which the Army has 300,000 personnel.</a:t>
            </a:r>
          </a:p>
          <a:p>
            <a:r>
              <a:rPr lang="en-AU" sz="2000" dirty="0" smtClean="0">
                <a:latin typeface="Arial Narrow" pitchFamily="34" charset="0"/>
              </a:rPr>
              <a:t>Air Force – 110 aircraft (16 SU27 and 24 F16s)</a:t>
            </a:r>
          </a:p>
          <a:p>
            <a:r>
              <a:rPr lang="en-AU" sz="2000" dirty="0" smtClean="0">
                <a:latin typeface="Arial Narrow" pitchFamily="34" charset="0"/>
              </a:rPr>
              <a:t>Navy – 2 subs, 2 frigates 2 corvettes and sundry patrol boats.</a:t>
            </a:r>
          </a:p>
          <a:p>
            <a:r>
              <a:rPr lang="en-AU" sz="2000" dirty="0" smtClean="0">
                <a:latin typeface="Arial Narrow" pitchFamily="34" charset="0"/>
              </a:rPr>
              <a:t>Indonesian military more into making money – very little sea capability</a:t>
            </a:r>
          </a:p>
          <a:p>
            <a:endParaRPr lang="en-AU" sz="2000" dirty="0">
              <a:latin typeface="Arial Narrow"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34082"/>
          </a:xfrm>
        </p:spPr>
        <p:style>
          <a:lnRef idx="3">
            <a:schemeClr val="lt1"/>
          </a:lnRef>
          <a:fillRef idx="1">
            <a:schemeClr val="accent1"/>
          </a:fillRef>
          <a:effectRef idx="1">
            <a:schemeClr val="accent1"/>
          </a:effectRef>
          <a:fontRef idx="minor">
            <a:schemeClr val="lt1"/>
          </a:fontRef>
        </p:style>
        <p:txBody>
          <a:bodyPr>
            <a:normAutofit/>
          </a:bodyPr>
          <a:lstStyle/>
          <a:p>
            <a:r>
              <a:rPr lang="en-AU" sz="3200" dirty="0" smtClean="0">
                <a:solidFill>
                  <a:schemeClr val="tx1"/>
                </a:solidFill>
              </a:rPr>
              <a:t>The Indonesian Army</a:t>
            </a:r>
            <a:endParaRPr lang="en-AU" sz="3200" dirty="0">
              <a:solidFill>
                <a:schemeClr val="tx1"/>
              </a:solidFill>
            </a:endParaRPr>
          </a:p>
        </p:txBody>
      </p:sp>
      <p:pic>
        <p:nvPicPr>
          <p:cNvPr id="7" name="Content Placeholder 6" descr="download.jpg"/>
          <p:cNvPicPr>
            <a:picLocks noGrp="1" noChangeAspect="1"/>
          </p:cNvPicPr>
          <p:nvPr>
            <p:ph sz="half" idx="1"/>
          </p:nvPr>
        </p:nvPicPr>
        <p:blipFill>
          <a:blip r:embed="rId2" cstate="print"/>
          <a:stretch>
            <a:fillRect/>
          </a:stretch>
        </p:blipFill>
        <p:spPr>
          <a:xfrm>
            <a:off x="539552" y="1772816"/>
            <a:ext cx="3672407" cy="4176464"/>
          </a:xfrm>
        </p:spPr>
      </p:pic>
      <p:pic>
        <p:nvPicPr>
          <p:cNvPr id="9" name="Content Placeholder 8" descr="download (1).jpg"/>
          <p:cNvPicPr>
            <a:picLocks noGrp="1" noChangeAspect="1"/>
          </p:cNvPicPr>
          <p:nvPr>
            <p:ph sz="half" idx="2"/>
          </p:nvPr>
        </p:nvPicPr>
        <p:blipFill>
          <a:blip r:embed="rId3" cstate="print"/>
          <a:stretch>
            <a:fillRect/>
          </a:stretch>
        </p:blipFill>
        <p:spPr>
          <a:xfrm>
            <a:off x="4860032" y="1772816"/>
            <a:ext cx="3672408" cy="4104456"/>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3">
            <a:schemeClr val="lt1"/>
          </a:lnRef>
          <a:fillRef idx="1">
            <a:schemeClr val="accent1"/>
          </a:fillRef>
          <a:effectRef idx="1">
            <a:schemeClr val="accent1"/>
          </a:effectRef>
          <a:fontRef idx="minor">
            <a:schemeClr val="lt1"/>
          </a:fontRef>
        </p:style>
        <p:txBody>
          <a:bodyPr>
            <a:noAutofit/>
          </a:bodyPr>
          <a:lstStyle/>
          <a:p>
            <a:r>
              <a:rPr lang="en-AU" sz="3200" dirty="0" smtClean="0">
                <a:solidFill>
                  <a:schemeClr val="tx1"/>
                </a:solidFill>
              </a:rPr>
              <a:t>The threat scenario</a:t>
            </a:r>
            <a:endParaRPr lang="en-AU" sz="3200" dirty="0">
              <a:solidFill>
                <a:schemeClr val="tx1"/>
              </a:solidFill>
            </a:endParaRPr>
          </a:p>
        </p:txBody>
      </p:sp>
      <p:sp>
        <p:nvSpPr>
          <p:cNvPr id="3" name="Content Placeholder 2"/>
          <p:cNvSpPr>
            <a:spLocks noGrp="1"/>
          </p:cNvSpPr>
          <p:nvPr>
            <p:ph idx="1"/>
          </p:nvPr>
        </p:nvSpPr>
        <p:spPr>
          <a:xfrm>
            <a:off x="457200" y="1196752"/>
            <a:ext cx="8229600" cy="4929411"/>
          </a:xfrm>
        </p:spPr>
        <p:txBody>
          <a:bodyPr>
            <a:normAutofit/>
          </a:bodyPr>
          <a:lstStyle/>
          <a:p>
            <a:r>
              <a:rPr lang="en-AU" sz="2000" dirty="0" smtClean="0">
                <a:latin typeface="Arial Narrow" pitchFamily="34" charset="0"/>
              </a:rPr>
              <a:t>Out numbered in Asia by 200 to 1. 1951 – 7 million Australians</a:t>
            </a:r>
          </a:p>
          <a:p>
            <a:r>
              <a:rPr lang="en-AU" sz="2000" dirty="0" smtClean="0">
                <a:latin typeface="Arial Narrow" pitchFamily="34" charset="0"/>
              </a:rPr>
              <a:t>Away from the centres of world power.</a:t>
            </a:r>
          </a:p>
          <a:p>
            <a:r>
              <a:rPr lang="en-AU" sz="2000" dirty="0" smtClean="0">
                <a:latin typeface="Arial Narrow" pitchFamily="34" charset="0"/>
              </a:rPr>
              <a:t>A massive coastline – 42,0000 kms</a:t>
            </a:r>
          </a:p>
          <a:p>
            <a:r>
              <a:rPr lang="en-AU" sz="2000" dirty="0" smtClean="0">
                <a:latin typeface="Arial Narrow" pitchFamily="34" charset="0"/>
              </a:rPr>
              <a:t>The legacy of the Japanese threat in World War 2. The Brisbane line. The treatment of POWS by the Japanese</a:t>
            </a:r>
          </a:p>
          <a:p>
            <a:r>
              <a:rPr lang="en-AU" sz="2000" dirty="0" smtClean="0">
                <a:latin typeface="Arial Narrow" pitchFamily="34" charset="0"/>
              </a:rPr>
              <a:t>Erratic if not hostile governments in Asia post WW2.</a:t>
            </a:r>
          </a:p>
          <a:p>
            <a:r>
              <a:rPr lang="en-AU" sz="2000" dirty="0" smtClean="0">
                <a:latin typeface="Arial Narrow" pitchFamily="34" charset="0"/>
              </a:rPr>
              <a:t>The domino Theory – China         Vietnam,        Malaya,       Singapore       Indonesia         Australia (the last domino). Communist insurgencies supported by China.</a:t>
            </a:r>
          </a:p>
          <a:p>
            <a:r>
              <a:rPr lang="en-AU" sz="2000" dirty="0" smtClean="0">
                <a:latin typeface="Arial Narrow" pitchFamily="34" charset="0"/>
              </a:rPr>
              <a:t>The rise of the PKI in Indonesia. The blank cheque for the F111s, Bloodhound missiles in Darwin.</a:t>
            </a:r>
          </a:p>
          <a:p>
            <a:r>
              <a:rPr lang="en-AU" sz="2000" dirty="0" smtClean="0">
                <a:latin typeface="Arial Narrow" pitchFamily="34" charset="0"/>
              </a:rPr>
              <a:t>The test in Vietnam.</a:t>
            </a:r>
          </a:p>
          <a:p>
            <a:endParaRPr lang="en-AU" sz="2000" dirty="0">
              <a:latin typeface="Arial Narrow" pitchFamily="34" charset="0"/>
            </a:endParaRPr>
          </a:p>
        </p:txBody>
      </p:sp>
      <p:sp>
        <p:nvSpPr>
          <p:cNvPr id="4" name="Right Arrow 3"/>
          <p:cNvSpPr/>
          <p:nvPr/>
        </p:nvSpPr>
        <p:spPr>
          <a:xfrm>
            <a:off x="4860032" y="3501008"/>
            <a:ext cx="360040"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ight Arrow 4"/>
          <p:cNvSpPr/>
          <p:nvPr/>
        </p:nvSpPr>
        <p:spPr>
          <a:xfrm>
            <a:off x="6012160" y="3429000"/>
            <a:ext cx="360040"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ight Arrow 5"/>
          <p:cNvSpPr/>
          <p:nvPr/>
        </p:nvSpPr>
        <p:spPr>
          <a:xfrm>
            <a:off x="7452320" y="3501008"/>
            <a:ext cx="360040"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ight Arrow 6"/>
          <p:cNvSpPr/>
          <p:nvPr/>
        </p:nvSpPr>
        <p:spPr>
          <a:xfrm>
            <a:off x="1835696" y="3789040"/>
            <a:ext cx="360040"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 </a:t>
            </a:r>
            <a:endParaRPr lang="en-AU" dirty="0"/>
          </a:p>
        </p:txBody>
      </p:sp>
      <p:sp>
        <p:nvSpPr>
          <p:cNvPr id="8" name="Right Arrow 7"/>
          <p:cNvSpPr/>
          <p:nvPr/>
        </p:nvSpPr>
        <p:spPr>
          <a:xfrm>
            <a:off x="3563888" y="3501008"/>
            <a:ext cx="360040"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3">
            <a:schemeClr val="lt1"/>
          </a:lnRef>
          <a:fillRef idx="1">
            <a:schemeClr val="accent1"/>
          </a:fillRef>
          <a:effectRef idx="1">
            <a:schemeClr val="accent1"/>
          </a:effectRef>
          <a:fontRef idx="minor">
            <a:schemeClr val="lt1"/>
          </a:fontRef>
        </p:style>
        <p:txBody>
          <a:bodyPr>
            <a:noAutofit/>
          </a:bodyPr>
          <a:lstStyle/>
          <a:p>
            <a:r>
              <a:rPr lang="en-AU" sz="3200" dirty="0" smtClean="0">
                <a:solidFill>
                  <a:schemeClr val="tx1"/>
                </a:solidFill>
              </a:rPr>
              <a:t>Is China a threat to Australia?</a:t>
            </a:r>
            <a:endParaRPr lang="en-AU" sz="3200" dirty="0">
              <a:solidFill>
                <a:schemeClr val="tx1"/>
              </a:solidFill>
            </a:endParaRPr>
          </a:p>
        </p:txBody>
      </p:sp>
      <p:sp>
        <p:nvSpPr>
          <p:cNvPr id="3" name="Content Placeholder 2"/>
          <p:cNvSpPr>
            <a:spLocks noGrp="1"/>
          </p:cNvSpPr>
          <p:nvPr>
            <p:ph idx="1"/>
          </p:nvPr>
        </p:nvSpPr>
        <p:spPr>
          <a:xfrm>
            <a:off x="457200" y="1196752"/>
            <a:ext cx="8229600" cy="5328592"/>
          </a:xfrm>
        </p:spPr>
        <p:txBody>
          <a:bodyPr>
            <a:normAutofit lnSpcReduction="10000"/>
          </a:bodyPr>
          <a:lstStyle/>
          <a:p>
            <a:r>
              <a:rPr lang="en-AU" sz="2000" dirty="0" smtClean="0">
                <a:latin typeface="Arial Narrow" pitchFamily="34" charset="0"/>
              </a:rPr>
              <a:t>China is creeping southwards and establishing an air power that ASEAN cannot match.</a:t>
            </a:r>
          </a:p>
          <a:p>
            <a:r>
              <a:rPr lang="en-AU" sz="2000" dirty="0" smtClean="0">
                <a:latin typeface="Arial Narrow" pitchFamily="34" charset="0"/>
              </a:rPr>
              <a:t>1 limited aircraft carrier. A blue water navy is still a long way off. Limited force projection given that mot of the US’s carrier groups (12 of them) are in the Pacific</a:t>
            </a:r>
          </a:p>
          <a:p>
            <a:r>
              <a:rPr lang="en-AU" sz="2000" dirty="0" smtClean="0">
                <a:latin typeface="Arial Narrow" pitchFamily="34" charset="0"/>
              </a:rPr>
              <a:t>In the next 20 years 50% of all the military aircraft and ships will be in the Pacific</a:t>
            </a:r>
          </a:p>
          <a:p>
            <a:r>
              <a:rPr lang="en-AU" sz="2000" dirty="0" smtClean="0">
                <a:latin typeface="Arial Narrow" pitchFamily="34" charset="0"/>
              </a:rPr>
              <a:t>Chinese military designed to keep borders secure.</a:t>
            </a:r>
          </a:p>
          <a:p>
            <a:r>
              <a:rPr lang="en-AU" sz="2000" dirty="0" smtClean="0">
                <a:latin typeface="Arial Narrow" pitchFamily="34" charset="0"/>
              </a:rPr>
              <a:t>China has been traditionally inwards looking and expansion such as OBOR is essentially trade related and a soft power approach..</a:t>
            </a:r>
          </a:p>
          <a:p>
            <a:r>
              <a:rPr lang="en-AU" sz="2000" dirty="0" smtClean="0">
                <a:latin typeface="Arial Narrow" pitchFamily="34" charset="0"/>
              </a:rPr>
              <a:t>China a threat to our sovereignty? Buying influence in politics on both sides, controlling surveillance on Chinese Uni students here, threatening dissidents, controlling Chinese language media here.</a:t>
            </a:r>
          </a:p>
          <a:p>
            <a:r>
              <a:rPr lang="en-AU" sz="2000" dirty="0" smtClean="0">
                <a:latin typeface="Arial Narrow" pitchFamily="34" charset="0"/>
              </a:rPr>
              <a:t>while many people are wary of China, they are keeping their eyes on the economic benefits that a relationship with China offers. </a:t>
            </a:r>
          </a:p>
          <a:p>
            <a:r>
              <a:rPr lang="en-AU" sz="2000" dirty="0" smtClean="0">
                <a:latin typeface="Arial Narrow" pitchFamily="34" charset="0"/>
              </a:rPr>
              <a:t>Chinese see us a duplicitous. Fear and Greed. Should we counterbalance with closer relations with India?</a:t>
            </a:r>
          </a:p>
          <a:p>
            <a:r>
              <a:rPr lang="en-AU" sz="2000" dirty="0" smtClean="0">
                <a:latin typeface="Arial Narrow" pitchFamily="34" charset="0"/>
              </a:rPr>
              <a:t>What if China attacks regional neighbours?</a:t>
            </a:r>
          </a:p>
          <a:p>
            <a:r>
              <a:rPr lang="en-AU" sz="2000" dirty="0" smtClean="0">
                <a:latin typeface="Arial Narrow" pitchFamily="34" charset="0"/>
              </a:rPr>
              <a:t>Chinese parents not keen to sacrifice the only child?</a:t>
            </a:r>
            <a:endParaRPr lang="en-AU" sz="2000" dirty="0">
              <a:latin typeface="Arial Narrow"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3">
            <a:schemeClr val="lt1"/>
          </a:lnRef>
          <a:fillRef idx="1">
            <a:schemeClr val="accent1"/>
          </a:fillRef>
          <a:effectRef idx="1">
            <a:schemeClr val="accent1"/>
          </a:effectRef>
          <a:fontRef idx="minor">
            <a:schemeClr val="lt1"/>
          </a:fontRef>
        </p:style>
        <p:txBody>
          <a:bodyPr>
            <a:noAutofit/>
          </a:bodyPr>
          <a:lstStyle/>
          <a:p>
            <a:r>
              <a:rPr lang="en-AU" sz="3200" dirty="0" smtClean="0">
                <a:solidFill>
                  <a:schemeClr val="tx1"/>
                </a:solidFill>
              </a:rPr>
              <a:t>The Cyber threat to Australia </a:t>
            </a:r>
            <a:endParaRPr lang="en-AU" sz="3200" dirty="0">
              <a:solidFill>
                <a:schemeClr val="tx1"/>
              </a:solidFill>
            </a:endParaRPr>
          </a:p>
        </p:txBody>
      </p:sp>
      <p:sp>
        <p:nvSpPr>
          <p:cNvPr id="3" name="Content Placeholder 2"/>
          <p:cNvSpPr>
            <a:spLocks noGrp="1"/>
          </p:cNvSpPr>
          <p:nvPr>
            <p:ph idx="1"/>
          </p:nvPr>
        </p:nvSpPr>
        <p:spPr>
          <a:xfrm>
            <a:off x="457200" y="1196752"/>
            <a:ext cx="8229600" cy="4929411"/>
          </a:xfrm>
        </p:spPr>
        <p:txBody>
          <a:bodyPr>
            <a:normAutofit/>
          </a:bodyPr>
          <a:lstStyle/>
          <a:p>
            <a:r>
              <a:rPr lang="en-AU" sz="2000" dirty="0" smtClean="0">
                <a:latin typeface="Arial Narrow" pitchFamily="34" charset="0"/>
              </a:rPr>
              <a:t>Petya Ransom ware attacks of 2017 – directed at the Ukraine and Baltic States?</a:t>
            </a:r>
          </a:p>
          <a:p>
            <a:r>
              <a:rPr lang="en-AU" sz="2000" dirty="0" smtClean="0">
                <a:latin typeface="Arial Narrow" pitchFamily="34" charset="0"/>
              </a:rPr>
              <a:t>Stuxnet</a:t>
            </a:r>
          </a:p>
          <a:p>
            <a:r>
              <a:rPr lang="en-AU" sz="2000" dirty="0" smtClean="0">
                <a:latin typeface="Arial Narrow" pitchFamily="34" charset="0"/>
              </a:rPr>
              <a:t>NSA hacking tools stolen.</a:t>
            </a:r>
          </a:p>
          <a:p>
            <a:r>
              <a:rPr lang="en-AU" sz="2000" dirty="0" smtClean="0">
                <a:latin typeface="Arial Narrow" pitchFamily="34" charset="0"/>
              </a:rPr>
              <a:t>Attacks on Australia.  the Australian Signals Directorate responded to 671 cyber attacks in the last financial year</a:t>
            </a:r>
            <a:r>
              <a:rPr lang="en-AU" sz="2000" dirty="0" smtClean="0"/>
              <a:t>.</a:t>
            </a:r>
          </a:p>
          <a:p>
            <a:r>
              <a:rPr lang="en-AU" sz="2000" dirty="0" smtClean="0">
                <a:latin typeface="Arial Narrow" pitchFamily="34" charset="0"/>
              </a:rPr>
              <a:t>November 2016 – private defence contractor hacked by the Chinese. Plans for the new defence HQ compromised. The admin password, to enter the company’s web portal, was ‘admin’ and the guest password was ‘guest’.</a:t>
            </a:r>
          </a:p>
          <a:p>
            <a:r>
              <a:rPr lang="en-AU" sz="2000" dirty="0" smtClean="0">
                <a:latin typeface="Arial Narrow" pitchFamily="34" charset="0"/>
              </a:rPr>
              <a:t>It included information on the (F-35) Joint Strike Fighter, C130 (Hercules aircraft), the P-8 Poseidon (surveillance aircraft), joint direct attack munitions (JDAM smart bomb kits) and a few naval vessels. ASIO HQ plans stolen by Chinese in 2013.</a:t>
            </a:r>
          </a:p>
          <a:p>
            <a:r>
              <a:rPr lang="en-AU" sz="2000" dirty="0" smtClean="0">
                <a:latin typeface="Arial Narrow" pitchFamily="34" charset="0"/>
              </a:rPr>
              <a:t>Democrats Podesta – change your pass word from Gmail fiasco.</a:t>
            </a:r>
          </a:p>
          <a:p>
            <a:r>
              <a:rPr lang="en-AU" sz="2000" dirty="0" smtClean="0">
                <a:latin typeface="Arial Narrow" pitchFamily="34" charset="0"/>
              </a:rPr>
              <a:t>Cyber warfare unit set up – 900 staff in 10 years? To counter both business and strategic attacks. Offensive capability as well as defensive. Hard to staff?</a:t>
            </a:r>
          </a:p>
          <a:p>
            <a:endParaRPr lang="en-AU" sz="2000" dirty="0" smtClean="0">
              <a:latin typeface="Arial Narrow" pitchFamily="34" charset="0"/>
            </a:endParaRPr>
          </a:p>
          <a:p>
            <a:endParaRPr lang="en-AU" sz="2000" dirty="0" smtClean="0">
              <a:latin typeface="Arial Narrow" pitchFamily="34" charset="0"/>
            </a:endParaRPr>
          </a:p>
          <a:p>
            <a:endParaRPr lang="en-AU" sz="2000" dirty="0">
              <a:latin typeface="Arial Narrow"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3">
            <a:schemeClr val="lt1"/>
          </a:lnRef>
          <a:fillRef idx="1">
            <a:schemeClr val="accent1"/>
          </a:fillRef>
          <a:effectRef idx="1">
            <a:schemeClr val="accent1"/>
          </a:effectRef>
          <a:fontRef idx="minor">
            <a:schemeClr val="lt1"/>
          </a:fontRef>
        </p:style>
        <p:txBody>
          <a:bodyPr>
            <a:noAutofit/>
          </a:bodyPr>
          <a:lstStyle/>
          <a:p>
            <a:r>
              <a:rPr lang="en-AU" sz="3200" dirty="0" smtClean="0">
                <a:solidFill>
                  <a:schemeClr val="tx1"/>
                </a:solidFill>
              </a:rPr>
              <a:t>Who can we trust?</a:t>
            </a:r>
            <a:endParaRPr lang="en-AU" sz="3200" dirty="0">
              <a:solidFill>
                <a:schemeClr val="tx1"/>
              </a:solidFill>
            </a:endParaRPr>
          </a:p>
        </p:txBody>
      </p:sp>
      <p:pic>
        <p:nvPicPr>
          <p:cNvPr id="4" name="Content Placeholder 3" descr="LowyPoll_Table10.jpg"/>
          <p:cNvPicPr>
            <a:picLocks noGrp="1" noChangeAspect="1"/>
          </p:cNvPicPr>
          <p:nvPr>
            <p:ph idx="1"/>
          </p:nvPr>
        </p:nvPicPr>
        <p:blipFill>
          <a:blip r:embed="rId2" cstate="print"/>
          <a:stretch>
            <a:fillRect/>
          </a:stretch>
        </p:blipFill>
        <p:spPr>
          <a:xfrm>
            <a:off x="611560" y="1268760"/>
            <a:ext cx="7992888" cy="5112568"/>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3">
            <a:schemeClr val="lt1"/>
          </a:lnRef>
          <a:fillRef idx="1">
            <a:schemeClr val="accent1"/>
          </a:fillRef>
          <a:effectRef idx="1">
            <a:schemeClr val="accent1"/>
          </a:effectRef>
          <a:fontRef idx="minor">
            <a:schemeClr val="lt1"/>
          </a:fontRef>
        </p:style>
        <p:txBody>
          <a:bodyPr>
            <a:noAutofit/>
          </a:bodyPr>
          <a:lstStyle/>
          <a:p>
            <a:r>
              <a:rPr lang="en-AU" sz="3200" dirty="0" smtClean="0">
                <a:solidFill>
                  <a:schemeClr val="tx1"/>
                </a:solidFill>
              </a:rPr>
              <a:t>Trust in global Powers</a:t>
            </a:r>
            <a:endParaRPr lang="en-AU" sz="3200" dirty="0">
              <a:solidFill>
                <a:schemeClr val="tx1"/>
              </a:solidFill>
            </a:endParaRPr>
          </a:p>
        </p:txBody>
      </p:sp>
      <p:pic>
        <p:nvPicPr>
          <p:cNvPr id="4" name="Content Placeholder 3" descr="LowyPoll_Fig8.jpg"/>
          <p:cNvPicPr>
            <a:picLocks noGrp="1" noChangeAspect="1"/>
          </p:cNvPicPr>
          <p:nvPr>
            <p:ph idx="1"/>
          </p:nvPr>
        </p:nvPicPr>
        <p:blipFill>
          <a:blip r:embed="rId2" cstate="print"/>
          <a:stretch>
            <a:fillRect/>
          </a:stretch>
        </p:blipFill>
        <p:spPr>
          <a:xfrm>
            <a:off x="611560" y="1124744"/>
            <a:ext cx="7992888" cy="4824536"/>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3">
            <a:schemeClr val="lt1"/>
          </a:lnRef>
          <a:fillRef idx="1">
            <a:schemeClr val="accent1"/>
          </a:fillRef>
          <a:effectRef idx="1">
            <a:schemeClr val="accent1"/>
          </a:effectRef>
          <a:fontRef idx="minor">
            <a:schemeClr val="lt1"/>
          </a:fontRef>
        </p:style>
        <p:txBody>
          <a:bodyPr>
            <a:noAutofit/>
          </a:bodyPr>
          <a:lstStyle/>
          <a:p>
            <a:r>
              <a:rPr lang="en-AU" sz="3200" dirty="0" smtClean="0">
                <a:solidFill>
                  <a:schemeClr val="tx1"/>
                </a:solidFill>
              </a:rPr>
              <a:t>The Spies</a:t>
            </a:r>
            <a:endParaRPr lang="en-AU" sz="3200" dirty="0">
              <a:solidFill>
                <a:schemeClr val="tx1"/>
              </a:solidFill>
            </a:endParaRPr>
          </a:p>
        </p:txBody>
      </p:sp>
      <p:sp>
        <p:nvSpPr>
          <p:cNvPr id="3" name="Content Placeholder 2"/>
          <p:cNvSpPr>
            <a:spLocks noGrp="1"/>
          </p:cNvSpPr>
          <p:nvPr>
            <p:ph idx="1"/>
          </p:nvPr>
        </p:nvSpPr>
        <p:spPr>
          <a:xfrm>
            <a:off x="457200" y="1196752"/>
            <a:ext cx="8229600" cy="5328592"/>
          </a:xfrm>
        </p:spPr>
        <p:txBody>
          <a:bodyPr>
            <a:normAutofit fontScale="25000" lnSpcReduction="20000"/>
          </a:bodyPr>
          <a:lstStyle/>
          <a:p>
            <a:r>
              <a:rPr lang="en-AU" sz="8000" b="1" dirty="0" smtClean="0">
                <a:latin typeface="Arial Narrow" pitchFamily="34" charset="0"/>
              </a:rPr>
              <a:t>ASIO</a:t>
            </a:r>
            <a:r>
              <a:rPr lang="en-AU" sz="8000" dirty="0" smtClean="0">
                <a:latin typeface="Arial Narrow" pitchFamily="34" charset="0"/>
              </a:rPr>
              <a:t> - The Australian Security Intelligence Organisation is the country’s domestic spy agency. It collects intelligence on security threats which could harm Australians at home</a:t>
            </a:r>
            <a:br>
              <a:rPr lang="en-AU" sz="8000" dirty="0" smtClean="0">
                <a:latin typeface="Arial Narrow" pitchFamily="34" charset="0"/>
              </a:rPr>
            </a:br>
            <a:r>
              <a:rPr lang="en-AU" sz="8000" b="1" dirty="0" smtClean="0">
                <a:latin typeface="Arial Narrow" pitchFamily="34" charset="0"/>
              </a:rPr>
              <a:t>ASIS</a:t>
            </a:r>
            <a:r>
              <a:rPr lang="en-AU" sz="8000" dirty="0" smtClean="0">
                <a:latin typeface="Arial Narrow" pitchFamily="34" charset="0"/>
              </a:rPr>
              <a:t> - The Australian Secret Intelligence Service is the overseas spy agency. Like the CIA in the United States, it collects human intelligence — which is jargon for recruiting a network of contacts</a:t>
            </a:r>
            <a:br>
              <a:rPr lang="en-AU" sz="8000" dirty="0" smtClean="0">
                <a:latin typeface="Arial Narrow" pitchFamily="34" charset="0"/>
              </a:rPr>
            </a:br>
            <a:r>
              <a:rPr lang="en-AU" sz="8000" b="1" dirty="0" smtClean="0">
                <a:latin typeface="Arial Narrow" pitchFamily="34" charset="0"/>
              </a:rPr>
              <a:t> ASD</a:t>
            </a:r>
            <a:r>
              <a:rPr lang="en-AU" sz="8000" dirty="0" smtClean="0">
                <a:latin typeface="Arial Narrow" pitchFamily="34" charset="0"/>
              </a:rPr>
              <a:t> - The Australian Signals Directorate (formally the Defence Signals Directorate). The agency that bugged the Indonesian president’s phone, the ASD is akin to the United States NSA. Like ASIS it is a collection agency. It gathers signals intelligence — where ASIS uses personal relationships to find secrets, ASD uses technology</a:t>
            </a:r>
          </a:p>
          <a:p>
            <a:r>
              <a:rPr lang="en-AU" sz="8000" b="1" dirty="0" smtClean="0">
                <a:latin typeface="Arial Narrow" pitchFamily="34" charset="0"/>
              </a:rPr>
              <a:t>DIO</a:t>
            </a:r>
            <a:r>
              <a:rPr lang="en-AU" sz="8000" dirty="0" smtClean="0">
                <a:latin typeface="Arial Narrow" pitchFamily="34" charset="0"/>
              </a:rPr>
              <a:t> - The Defence Intelligence Organisation is an assessment agency, also under the Department of Defence. It analyses foreign developments and produces intelligence assessments for the Australian government.</a:t>
            </a:r>
          </a:p>
          <a:p>
            <a:r>
              <a:rPr lang="en-AU" sz="8000" b="1" dirty="0" smtClean="0">
                <a:latin typeface="Arial Narrow" pitchFamily="34" charset="0"/>
              </a:rPr>
              <a:t>DIGO</a:t>
            </a:r>
            <a:r>
              <a:rPr lang="en-AU" sz="8000" dirty="0" smtClean="0">
                <a:latin typeface="Arial Narrow" pitchFamily="34" charset="0"/>
              </a:rPr>
              <a:t> - The Defence Imagery and Geospatial Organisation is a collection agency. It gathers imagery and other “geospatial intelligence”.</a:t>
            </a:r>
          </a:p>
          <a:p>
            <a:r>
              <a:rPr lang="en-AU" sz="8000" b="1" dirty="0" smtClean="0">
                <a:latin typeface="Arial Narrow" pitchFamily="34" charset="0"/>
              </a:rPr>
              <a:t>The ONA</a:t>
            </a:r>
            <a:r>
              <a:rPr lang="en-AU" sz="8000" dirty="0" smtClean="0">
                <a:latin typeface="Arial Narrow" pitchFamily="34" charset="0"/>
              </a:rPr>
              <a:t> - The ONA is a one-stop-shop for the prime minister and other senior cabinet members. It gathers information from all the other agencies as well as from diplomatic reporting, and open sources such as news reports and then provides advice to the country’s leaders.</a:t>
            </a:r>
          </a:p>
          <a:p>
            <a:r>
              <a:rPr lang="en-AU" sz="2000" dirty="0" smtClean="0"/>
              <a:t/>
            </a:r>
            <a:br>
              <a:rPr lang="en-AU" sz="2000" dirty="0" smtClean="0"/>
            </a:br>
            <a:r>
              <a:rPr lang="en-AU" sz="2000" dirty="0" smtClean="0"/>
              <a:t/>
            </a:r>
            <a:br>
              <a:rPr lang="en-AU" sz="2000" dirty="0" smtClean="0"/>
            </a:br>
            <a:r>
              <a:rPr lang="en-AU" sz="2000" dirty="0" smtClean="0"/>
              <a:t/>
            </a:r>
            <a:br>
              <a:rPr lang="en-AU" sz="2000" dirty="0" smtClean="0"/>
            </a:br>
            <a:endParaRPr lang="en-AU" sz="2000" dirty="0">
              <a:latin typeface="Arial Narrow"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3">
            <a:schemeClr val="lt1"/>
          </a:lnRef>
          <a:fillRef idx="1">
            <a:schemeClr val="accent1"/>
          </a:fillRef>
          <a:effectRef idx="1">
            <a:schemeClr val="accent1"/>
          </a:effectRef>
          <a:fontRef idx="minor">
            <a:schemeClr val="lt1"/>
          </a:fontRef>
        </p:style>
        <p:txBody>
          <a:bodyPr>
            <a:noAutofit/>
          </a:bodyPr>
          <a:lstStyle/>
          <a:p>
            <a:r>
              <a:rPr lang="en-AU" sz="3200" dirty="0" smtClean="0">
                <a:solidFill>
                  <a:schemeClr val="tx1"/>
                </a:solidFill>
              </a:rPr>
              <a:t>Defence and the spies</a:t>
            </a:r>
            <a:endParaRPr lang="en-AU" sz="3200" dirty="0">
              <a:solidFill>
                <a:schemeClr val="tx1"/>
              </a:solidFill>
            </a:endParaRPr>
          </a:p>
        </p:txBody>
      </p:sp>
      <p:pic>
        <p:nvPicPr>
          <p:cNvPr id="4" name="Content Placeholder 3" descr="Intelligence---oversight.jpg"/>
          <p:cNvPicPr>
            <a:picLocks noGrp="1" noChangeAspect="1"/>
          </p:cNvPicPr>
          <p:nvPr>
            <p:ph idx="1"/>
          </p:nvPr>
        </p:nvPicPr>
        <p:blipFill>
          <a:blip r:embed="rId2" cstate="print"/>
          <a:stretch>
            <a:fillRect/>
          </a:stretch>
        </p:blipFill>
        <p:spPr>
          <a:xfrm>
            <a:off x="704850" y="1124744"/>
            <a:ext cx="7734300" cy="4896544"/>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48680"/>
            <a:ext cx="7772400" cy="698525"/>
          </a:xfrm>
          <a:solidFill>
            <a:schemeClr val="accent1"/>
          </a:solidFill>
        </p:spPr>
        <p:style>
          <a:lnRef idx="1">
            <a:schemeClr val="accent4"/>
          </a:lnRef>
          <a:fillRef idx="2">
            <a:schemeClr val="accent4"/>
          </a:fillRef>
          <a:effectRef idx="1">
            <a:schemeClr val="accent4"/>
          </a:effectRef>
          <a:fontRef idx="minor">
            <a:schemeClr val="dk1"/>
          </a:fontRef>
        </p:style>
        <p:txBody>
          <a:bodyPr/>
          <a:lstStyle/>
          <a:p>
            <a:pPr algn="ctr"/>
            <a:r>
              <a:rPr lang="en-AU" sz="3200" dirty="0" smtClean="0"/>
              <a:t>Pine Gap</a:t>
            </a:r>
            <a:endParaRPr lang="en-AU" sz="3200" dirty="0"/>
          </a:p>
        </p:txBody>
      </p:sp>
      <p:pic>
        <p:nvPicPr>
          <p:cNvPr id="4" name="Content Placeholder 3" descr="Pine-Gap.jpg"/>
          <p:cNvPicPr>
            <a:picLocks noGrp="1" noChangeAspect="1"/>
          </p:cNvPicPr>
          <p:nvPr>
            <p:ph idx="1"/>
          </p:nvPr>
        </p:nvPicPr>
        <p:blipFill>
          <a:blip r:embed="rId2" cstate="print"/>
          <a:stretch>
            <a:fillRect/>
          </a:stretch>
        </p:blipFill>
        <p:spPr>
          <a:xfrm>
            <a:off x="611560" y="1556792"/>
            <a:ext cx="7704856" cy="4392488"/>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3">
            <a:schemeClr val="lt1"/>
          </a:lnRef>
          <a:fillRef idx="1">
            <a:schemeClr val="accent1"/>
          </a:fillRef>
          <a:effectRef idx="1">
            <a:schemeClr val="accent1"/>
          </a:effectRef>
          <a:fontRef idx="minor">
            <a:schemeClr val="lt1"/>
          </a:fontRef>
        </p:style>
        <p:txBody>
          <a:bodyPr>
            <a:noAutofit/>
          </a:bodyPr>
          <a:lstStyle/>
          <a:p>
            <a:r>
              <a:rPr lang="en-AU" sz="3200" dirty="0" smtClean="0">
                <a:solidFill>
                  <a:schemeClr val="tx1"/>
                </a:solidFill>
              </a:rPr>
              <a:t>Can we defend ourselves?</a:t>
            </a:r>
            <a:endParaRPr lang="en-AU" sz="3200" dirty="0">
              <a:solidFill>
                <a:schemeClr val="tx1"/>
              </a:solidFill>
            </a:endParaRPr>
          </a:p>
        </p:txBody>
      </p:sp>
      <p:sp>
        <p:nvSpPr>
          <p:cNvPr id="3" name="Content Placeholder 2"/>
          <p:cNvSpPr>
            <a:spLocks noGrp="1"/>
          </p:cNvSpPr>
          <p:nvPr>
            <p:ph idx="1"/>
          </p:nvPr>
        </p:nvSpPr>
        <p:spPr>
          <a:xfrm>
            <a:off x="457200" y="1196752"/>
            <a:ext cx="8229600" cy="4929411"/>
          </a:xfrm>
        </p:spPr>
        <p:txBody>
          <a:bodyPr>
            <a:normAutofit/>
          </a:bodyPr>
          <a:lstStyle/>
          <a:p>
            <a:r>
              <a:rPr lang="en-AU" sz="2000" dirty="0" smtClean="0">
                <a:latin typeface="Arial Narrow" pitchFamily="34" charset="0"/>
              </a:rPr>
              <a:t>The seas to our north are occupied by friendly powers mostly. A power like China would have to sail through these waters.</a:t>
            </a:r>
          </a:p>
          <a:p>
            <a:r>
              <a:rPr lang="en-AU" sz="2000" dirty="0" smtClean="0">
                <a:latin typeface="Arial Narrow" pitchFamily="34" charset="0"/>
              </a:rPr>
              <a:t>No one is going to send 100,000 troops out over the water unless all of our fighter aircraft and subs are accounted for.</a:t>
            </a:r>
          </a:p>
          <a:p>
            <a:r>
              <a:rPr lang="en-AU" sz="2000" dirty="0" smtClean="0">
                <a:latin typeface="Arial Narrow" pitchFamily="34" charset="0"/>
              </a:rPr>
              <a:t>5 eyes and JORN gives us plenty of early warning.</a:t>
            </a:r>
          </a:p>
          <a:p>
            <a:r>
              <a:rPr lang="en-AU" sz="2000" dirty="0" smtClean="0">
                <a:latin typeface="Arial Narrow" pitchFamily="34" charset="0"/>
              </a:rPr>
              <a:t>The sheers size of Australia and the problem of over extended supply lines. Attacking just Melbourne, Canberra and Sydney would need massive merchant navy resources – </a:t>
            </a:r>
            <a:r>
              <a:rPr lang="en-AU" sz="2000" smtClean="0">
                <a:latin typeface="Arial Narrow" pitchFamily="34" charset="0"/>
              </a:rPr>
              <a:t>note the problem </a:t>
            </a:r>
            <a:r>
              <a:rPr lang="en-AU" sz="2000" dirty="0" smtClean="0">
                <a:latin typeface="Arial Narrow" pitchFamily="34" charset="0"/>
              </a:rPr>
              <a:t>Japan had with this in WW2.</a:t>
            </a:r>
          </a:p>
          <a:p>
            <a:r>
              <a:rPr lang="en-AU" sz="2000" dirty="0" smtClean="0">
                <a:latin typeface="Arial Narrow" pitchFamily="34" charset="0"/>
              </a:rPr>
              <a:t>US still has an interest to defend here – Pine Gap. Assets in Darwin.</a:t>
            </a:r>
          </a:p>
          <a:p>
            <a:r>
              <a:rPr lang="en-AU" sz="2000" dirty="0" smtClean="0">
                <a:latin typeface="Arial Narrow" pitchFamily="34" charset="0"/>
              </a:rPr>
              <a:t>Geography helps – an attack on Darwin by Indonesia would succeed probably but then imagine the rest of the trip. General winter/ general outback</a:t>
            </a:r>
          </a:p>
          <a:p>
            <a:r>
              <a:rPr lang="en-AU" sz="2000" dirty="0" smtClean="0">
                <a:latin typeface="Arial Narrow" pitchFamily="34" charset="0"/>
              </a:rPr>
              <a:t>We do have the technological edge and can project power a fair way out.</a:t>
            </a:r>
          </a:p>
          <a:p>
            <a:r>
              <a:rPr lang="en-AU" sz="2000" dirty="0" smtClean="0">
                <a:latin typeface="Arial Narrow" pitchFamily="34" charset="0"/>
              </a:rPr>
              <a:t>But we do need long range strike fighters.</a:t>
            </a:r>
          </a:p>
          <a:p>
            <a:r>
              <a:rPr lang="en-AU" sz="2000" dirty="0" smtClean="0">
                <a:latin typeface="Arial Narrow" pitchFamily="34" charset="0"/>
              </a:rPr>
              <a:t>However we probably cannot defend ourselves against a flood of refugees.</a:t>
            </a:r>
          </a:p>
          <a:p>
            <a:endParaRPr lang="en-AU" sz="2000" dirty="0" smtClean="0">
              <a:latin typeface="Arial Narrow" pitchFamily="34" charset="0"/>
            </a:endParaRPr>
          </a:p>
          <a:p>
            <a:endParaRPr lang="en-AU" sz="2000" dirty="0" smtClean="0">
              <a:latin typeface="Arial Narrow" pitchFamily="34" charset="0"/>
            </a:endParaRPr>
          </a:p>
          <a:p>
            <a:endParaRPr lang="en-AU" sz="2000" dirty="0" smtClean="0">
              <a:latin typeface="Arial Narrow" pitchFamily="34" charset="0"/>
            </a:endParaRPr>
          </a:p>
          <a:p>
            <a:endParaRPr lang="en-AU" sz="2000" dirty="0">
              <a:latin typeface="Arial Narrow"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3">
            <a:schemeClr val="lt1"/>
          </a:lnRef>
          <a:fillRef idx="1">
            <a:schemeClr val="accent1"/>
          </a:fillRef>
          <a:effectRef idx="1">
            <a:schemeClr val="accent1"/>
          </a:effectRef>
          <a:fontRef idx="minor">
            <a:schemeClr val="lt1"/>
          </a:fontRef>
        </p:style>
        <p:txBody>
          <a:bodyPr>
            <a:noAutofit/>
          </a:bodyPr>
          <a:lstStyle/>
          <a:p>
            <a:r>
              <a:rPr lang="en-AU" sz="3200" dirty="0" smtClean="0">
                <a:solidFill>
                  <a:schemeClr val="tx1"/>
                </a:solidFill>
              </a:rPr>
              <a:t>Self reliance in defence</a:t>
            </a:r>
            <a:endParaRPr lang="en-AU" sz="3200" dirty="0">
              <a:solidFill>
                <a:schemeClr val="tx1"/>
              </a:solidFill>
            </a:endParaRPr>
          </a:p>
        </p:txBody>
      </p:sp>
      <p:sp>
        <p:nvSpPr>
          <p:cNvPr id="3" name="Content Placeholder 2"/>
          <p:cNvSpPr>
            <a:spLocks noGrp="1"/>
          </p:cNvSpPr>
          <p:nvPr>
            <p:ph idx="1"/>
          </p:nvPr>
        </p:nvSpPr>
        <p:spPr>
          <a:xfrm>
            <a:off x="457200" y="1196752"/>
            <a:ext cx="8229600" cy="4929411"/>
          </a:xfrm>
        </p:spPr>
        <p:txBody>
          <a:bodyPr>
            <a:normAutofit/>
          </a:bodyPr>
          <a:lstStyle/>
          <a:p>
            <a:r>
              <a:rPr lang="en-AU" sz="2000" dirty="0" smtClean="0">
                <a:latin typeface="Arial Narrow" pitchFamily="34" charset="0"/>
              </a:rPr>
              <a:t>At the moment Washington is expected to provide strategic intelligence, space capabilities, a nuclear umbrella and, implicitly, ballistic missile defence. Worse, we expect the US to come to our assistance if we are 'under threat from a major power. Can we afford that?</a:t>
            </a:r>
          </a:p>
          <a:p>
            <a:r>
              <a:rPr lang="en-AU" sz="2000" dirty="0" smtClean="0">
                <a:latin typeface="Arial Narrow" pitchFamily="34" charset="0"/>
              </a:rPr>
              <a:t>Australia is independently self-reliant, but only against a force incapable of launching a credible attack on us anyway</a:t>
            </a:r>
            <a:r>
              <a:rPr lang="en-AU" sz="2000" dirty="0" smtClean="0"/>
              <a:t>. </a:t>
            </a:r>
            <a:endParaRPr lang="en-AU" sz="2000" dirty="0" smtClean="0">
              <a:latin typeface="Arial Narrow" pitchFamily="34" charset="0"/>
            </a:endParaRPr>
          </a:p>
          <a:p>
            <a:r>
              <a:rPr lang="en-AU" sz="2000" dirty="0" smtClean="0">
                <a:latin typeface="Arial Narrow" pitchFamily="34" charset="0"/>
              </a:rPr>
              <a:t>Can we do it like Sweden and Switzerland?</a:t>
            </a:r>
          </a:p>
          <a:p>
            <a:r>
              <a:rPr lang="en-AU" sz="2000" dirty="0" smtClean="0">
                <a:latin typeface="Arial Narrow" pitchFamily="34" charset="0"/>
              </a:rPr>
              <a:t>More soldiers needed. Conscription? Defence not always in favour of that.</a:t>
            </a:r>
          </a:p>
          <a:p>
            <a:r>
              <a:rPr lang="en-AU" sz="2000" dirty="0" smtClean="0">
                <a:latin typeface="Arial Narrow" pitchFamily="34" charset="0"/>
              </a:rPr>
              <a:t>White paper mentions it and then contradicts but nevertheless an increasing trend to self reliance. ALP supports it.</a:t>
            </a:r>
          </a:p>
          <a:p>
            <a:r>
              <a:rPr lang="en-AU" sz="2000" dirty="0" smtClean="0">
                <a:latin typeface="Arial Narrow" pitchFamily="34" charset="0"/>
              </a:rPr>
              <a:t>Greater use of soft power – aid more directed to the region – PNG stability a priority.</a:t>
            </a:r>
          </a:p>
          <a:p>
            <a:r>
              <a:rPr lang="en-AU" sz="2000" dirty="0" smtClean="0">
                <a:latin typeface="Arial Narrow" pitchFamily="34" charset="0"/>
              </a:rPr>
              <a:t>Conscription - $3bn pa on wages alone (2000 figure). 30,000 troops now. Had trouble putting 5000 into Timor in 1999.</a:t>
            </a:r>
          </a:p>
          <a:p>
            <a:endParaRPr lang="en-AU" sz="2000" dirty="0" smtClean="0">
              <a:latin typeface="Arial Narrow"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3">
            <a:schemeClr val="lt1"/>
          </a:lnRef>
          <a:fillRef idx="1">
            <a:schemeClr val="accent1"/>
          </a:fillRef>
          <a:effectRef idx="1">
            <a:schemeClr val="accent1"/>
          </a:effectRef>
          <a:fontRef idx="minor">
            <a:schemeClr val="lt1"/>
          </a:fontRef>
        </p:style>
        <p:txBody>
          <a:bodyPr>
            <a:noAutofit/>
          </a:bodyPr>
          <a:lstStyle/>
          <a:p>
            <a:r>
              <a:rPr lang="en-AU" sz="3200" dirty="0" smtClean="0">
                <a:solidFill>
                  <a:schemeClr val="tx1"/>
                </a:solidFill>
              </a:rPr>
              <a:t>The Bomb for Australia?</a:t>
            </a:r>
            <a:endParaRPr lang="en-AU" sz="3200" dirty="0">
              <a:solidFill>
                <a:schemeClr val="tx1"/>
              </a:solidFill>
            </a:endParaRPr>
          </a:p>
        </p:txBody>
      </p:sp>
      <p:sp>
        <p:nvSpPr>
          <p:cNvPr id="3" name="Content Placeholder 2"/>
          <p:cNvSpPr>
            <a:spLocks noGrp="1"/>
          </p:cNvSpPr>
          <p:nvPr>
            <p:ph idx="1"/>
          </p:nvPr>
        </p:nvSpPr>
        <p:spPr>
          <a:xfrm>
            <a:off x="457200" y="1196752"/>
            <a:ext cx="8229600" cy="4929411"/>
          </a:xfrm>
        </p:spPr>
        <p:txBody>
          <a:bodyPr>
            <a:normAutofit/>
          </a:bodyPr>
          <a:lstStyle/>
          <a:p>
            <a:r>
              <a:rPr lang="en-AU" sz="2000" dirty="0" smtClean="0">
                <a:latin typeface="Arial Narrow" pitchFamily="34" charset="0"/>
              </a:rPr>
              <a:t>Like the British Navy we could have a nuclear armed sub to wreak havoc on the enemy if Melbourne and Sydney go. The Samson option.</a:t>
            </a:r>
          </a:p>
          <a:p>
            <a:r>
              <a:rPr lang="en-AU" sz="2000" dirty="0" smtClean="0">
                <a:latin typeface="Arial Narrow" pitchFamily="34" charset="0"/>
              </a:rPr>
              <a:t>Get our own bomb? It nearly happened in 1971 under Gorton. </a:t>
            </a:r>
          </a:p>
          <a:p>
            <a:r>
              <a:rPr lang="en-AU" sz="2000" dirty="0" smtClean="0">
                <a:latin typeface="Arial Narrow" pitchFamily="34" charset="0"/>
              </a:rPr>
              <a:t>Govt was to build a nuclear power station at Jervis bay ostensibly for power generation but really for Uranium enrichment. Dropped when Gorton left office.</a:t>
            </a:r>
          </a:p>
          <a:p>
            <a:r>
              <a:rPr lang="en-AU" sz="2000" dirty="0" smtClean="0">
                <a:latin typeface="Arial Narrow" pitchFamily="34" charset="0"/>
              </a:rPr>
              <a:t>It was because the US cut us out of nuclear weapons technology sharing.</a:t>
            </a:r>
          </a:p>
          <a:p>
            <a:r>
              <a:rPr lang="en-AU" sz="2000" dirty="0" smtClean="0">
                <a:latin typeface="Arial Narrow" pitchFamily="34" charset="0"/>
              </a:rPr>
              <a:t>We could still do it – we have the expertise, the Uranium and the Lucas Heights reactor. 2 years?</a:t>
            </a:r>
          </a:p>
          <a:p>
            <a:r>
              <a:rPr lang="en-AU" sz="2000" dirty="0" smtClean="0">
                <a:latin typeface="Arial Narrow" pitchFamily="34" charset="0"/>
              </a:rPr>
              <a:t>But unlikely as we have signed the NPT and are advocates for it.</a:t>
            </a:r>
          </a:p>
          <a:p>
            <a:r>
              <a:rPr lang="en-AU" sz="2000" dirty="0" smtClean="0">
                <a:latin typeface="Arial Narrow" pitchFamily="34" charset="0"/>
              </a:rPr>
              <a:t>It might start off a regional arms race..</a:t>
            </a:r>
          </a:p>
          <a:p>
            <a:r>
              <a:rPr lang="en-AU" sz="2000" dirty="0" smtClean="0">
                <a:latin typeface="Arial Narrow" pitchFamily="34" charset="0"/>
              </a:rPr>
              <a:t>Last survey showed 73% of Australians wanted a ban on nuclear weapons.</a:t>
            </a:r>
          </a:p>
          <a:p>
            <a:r>
              <a:rPr lang="en-AU" sz="2000" dirty="0" smtClean="0">
                <a:latin typeface="Arial Narrow" pitchFamily="34" charset="0"/>
              </a:rPr>
              <a:t>Would we use it? Against China? How would it affect our signing of the NPT?</a:t>
            </a:r>
          </a:p>
          <a:p>
            <a:r>
              <a:rPr lang="en-AU" sz="2000" dirty="0" smtClean="0">
                <a:latin typeface="Arial Narrow" pitchFamily="34" charset="0"/>
              </a:rPr>
              <a:t>Nuclear weapons have not prevented conventional warfare.</a:t>
            </a:r>
            <a:endParaRPr lang="en-AU" sz="2000" dirty="0">
              <a:latin typeface="Arial Narrow"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3">
            <a:schemeClr val="lt1"/>
          </a:lnRef>
          <a:fillRef idx="1">
            <a:schemeClr val="accent1"/>
          </a:fillRef>
          <a:effectRef idx="1">
            <a:schemeClr val="accent1"/>
          </a:effectRef>
          <a:fontRef idx="minor">
            <a:schemeClr val="lt1"/>
          </a:fontRef>
        </p:style>
        <p:txBody>
          <a:bodyPr>
            <a:noAutofit/>
          </a:bodyPr>
          <a:lstStyle/>
          <a:p>
            <a:r>
              <a:rPr lang="en-AU" sz="3200" dirty="0" smtClean="0">
                <a:solidFill>
                  <a:schemeClr val="tx1"/>
                </a:solidFill>
              </a:rPr>
              <a:t>A reminder</a:t>
            </a:r>
            <a:endParaRPr lang="en-AU" sz="3200" dirty="0">
              <a:solidFill>
                <a:schemeClr val="tx1"/>
              </a:solidFill>
            </a:endParaRPr>
          </a:p>
        </p:txBody>
      </p:sp>
      <p:pic>
        <p:nvPicPr>
          <p:cNvPr id="4" name="Content Placeholder 3" descr="klzzFpG.jpg"/>
          <p:cNvPicPr>
            <a:picLocks noGrp="1" noChangeAspect="1"/>
          </p:cNvPicPr>
          <p:nvPr>
            <p:ph idx="1"/>
          </p:nvPr>
        </p:nvPicPr>
        <p:blipFill>
          <a:blip r:embed="rId2" cstate="print"/>
          <a:stretch>
            <a:fillRect/>
          </a:stretch>
        </p:blipFill>
        <p:spPr>
          <a:xfrm>
            <a:off x="827584" y="1340768"/>
            <a:ext cx="7560839" cy="4608512"/>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3">
            <a:schemeClr val="lt1"/>
          </a:lnRef>
          <a:fillRef idx="1">
            <a:schemeClr val="accent1"/>
          </a:fillRef>
          <a:effectRef idx="1">
            <a:schemeClr val="accent1"/>
          </a:effectRef>
          <a:fontRef idx="minor">
            <a:schemeClr val="lt1"/>
          </a:fontRef>
        </p:style>
        <p:txBody>
          <a:bodyPr>
            <a:noAutofit/>
          </a:bodyPr>
          <a:lstStyle/>
          <a:p>
            <a:r>
              <a:rPr lang="en-AU" sz="3200" dirty="0" smtClean="0">
                <a:solidFill>
                  <a:schemeClr val="tx1"/>
                </a:solidFill>
              </a:rPr>
              <a:t>Peace keeping</a:t>
            </a:r>
            <a:endParaRPr lang="en-AU" sz="3200" dirty="0">
              <a:solidFill>
                <a:schemeClr val="tx1"/>
              </a:solidFill>
            </a:endParaRPr>
          </a:p>
        </p:txBody>
      </p:sp>
      <p:pic>
        <p:nvPicPr>
          <p:cNvPr id="4" name="Content Placeholder 3" descr="world_map.gif"/>
          <p:cNvPicPr>
            <a:picLocks noGrp="1" noChangeAspect="1"/>
          </p:cNvPicPr>
          <p:nvPr>
            <p:ph idx="1"/>
          </p:nvPr>
        </p:nvPicPr>
        <p:blipFill>
          <a:blip r:embed="rId2" cstate="print"/>
          <a:stretch>
            <a:fillRect/>
          </a:stretch>
        </p:blipFill>
        <p:spPr>
          <a:xfrm>
            <a:off x="467544" y="1124744"/>
            <a:ext cx="8136904" cy="5040560"/>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3">
            <a:schemeClr val="lt1"/>
          </a:lnRef>
          <a:fillRef idx="1">
            <a:schemeClr val="accent1"/>
          </a:fillRef>
          <a:effectRef idx="1">
            <a:schemeClr val="accent1"/>
          </a:effectRef>
          <a:fontRef idx="minor">
            <a:schemeClr val="lt1"/>
          </a:fontRef>
        </p:style>
        <p:txBody>
          <a:bodyPr>
            <a:noAutofit/>
          </a:bodyPr>
          <a:lstStyle/>
          <a:p>
            <a:r>
              <a:rPr lang="en-AU" sz="3200" dirty="0" smtClean="0">
                <a:solidFill>
                  <a:schemeClr val="tx1"/>
                </a:solidFill>
              </a:rPr>
              <a:t>Australia as an arms exporter</a:t>
            </a:r>
            <a:endParaRPr lang="en-AU" sz="3200" dirty="0">
              <a:solidFill>
                <a:schemeClr val="tx1"/>
              </a:solidFill>
            </a:endParaRPr>
          </a:p>
        </p:txBody>
      </p:sp>
      <p:sp>
        <p:nvSpPr>
          <p:cNvPr id="3" name="Content Placeholder 2"/>
          <p:cNvSpPr>
            <a:spLocks noGrp="1"/>
          </p:cNvSpPr>
          <p:nvPr>
            <p:ph idx="1"/>
          </p:nvPr>
        </p:nvSpPr>
        <p:spPr>
          <a:xfrm>
            <a:off x="457200" y="1196752"/>
            <a:ext cx="8229600" cy="4929411"/>
          </a:xfrm>
        </p:spPr>
        <p:txBody>
          <a:bodyPr>
            <a:normAutofit/>
          </a:bodyPr>
          <a:lstStyle/>
          <a:p>
            <a:r>
              <a:rPr lang="en-AU" sz="2000" dirty="0" smtClean="0">
                <a:latin typeface="Arial Narrow" pitchFamily="34" charset="0"/>
              </a:rPr>
              <a:t>The government plans to create the $3.8bn defence export facility to provide finance to local manufacturers to help them sell more of their defence equipment overseas. It is part of the government’s plan for Australia to become one of the world’s top 10 arms exporters</a:t>
            </a:r>
            <a:r>
              <a:rPr lang="en-AU" sz="2000" dirty="0" smtClean="0"/>
              <a:t>.</a:t>
            </a:r>
          </a:p>
          <a:p>
            <a:r>
              <a:rPr lang="en-AU" sz="2000" dirty="0" smtClean="0"/>
              <a:t>Australia currently is ranked 20th in arms exports with a 0.3 percent share of the global market.</a:t>
            </a:r>
          </a:p>
          <a:p>
            <a:r>
              <a:rPr lang="en-AU" sz="2000" dirty="0" smtClean="0"/>
              <a:t>The Bushmaster armoured four-wheel drive is one of Australia's best known military products. The vehicles have been purchased by foreign militaries around the world, including Jamaica, Japan, the UK and the Netherlands. Made by Thales.</a:t>
            </a:r>
          </a:p>
          <a:p>
            <a:r>
              <a:rPr lang="en-AU" sz="2000" dirty="0" smtClean="0"/>
              <a:t>Australia also exports parts for the new Joint Strike Fighter planes and life rafts for ships.</a:t>
            </a:r>
          </a:p>
          <a:p>
            <a:r>
              <a:rPr lang="en-AU" sz="2000" dirty="0" smtClean="0"/>
              <a:t>Priority markets for Australian arms include the US, Canada, the UK, New Zealand, the Middle East and the Indo-Pacific. Labour support – Greens do not.</a:t>
            </a:r>
            <a:endParaRPr lang="en-AU" sz="2000" dirty="0">
              <a:latin typeface="Arial Narrow"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3568" y="692697"/>
            <a:ext cx="7772400" cy="720080"/>
          </a:xfrm>
        </p:spPr>
        <p:style>
          <a:lnRef idx="1">
            <a:schemeClr val="accent4"/>
          </a:lnRef>
          <a:fillRef idx="2">
            <a:schemeClr val="accent4"/>
          </a:fillRef>
          <a:effectRef idx="1">
            <a:schemeClr val="accent4"/>
          </a:effectRef>
          <a:fontRef idx="minor">
            <a:schemeClr val="dk1"/>
          </a:fontRef>
        </p:style>
        <p:txBody>
          <a:bodyPr/>
          <a:lstStyle/>
          <a:p>
            <a:pPr algn="ctr"/>
            <a:r>
              <a:rPr lang="en-AU" sz="3200" dirty="0" smtClean="0">
                <a:latin typeface="+mn-lt"/>
              </a:rPr>
              <a:t>Reading guide</a:t>
            </a:r>
            <a:endParaRPr lang="en-AU" sz="3200" dirty="0">
              <a:latin typeface="+mn-lt"/>
            </a:endParaRPr>
          </a:p>
        </p:txBody>
      </p:sp>
      <p:pic>
        <p:nvPicPr>
          <p:cNvPr id="8" name="Content Placeholder 7" descr="9781863959186.jpg"/>
          <p:cNvPicPr>
            <a:picLocks noGrp="1" noChangeAspect="1"/>
          </p:cNvPicPr>
          <p:nvPr>
            <p:ph sz="half" idx="2"/>
          </p:nvPr>
        </p:nvPicPr>
        <p:blipFill>
          <a:blip r:embed="rId2" cstate="print"/>
          <a:stretch>
            <a:fillRect/>
          </a:stretch>
        </p:blipFill>
        <p:spPr>
          <a:xfrm>
            <a:off x="5183336" y="2147888"/>
            <a:ext cx="2739728" cy="4114800"/>
          </a:xfrm>
        </p:spPr>
      </p:pic>
      <p:pic>
        <p:nvPicPr>
          <p:cNvPr id="6" name="Content Placeholder 5" descr="9780522869323-australias-defence-strategy20171202-4-4xyvro.jpeg"/>
          <p:cNvPicPr>
            <a:picLocks noGrp="1" noChangeAspect="1"/>
          </p:cNvPicPr>
          <p:nvPr>
            <p:ph sz="half" idx="1"/>
          </p:nvPr>
        </p:nvPicPr>
        <p:blipFill>
          <a:blip r:embed="rId3" cstate="print"/>
          <a:stretch>
            <a:fillRect/>
          </a:stretch>
        </p:blipFill>
        <p:spPr>
          <a:xfrm>
            <a:off x="1187624" y="2204864"/>
            <a:ext cx="2880320" cy="4032448"/>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3">
            <a:schemeClr val="lt1"/>
          </a:lnRef>
          <a:fillRef idx="1">
            <a:schemeClr val="accent1"/>
          </a:fillRef>
          <a:effectRef idx="1">
            <a:schemeClr val="accent1"/>
          </a:effectRef>
          <a:fontRef idx="minor">
            <a:schemeClr val="lt1"/>
          </a:fontRef>
        </p:style>
        <p:txBody>
          <a:bodyPr>
            <a:noAutofit/>
          </a:bodyPr>
          <a:lstStyle/>
          <a:p>
            <a:r>
              <a:rPr lang="en-AU" sz="3200" dirty="0" smtClean="0">
                <a:solidFill>
                  <a:schemeClr val="tx1"/>
                </a:solidFill>
              </a:rPr>
              <a:t>The need for great and powerful friends</a:t>
            </a:r>
            <a:endParaRPr lang="en-AU" sz="3200" dirty="0">
              <a:solidFill>
                <a:schemeClr val="tx1"/>
              </a:solidFill>
            </a:endParaRPr>
          </a:p>
        </p:txBody>
      </p:sp>
      <p:sp>
        <p:nvSpPr>
          <p:cNvPr id="3" name="Content Placeholder 2"/>
          <p:cNvSpPr>
            <a:spLocks noGrp="1"/>
          </p:cNvSpPr>
          <p:nvPr>
            <p:ph idx="1"/>
          </p:nvPr>
        </p:nvSpPr>
        <p:spPr>
          <a:xfrm>
            <a:off x="457200" y="1196752"/>
            <a:ext cx="8229600" cy="4929411"/>
          </a:xfrm>
        </p:spPr>
        <p:txBody>
          <a:bodyPr>
            <a:normAutofit lnSpcReduction="10000"/>
          </a:bodyPr>
          <a:lstStyle/>
          <a:p>
            <a:r>
              <a:rPr lang="en-AU" sz="2000" dirty="0" smtClean="0">
                <a:latin typeface="Arial Narrow" pitchFamily="34" charset="0"/>
              </a:rPr>
              <a:t>Traditionally British – it was considered “home”. We were culturally superior and “white”</a:t>
            </a:r>
          </a:p>
          <a:p>
            <a:r>
              <a:rPr lang="en-AU" sz="2000" dirty="0" smtClean="0">
                <a:latin typeface="Arial Narrow" pitchFamily="34" charset="0"/>
              </a:rPr>
              <a:t>British lifestyle and culture at home.</a:t>
            </a:r>
          </a:p>
          <a:p>
            <a:r>
              <a:rPr lang="en-AU" sz="2000" dirty="0" smtClean="0">
                <a:latin typeface="Arial Narrow" pitchFamily="34" charset="0"/>
              </a:rPr>
              <a:t>But there were doubts – Anglo – Japanese naval Treaty of 1902.</a:t>
            </a:r>
          </a:p>
          <a:p>
            <a:r>
              <a:rPr lang="en-AU" sz="2000" dirty="0" smtClean="0">
                <a:latin typeface="Arial Narrow" pitchFamily="34" charset="0"/>
              </a:rPr>
              <a:t>The Great White Fleet visit from the US in 1908 showed us options</a:t>
            </a:r>
          </a:p>
          <a:p>
            <a:r>
              <a:rPr lang="en-AU" sz="2000" dirty="0" smtClean="0">
                <a:latin typeface="Arial Narrow" pitchFamily="34" charset="0"/>
              </a:rPr>
              <a:t>A century of concern over the threat posed by the Japanese after their invasion of Korea in 1910 and then their spread throughout China in the 30s.</a:t>
            </a:r>
          </a:p>
          <a:p>
            <a:r>
              <a:rPr lang="en-AU" sz="2000" dirty="0" smtClean="0">
                <a:latin typeface="Arial Narrow" pitchFamily="34" charset="0"/>
              </a:rPr>
              <a:t>Over reliance on Singapore naval base.</a:t>
            </a:r>
          </a:p>
          <a:p>
            <a:r>
              <a:rPr lang="en-AU" sz="2000" dirty="0" smtClean="0">
                <a:latin typeface="Arial Narrow" pitchFamily="34" charset="0"/>
              </a:rPr>
              <a:t>Pearl Harbour” – “ I told you so”. </a:t>
            </a:r>
          </a:p>
          <a:p>
            <a:r>
              <a:rPr lang="en-AU" sz="2000" dirty="0" smtClean="0">
                <a:latin typeface="Arial Narrow" pitchFamily="34" charset="0"/>
              </a:rPr>
              <a:t>Troops released from Europe to head back to Australia.</a:t>
            </a:r>
          </a:p>
          <a:p>
            <a:r>
              <a:rPr lang="en-AU" sz="2000" dirty="0" smtClean="0">
                <a:latin typeface="Arial Narrow" pitchFamily="34" charset="0"/>
              </a:rPr>
              <a:t>PM Curtin’s speech after the fall of Singapore.</a:t>
            </a:r>
          </a:p>
          <a:p>
            <a:r>
              <a:rPr lang="en-AU" sz="2000" dirty="0" smtClean="0">
                <a:latin typeface="Arial Narrow" pitchFamily="34" charset="0"/>
              </a:rPr>
              <a:t>MacArthur arrives in Brisbane after the fall of the Philippines.</a:t>
            </a:r>
          </a:p>
          <a:p>
            <a:r>
              <a:rPr lang="en-AU" sz="2000" dirty="0" smtClean="0">
                <a:latin typeface="Arial Narrow" pitchFamily="34" charset="0"/>
              </a:rPr>
              <a:t>Australia as the secure rear in WW2. and the base of the island hopping campaign to defeat the Japanese. </a:t>
            </a:r>
            <a:endParaRPr lang="en-AU" sz="2000" dirty="0">
              <a:latin typeface="Arial Narrow"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3">
            <a:schemeClr val="lt1"/>
          </a:lnRef>
          <a:fillRef idx="1">
            <a:schemeClr val="accent1"/>
          </a:fillRef>
          <a:effectRef idx="1">
            <a:schemeClr val="accent1"/>
          </a:effectRef>
          <a:fontRef idx="minor">
            <a:schemeClr val="lt1"/>
          </a:fontRef>
        </p:style>
        <p:txBody>
          <a:bodyPr>
            <a:noAutofit/>
          </a:bodyPr>
          <a:lstStyle/>
          <a:p>
            <a:r>
              <a:rPr lang="en-AU" sz="3200" dirty="0" smtClean="0">
                <a:solidFill>
                  <a:schemeClr val="tx1"/>
                </a:solidFill>
              </a:rPr>
              <a:t>The American Fleet in Brisbane 1941</a:t>
            </a:r>
            <a:endParaRPr lang="en-AU" sz="3200" dirty="0">
              <a:solidFill>
                <a:schemeClr val="tx1"/>
              </a:solidFill>
            </a:endParaRPr>
          </a:p>
        </p:txBody>
      </p:sp>
      <p:pic>
        <p:nvPicPr>
          <p:cNvPr id="4" name="Content Placeholder 3" descr="slq-102768-american-fleet-marching-down-queen-street-brisbane-march-1941.jpg"/>
          <p:cNvPicPr>
            <a:picLocks noGrp="1" noChangeAspect="1"/>
          </p:cNvPicPr>
          <p:nvPr>
            <p:ph idx="1"/>
          </p:nvPr>
        </p:nvPicPr>
        <p:blipFill>
          <a:blip r:embed="rId2" cstate="print"/>
          <a:stretch>
            <a:fillRect/>
          </a:stretch>
        </p:blipFill>
        <p:spPr>
          <a:xfrm>
            <a:off x="683569" y="1196975"/>
            <a:ext cx="7704856" cy="4929188"/>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3">
            <a:schemeClr val="lt1"/>
          </a:lnRef>
          <a:fillRef idx="1">
            <a:schemeClr val="accent1"/>
          </a:fillRef>
          <a:effectRef idx="1">
            <a:schemeClr val="accent1"/>
          </a:effectRef>
          <a:fontRef idx="minor">
            <a:schemeClr val="lt1"/>
          </a:fontRef>
        </p:style>
        <p:txBody>
          <a:bodyPr>
            <a:noAutofit/>
          </a:bodyPr>
          <a:lstStyle/>
          <a:p>
            <a:r>
              <a:rPr lang="en-AU" sz="3200" dirty="0" smtClean="0">
                <a:solidFill>
                  <a:schemeClr val="tx1"/>
                </a:solidFill>
              </a:rPr>
              <a:t>Forward defence</a:t>
            </a:r>
            <a:endParaRPr lang="en-AU" sz="3200" dirty="0">
              <a:solidFill>
                <a:schemeClr val="tx1"/>
              </a:solidFill>
            </a:endParaRPr>
          </a:p>
        </p:txBody>
      </p:sp>
      <p:sp>
        <p:nvSpPr>
          <p:cNvPr id="3" name="Content Placeholder 2"/>
          <p:cNvSpPr>
            <a:spLocks noGrp="1"/>
          </p:cNvSpPr>
          <p:nvPr>
            <p:ph idx="1"/>
          </p:nvPr>
        </p:nvSpPr>
        <p:spPr>
          <a:xfrm>
            <a:off x="457200" y="1196752"/>
            <a:ext cx="8229600" cy="4929411"/>
          </a:xfrm>
        </p:spPr>
        <p:txBody>
          <a:bodyPr>
            <a:normAutofit/>
          </a:bodyPr>
          <a:lstStyle/>
          <a:p>
            <a:r>
              <a:rPr lang="en-AU" sz="2000" dirty="0" smtClean="0">
                <a:latin typeface="Arial Narrow" pitchFamily="34" charset="0"/>
              </a:rPr>
              <a:t>Colonial powers – Dutch in Indonesia, French in Indo China and the English in Malaya and Singapore created a secure northern perimeter.</a:t>
            </a:r>
          </a:p>
          <a:p>
            <a:r>
              <a:rPr lang="en-AU" sz="2000" dirty="0" smtClean="0">
                <a:latin typeface="Arial Narrow" pitchFamily="34" charset="0"/>
              </a:rPr>
              <a:t>Once they were gone that security was lost.</a:t>
            </a:r>
          </a:p>
          <a:p>
            <a:r>
              <a:rPr lang="en-AU" sz="2000" dirty="0" smtClean="0">
                <a:latin typeface="Arial Narrow" pitchFamily="34" charset="0"/>
              </a:rPr>
              <a:t>Active engagement in the Malayan Emergency 1948 – 1960</a:t>
            </a:r>
          </a:p>
          <a:p>
            <a:r>
              <a:rPr lang="en-AU" sz="2000" dirty="0" smtClean="0">
                <a:latin typeface="Arial Narrow" pitchFamily="34" charset="0"/>
              </a:rPr>
              <a:t>Confrontation with Indonesia – 1963 – 1966. The massacre of Communists in 1965. “The Year of Living Dangerously”.</a:t>
            </a:r>
          </a:p>
          <a:p>
            <a:r>
              <a:rPr lang="en-AU" sz="2000" dirty="0" smtClean="0">
                <a:latin typeface="Arial Narrow" pitchFamily="34" charset="0"/>
              </a:rPr>
              <a:t>In co-operation with the British during Malayan Emergency and The US in Vietnam but not with the Dutch in Indonesia.</a:t>
            </a:r>
          </a:p>
          <a:p>
            <a:r>
              <a:rPr lang="en-AU" sz="2000" dirty="0" smtClean="0">
                <a:latin typeface="Arial Narrow" pitchFamily="34" charset="0"/>
              </a:rPr>
              <a:t>Menzies turns the clock back over Indonesia.</a:t>
            </a:r>
          </a:p>
          <a:p>
            <a:r>
              <a:rPr lang="en-AU" sz="2000" dirty="0" smtClean="0">
                <a:latin typeface="Arial Narrow" pitchFamily="34" charset="0"/>
              </a:rPr>
              <a:t>Concerns over the commitment of the British to our defence and security. The Fall of Singapore and the “East of Suez” policy. (1968).</a:t>
            </a:r>
          </a:p>
          <a:p>
            <a:r>
              <a:rPr lang="en-AU" sz="2000" dirty="0" smtClean="0">
                <a:latin typeface="Arial Narrow" pitchFamily="34" charset="0"/>
              </a:rPr>
              <a:t>Vietnam 1964 – 1972.</a:t>
            </a:r>
          </a:p>
          <a:p>
            <a:r>
              <a:rPr lang="en-AU" sz="2000" dirty="0" smtClean="0">
                <a:latin typeface="Arial Narrow" pitchFamily="34" charset="0"/>
              </a:rPr>
              <a:t>Five Power Defence arrangement with Malaysia and Singapore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7772400" cy="554509"/>
          </a:xfrm>
        </p:spPr>
        <p:style>
          <a:lnRef idx="3">
            <a:schemeClr val="lt1"/>
          </a:lnRef>
          <a:fillRef idx="1">
            <a:schemeClr val="accent1"/>
          </a:fillRef>
          <a:effectRef idx="1">
            <a:schemeClr val="accent1"/>
          </a:effectRef>
          <a:fontRef idx="minor">
            <a:schemeClr val="lt1"/>
          </a:fontRef>
        </p:style>
        <p:txBody>
          <a:bodyPr>
            <a:normAutofit fontScale="90000"/>
          </a:bodyPr>
          <a:lstStyle/>
          <a:p>
            <a:pPr algn="ctr"/>
            <a:r>
              <a:rPr lang="en-AU" sz="3200" dirty="0" smtClean="0">
                <a:solidFill>
                  <a:schemeClr val="tx1"/>
                </a:solidFill>
              </a:rPr>
              <a:t>Our Wars</a:t>
            </a:r>
            <a:endParaRPr lang="en-AU" sz="3200" dirty="0">
              <a:solidFill>
                <a:schemeClr val="tx1"/>
              </a:solidFill>
            </a:endParaRPr>
          </a:p>
        </p:txBody>
      </p:sp>
      <p:sp>
        <p:nvSpPr>
          <p:cNvPr id="3" name="Content Placeholder 2"/>
          <p:cNvSpPr>
            <a:spLocks noGrp="1"/>
          </p:cNvSpPr>
          <p:nvPr>
            <p:ph idx="1"/>
          </p:nvPr>
        </p:nvSpPr>
        <p:spPr>
          <a:xfrm>
            <a:off x="683568" y="1196752"/>
            <a:ext cx="7772400" cy="5328592"/>
          </a:xfrm>
        </p:spPr>
        <p:txBody>
          <a:bodyPr>
            <a:normAutofit/>
          </a:bodyPr>
          <a:lstStyle/>
          <a:p>
            <a:r>
              <a:rPr lang="en-AU" sz="2000" dirty="0" smtClean="0">
                <a:latin typeface="Arial Narrow" pitchFamily="34" charset="0"/>
              </a:rPr>
              <a:t>Sudan 1885</a:t>
            </a:r>
          </a:p>
          <a:p>
            <a:r>
              <a:rPr lang="en-AU" sz="2000" dirty="0" smtClean="0">
                <a:latin typeface="Arial Narrow" pitchFamily="34" charset="0"/>
              </a:rPr>
              <a:t>Boer War (1899-1902)</a:t>
            </a:r>
          </a:p>
          <a:p>
            <a:r>
              <a:rPr lang="en-AU" sz="2000" dirty="0" smtClean="0">
                <a:latin typeface="Arial Narrow" pitchFamily="34" charset="0"/>
              </a:rPr>
              <a:t>China (Boxer rebellion) 1902</a:t>
            </a:r>
          </a:p>
          <a:p>
            <a:r>
              <a:rPr lang="en-AU" sz="2000" dirty="0" smtClean="0">
                <a:latin typeface="Arial Narrow" pitchFamily="34" charset="0"/>
              </a:rPr>
              <a:t>First world war (1914-18)</a:t>
            </a:r>
          </a:p>
          <a:p>
            <a:r>
              <a:rPr lang="en-AU" sz="2000" dirty="0" smtClean="0">
                <a:latin typeface="Arial Narrow" pitchFamily="34" charset="0"/>
              </a:rPr>
              <a:t>Second World War (1939-45)</a:t>
            </a:r>
          </a:p>
          <a:p>
            <a:r>
              <a:rPr lang="en-AU" sz="2000" dirty="0" smtClean="0">
                <a:latin typeface="Arial Narrow" pitchFamily="34" charset="0"/>
              </a:rPr>
              <a:t>Occupation of Japan (1946-51)</a:t>
            </a:r>
          </a:p>
          <a:p>
            <a:r>
              <a:rPr lang="en-AU" sz="2000" dirty="0" smtClean="0">
                <a:latin typeface="Arial Narrow" pitchFamily="34" charset="0"/>
              </a:rPr>
              <a:t>Korean War (1950-53)</a:t>
            </a:r>
          </a:p>
          <a:p>
            <a:r>
              <a:rPr lang="en-AU" sz="2000" dirty="0" smtClean="0">
                <a:latin typeface="Arial Narrow" pitchFamily="34" charset="0"/>
              </a:rPr>
              <a:t>Malayan Emergency (1950 - 60)</a:t>
            </a:r>
          </a:p>
          <a:p>
            <a:r>
              <a:rPr lang="en-AU" sz="2000" dirty="0" smtClean="0">
                <a:latin typeface="Arial Narrow" pitchFamily="34" charset="0"/>
              </a:rPr>
              <a:t>Indonesian Confrontation (1963 – 66)</a:t>
            </a:r>
          </a:p>
          <a:p>
            <a:r>
              <a:rPr lang="en-AU" sz="2000" dirty="0" smtClean="0">
                <a:latin typeface="Arial Narrow" pitchFamily="34" charset="0"/>
              </a:rPr>
              <a:t>Vietnam War (1962- 75)</a:t>
            </a:r>
          </a:p>
          <a:p>
            <a:r>
              <a:rPr lang="en-AU" sz="2000" dirty="0" smtClean="0">
                <a:latin typeface="Arial Narrow" pitchFamily="34" charset="0"/>
              </a:rPr>
              <a:t>Iraq First Gulf War (1990 -91)</a:t>
            </a:r>
          </a:p>
          <a:p>
            <a:r>
              <a:rPr lang="en-AU" sz="2000" dirty="0" smtClean="0">
                <a:latin typeface="Arial Narrow" pitchFamily="34" charset="0"/>
              </a:rPr>
              <a:t>Afghanistan (2001 – Present)</a:t>
            </a:r>
          </a:p>
          <a:p>
            <a:r>
              <a:rPr lang="en-AU" sz="2000" dirty="0" smtClean="0">
                <a:latin typeface="Arial Narrow" pitchFamily="34" charset="0"/>
              </a:rPr>
              <a:t>Iraq second Gulf War (2003 – 2009)</a:t>
            </a:r>
          </a:p>
          <a:p>
            <a:r>
              <a:rPr lang="en-AU" sz="2000" dirty="0" smtClean="0">
                <a:latin typeface="Arial Narrow" pitchFamily="34" charset="0"/>
              </a:rPr>
              <a:t>Peace keeping (1947 – Present)</a:t>
            </a:r>
          </a:p>
          <a:p>
            <a:endParaRPr lang="en-AU" dirty="0">
              <a:solidFill>
                <a:schemeClr val="accent4"/>
              </a:solidFill>
            </a:endParaRPr>
          </a:p>
        </p:txBody>
      </p:sp>
      <p:sp>
        <p:nvSpPr>
          <p:cNvPr id="4" name="TextBox 3"/>
          <p:cNvSpPr txBox="1"/>
          <p:nvPr/>
        </p:nvSpPr>
        <p:spPr>
          <a:xfrm>
            <a:off x="6228184" y="1916832"/>
            <a:ext cx="2088232" cy="1477328"/>
          </a:xfrm>
          <a:prstGeom prst="rect">
            <a:avLst/>
          </a:prstGeom>
          <a:solidFill>
            <a:srgbClr val="92D050"/>
          </a:solidFill>
        </p:spPr>
        <p:txBody>
          <a:bodyPr wrap="square" rtlCol="0">
            <a:spAutoFit/>
          </a:bodyPr>
          <a:lstStyle/>
          <a:p>
            <a:r>
              <a:rPr lang="en-AU" dirty="0" smtClean="0">
                <a:latin typeface="Arial Narrow" pitchFamily="34" charset="0"/>
              </a:rPr>
              <a:t>Plus 38 peacekeeping missions some going for years (e.g. Kosovo) and some dangerous (East Timor (1999)</a:t>
            </a:r>
            <a:endParaRPr lang="en-AU" dirty="0">
              <a:latin typeface="Arial Narrow"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748</TotalTime>
  <Words>3276</Words>
  <Application>Microsoft Office PowerPoint</Application>
  <PresentationFormat>On-screen Show (4:3)</PresentationFormat>
  <Paragraphs>290</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The defence of Australia</vt:lpstr>
      <vt:lpstr>The problem – we cannot defend this?</vt:lpstr>
      <vt:lpstr>The three pre-occupations for defence</vt:lpstr>
      <vt:lpstr>The threat scenario</vt:lpstr>
      <vt:lpstr>A reminder</vt:lpstr>
      <vt:lpstr>The need for great and powerful friends</vt:lpstr>
      <vt:lpstr>The American Fleet in Brisbane 1941</vt:lpstr>
      <vt:lpstr>Forward defence</vt:lpstr>
      <vt:lpstr>Our Wars</vt:lpstr>
      <vt:lpstr>Since then</vt:lpstr>
      <vt:lpstr>Defence spending</vt:lpstr>
      <vt:lpstr>Hobart Class AW destroyers</vt:lpstr>
      <vt:lpstr>Where we are at</vt:lpstr>
      <vt:lpstr>2017 Defence white paper</vt:lpstr>
      <vt:lpstr>The critical issues</vt:lpstr>
      <vt:lpstr>Problems and buying disasters</vt:lpstr>
      <vt:lpstr>And those subs $50bn worth</vt:lpstr>
      <vt:lpstr>The submarine question</vt:lpstr>
      <vt:lpstr>The submarines – the nuclear option</vt:lpstr>
      <vt:lpstr>Why the F35?</vt:lpstr>
      <vt:lpstr>The F35 purchase</vt:lpstr>
      <vt:lpstr>The Armed Forces future</vt:lpstr>
      <vt:lpstr>The Army</vt:lpstr>
      <vt:lpstr>Where are the threats?</vt:lpstr>
      <vt:lpstr>And what of the future?</vt:lpstr>
      <vt:lpstr>Russian area defence</vt:lpstr>
      <vt:lpstr>And the Chinese version – area denial – no more carriers in the Taiwan strait</vt:lpstr>
      <vt:lpstr>Russia and NATO and the US in Asia?</vt:lpstr>
      <vt:lpstr>Threats to our vital interests</vt:lpstr>
      <vt:lpstr>Threat or partner?</vt:lpstr>
      <vt:lpstr>ANZUS – the cornerstone of the relationship with the US</vt:lpstr>
      <vt:lpstr>Our best friends</vt:lpstr>
      <vt:lpstr>Our ties with the US</vt:lpstr>
      <vt:lpstr>Our relations with the US and planning</vt:lpstr>
      <vt:lpstr>And the tyranny of distance</vt:lpstr>
      <vt:lpstr>What the voters think</vt:lpstr>
      <vt:lpstr>Where and when should we use military force?</vt:lpstr>
      <vt:lpstr>Indonesia a threat?</vt:lpstr>
      <vt:lpstr>The Indonesian Army</vt:lpstr>
      <vt:lpstr>Is China a threat to Australia?</vt:lpstr>
      <vt:lpstr>The Cyber threat to Australia </vt:lpstr>
      <vt:lpstr>Who can we trust?</vt:lpstr>
      <vt:lpstr>Trust in global Powers</vt:lpstr>
      <vt:lpstr>The Spies</vt:lpstr>
      <vt:lpstr>Defence and the spies</vt:lpstr>
      <vt:lpstr>Pine Gap</vt:lpstr>
      <vt:lpstr>Can we defend ourselves?</vt:lpstr>
      <vt:lpstr>Self reliance in defence</vt:lpstr>
      <vt:lpstr>The Bomb for Australia?</vt:lpstr>
      <vt:lpstr>Peace keeping</vt:lpstr>
      <vt:lpstr>Australia as an arms exporter</vt:lpstr>
      <vt:lpstr>Reading guide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 – Society and politics</dc:title>
  <dc:creator>user</dc:creator>
  <cp:lastModifiedBy>user</cp:lastModifiedBy>
  <cp:revision>158</cp:revision>
  <dcterms:created xsi:type="dcterms:W3CDTF">2017-02-12T01:44:16Z</dcterms:created>
  <dcterms:modified xsi:type="dcterms:W3CDTF">2018-02-19T23:48:39Z</dcterms:modified>
</cp:coreProperties>
</file>