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96" r:id="rId6"/>
    <p:sldId id="260" r:id="rId7"/>
    <p:sldId id="275" r:id="rId8"/>
    <p:sldId id="282" r:id="rId9"/>
    <p:sldId id="269" r:id="rId10"/>
    <p:sldId id="277" r:id="rId11"/>
    <p:sldId id="276" r:id="rId12"/>
    <p:sldId id="287" r:id="rId13"/>
    <p:sldId id="288" r:id="rId14"/>
    <p:sldId id="273" r:id="rId15"/>
    <p:sldId id="261" r:id="rId16"/>
    <p:sldId id="262" r:id="rId17"/>
    <p:sldId id="263" r:id="rId18"/>
    <p:sldId id="293" r:id="rId19"/>
    <p:sldId id="264" r:id="rId20"/>
    <p:sldId id="294" r:id="rId21"/>
    <p:sldId id="295" r:id="rId22"/>
    <p:sldId id="265" r:id="rId23"/>
    <p:sldId id="274" r:id="rId24"/>
    <p:sldId id="266" r:id="rId25"/>
    <p:sldId id="267" r:id="rId26"/>
    <p:sldId id="268" r:id="rId27"/>
    <p:sldId id="270" r:id="rId28"/>
    <p:sldId id="272" r:id="rId29"/>
    <p:sldId id="300" r:id="rId30"/>
    <p:sldId id="299" r:id="rId31"/>
    <p:sldId id="301" r:id="rId32"/>
    <p:sldId id="298" r:id="rId33"/>
    <p:sldId id="303" r:id="rId34"/>
    <p:sldId id="304" r:id="rId35"/>
    <p:sldId id="271" r:id="rId36"/>
    <p:sldId id="278" r:id="rId37"/>
    <p:sldId id="283" r:id="rId38"/>
    <p:sldId id="284" r:id="rId39"/>
    <p:sldId id="290" r:id="rId40"/>
    <p:sldId id="291" r:id="rId41"/>
    <p:sldId id="285" r:id="rId42"/>
    <p:sldId id="292" r:id="rId43"/>
    <p:sldId id="286" r:id="rId44"/>
    <p:sldId id="289" r:id="rId45"/>
    <p:sldId id="302" r:id="rId46"/>
    <p:sldId id="281" r:id="rId47"/>
    <p:sldId id="297" r:id="rId48"/>
    <p:sldId id="27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27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000" cy="6858000"/>
            <a:chOff x="0" y="0"/>
            <a:chExt cx="5760" cy="4320"/>
          </a:xfrm>
        </p:grpSpPr>
        <p:sp>
          <p:nvSpPr>
            <p:cNvPr id="33804" name="Rectangle 12"/>
            <p:cNvSpPr>
              <a:spLocks noChangeArrowheads="1"/>
            </p:cNvSpPr>
            <p:nvPr userDrawn="1"/>
          </p:nvSpPr>
          <p:spPr bwMode="white">
            <a:xfrm>
              <a:off x="0" y="2352"/>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AU"/>
            </a:p>
          </p:txBody>
        </p:sp>
        <p:sp>
          <p:nvSpPr>
            <p:cNvPr id="33794" name="Rectangle 2"/>
            <p:cNvSpPr>
              <a:spLocks noChangeArrowheads="1"/>
            </p:cNvSpPr>
            <p:nvPr userDrawn="1"/>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AU"/>
            </a:p>
          </p:txBody>
        </p:sp>
        <p:sp>
          <p:nvSpPr>
            <p:cNvPr id="33795" name="Rectangle 3"/>
            <p:cNvSpPr>
              <a:spLocks noChangeArrowheads="1"/>
            </p:cNvSpPr>
            <p:nvPr userDrawn="1"/>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AU"/>
            </a:p>
          </p:txBody>
        </p:sp>
        <p:pic>
          <p:nvPicPr>
            <p:cNvPr id="33803" name="Picture 11" descr="D:\FRONTPAGE THEMES\CONSTRUC\URBBANND.PNG"/>
            <p:cNvPicPr>
              <a:picLocks noChangeAspect="1" noChangeArrowheads="1"/>
            </p:cNvPicPr>
            <p:nvPr userDrawn="1"/>
          </p:nvPicPr>
          <p:blipFill>
            <a:blip r:embed="rId2" cstate="print"/>
            <a:srcRect l="5824" t="8493" r="35922"/>
            <a:stretch>
              <a:fillRect/>
            </a:stretch>
          </p:blipFill>
          <p:spPr bwMode="ltGray">
            <a:xfrm>
              <a:off x="0" y="0"/>
              <a:ext cx="5760" cy="905"/>
            </a:xfrm>
            <a:prstGeom prst="rect">
              <a:avLst/>
            </a:prstGeom>
            <a:noFill/>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r>
              <a:rPr lang="en-US" smtClean="0"/>
              <a:t>Click to edit Master title style</a:t>
            </a:r>
            <a:endParaRPr lang="en-AU"/>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Monotype Sorts" pitchFamily="2" charset="2"/>
              <a:buNone/>
              <a:defRPr/>
            </a:lvl1pPr>
          </a:lstStyle>
          <a:p>
            <a:r>
              <a:rPr lang="en-US" smtClean="0"/>
              <a:t>Click to edit Master subtitle style</a:t>
            </a:r>
            <a:endParaRPr lang="en-AU"/>
          </a:p>
        </p:txBody>
      </p:sp>
      <p:sp>
        <p:nvSpPr>
          <p:cNvPr id="33798" name="Rectangle 6"/>
          <p:cNvSpPr>
            <a:spLocks noGrp="1" noChangeArrowheads="1"/>
          </p:cNvSpPr>
          <p:nvPr>
            <p:ph type="dt" sz="half" idx="2"/>
          </p:nvPr>
        </p:nvSpPr>
        <p:spPr>
          <a:xfrm>
            <a:off x="685800" y="6248400"/>
            <a:ext cx="1905000" cy="457200"/>
          </a:xfrm>
        </p:spPr>
        <p:txBody>
          <a:bodyPr/>
          <a:lstStyle>
            <a:lvl1pPr>
              <a:defRPr/>
            </a:lvl1pPr>
          </a:lstStyle>
          <a:p>
            <a:fld id="{2E41CFA3-86F8-45C6-930B-0553D4611996}" type="datetimeFigureOut">
              <a:rPr lang="en-AU" smtClean="0"/>
              <a:pPr/>
              <a:t>29/08/2017</a:t>
            </a:fld>
            <a:endParaRPr lang="en-AU"/>
          </a:p>
        </p:txBody>
      </p:sp>
      <p:sp>
        <p:nvSpPr>
          <p:cNvPr id="33799" name="Rectangle 7"/>
          <p:cNvSpPr>
            <a:spLocks noGrp="1" noChangeArrowheads="1"/>
          </p:cNvSpPr>
          <p:nvPr>
            <p:ph type="ftr" sz="quarter" idx="3"/>
          </p:nvPr>
        </p:nvSpPr>
        <p:spPr>
          <a:xfrm>
            <a:off x="3124200" y="6248400"/>
            <a:ext cx="2895600" cy="457200"/>
          </a:xfrm>
        </p:spPr>
        <p:txBody>
          <a:bodyPr/>
          <a:lstStyle>
            <a:lvl1pPr>
              <a:defRPr/>
            </a:lvl1pPr>
          </a:lstStyle>
          <a:p>
            <a:endParaRPr lang="en-AU"/>
          </a:p>
        </p:txBody>
      </p:sp>
      <p:sp>
        <p:nvSpPr>
          <p:cNvPr id="33800" name="Rectangle 8"/>
          <p:cNvSpPr>
            <a:spLocks noGrp="1" noChangeArrowheads="1"/>
          </p:cNvSpPr>
          <p:nvPr>
            <p:ph type="sldNum" sz="quarter" idx="4"/>
          </p:nvPr>
        </p:nvSpPr>
        <p:spPr>
          <a:xfrm>
            <a:off x="6553200" y="6248400"/>
            <a:ext cx="1905000" cy="457200"/>
          </a:xfrm>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E41CFA3-86F8-45C6-930B-0553D4611996}" type="datetimeFigureOut">
              <a:rPr lang="en-AU" smtClean="0"/>
              <a:pPr/>
              <a:t>29/08/2017</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A500FE3-44F6-40CC-840D-0B3423A9050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9144000" cy="6858000"/>
            <a:chOff x="0" y="0"/>
            <a:chExt cx="5760" cy="4320"/>
          </a:xfrm>
        </p:grpSpPr>
        <p:sp>
          <p:nvSpPr>
            <p:cNvPr id="22530" name="Rectangle 2"/>
            <p:cNvSpPr>
              <a:spLocks noChangeArrowheads="1"/>
            </p:cNvSpPr>
            <p:nvPr/>
          </p:nvSpPr>
          <p:spPr bwMode="white">
            <a:xfrm>
              <a:off x="0" y="0"/>
              <a:ext cx="5760" cy="1200"/>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AU"/>
            </a:p>
          </p:txBody>
        </p:sp>
        <p:sp>
          <p:nvSpPr>
            <p:cNvPr id="2253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AU"/>
            </a:p>
          </p:txBody>
        </p:sp>
        <p:pic>
          <p:nvPicPr>
            <p:cNvPr id="22538" name="Picture 10" descr="D:\FRONTPAGE THEMES\CONSTRUC\URBBANND.PNG"/>
            <p:cNvPicPr>
              <a:picLocks noChangeAspect="1" noChangeArrowheads="1"/>
            </p:cNvPicPr>
            <p:nvPr/>
          </p:nvPicPr>
          <p:blipFill>
            <a:blip r:embed="rId14" cstate="print"/>
            <a:srcRect t="66667"/>
            <a:stretch>
              <a:fillRect/>
            </a:stretch>
          </p:blipFill>
          <p:spPr bwMode="ltGray">
            <a:xfrm>
              <a:off x="0" y="0"/>
              <a:ext cx="5760" cy="192"/>
            </a:xfrm>
            <a:prstGeom prst="rect">
              <a:avLst/>
            </a:prstGeom>
            <a:noFill/>
          </p:spPr>
        </p:pic>
      </p:grpSp>
      <p:sp>
        <p:nvSpPr>
          <p:cNvPr id="22533" name="Rectangle 5"/>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22534"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22535" name="Rectangle 7"/>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2E41CFA3-86F8-45C6-930B-0553D4611996}" type="datetimeFigureOut">
              <a:rPr lang="en-AU" smtClean="0"/>
              <a:pPr/>
              <a:t>29/08/2017</a:t>
            </a:fld>
            <a:endParaRPr lang="en-AU"/>
          </a:p>
        </p:txBody>
      </p:sp>
      <p:sp>
        <p:nvSpPr>
          <p:cNvPr id="22536" name="Rectangle 8"/>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AU"/>
          </a:p>
        </p:txBody>
      </p:sp>
      <p:sp>
        <p:nvSpPr>
          <p:cNvPr id="22537" name="Rectangle 9"/>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A500FE3-44F6-40CC-840D-0B3423A9050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Clr>
          <a:schemeClr val="accent1"/>
        </a:buClr>
        <a:buSzPct val="80000"/>
        <a:buFont typeface="Monotype Sorts" pitchFamily="2" charset="2"/>
        <a:buChar char="ò"/>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7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Blip>
          <a:blip r:embed="rId15"/>
        </a:buBlip>
        <a:defRPr sz="2000">
          <a:solidFill>
            <a:schemeClr val="tx1"/>
          </a:solidFill>
          <a:latin typeface="+mn-lt"/>
        </a:defRPr>
      </a:lvl5pPr>
      <a:lvl6pPr marL="2514600" indent="-228600" algn="l" rtl="0" eaLnBrk="1" fontAlgn="base" hangingPunct="1">
        <a:spcBef>
          <a:spcPct val="20000"/>
        </a:spcBef>
        <a:spcAft>
          <a:spcPct val="0"/>
        </a:spcAft>
        <a:buBlip>
          <a:blip r:embed="rId15"/>
        </a:buBlip>
        <a:defRPr sz="2000">
          <a:solidFill>
            <a:schemeClr val="tx1"/>
          </a:solidFill>
          <a:latin typeface="+mn-lt"/>
        </a:defRPr>
      </a:lvl6pPr>
      <a:lvl7pPr marL="2971800" indent="-228600" algn="l" rtl="0" eaLnBrk="1" fontAlgn="base" hangingPunct="1">
        <a:spcBef>
          <a:spcPct val="20000"/>
        </a:spcBef>
        <a:spcAft>
          <a:spcPct val="0"/>
        </a:spcAft>
        <a:buBlip>
          <a:blip r:embed="rId15"/>
        </a:buBlip>
        <a:defRPr sz="2000">
          <a:solidFill>
            <a:schemeClr val="tx1"/>
          </a:solidFill>
          <a:latin typeface="+mn-lt"/>
        </a:defRPr>
      </a:lvl7pPr>
      <a:lvl8pPr marL="3429000" indent="-228600" algn="l" rtl="0" eaLnBrk="1" fontAlgn="base" hangingPunct="1">
        <a:spcBef>
          <a:spcPct val="20000"/>
        </a:spcBef>
        <a:spcAft>
          <a:spcPct val="0"/>
        </a:spcAft>
        <a:buBlip>
          <a:blip r:embed="rId15"/>
        </a:buBlip>
        <a:defRPr sz="2000">
          <a:solidFill>
            <a:schemeClr val="tx1"/>
          </a:solidFill>
          <a:latin typeface="+mn-lt"/>
        </a:defRPr>
      </a:lvl8pPr>
      <a:lvl9pPr marL="3886200" indent="-228600" algn="l" rtl="0" eaLnBrk="1" fontAlgn="base" hangingPunct="1">
        <a:spcBef>
          <a:spcPct val="20000"/>
        </a:spcBef>
        <a:spcAft>
          <a:spcPct val="0"/>
        </a:spcAft>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isc/Clips/Monty%20Python%20-%20What%20have%20the%20romans%20ever%20done%20for%20us.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340768"/>
            <a:ext cx="7772400" cy="1143000"/>
          </a:xfrm>
        </p:spPr>
        <p:style>
          <a:lnRef idx="1">
            <a:schemeClr val="accent6"/>
          </a:lnRef>
          <a:fillRef idx="2">
            <a:schemeClr val="accent6"/>
          </a:fillRef>
          <a:effectRef idx="1">
            <a:schemeClr val="accent6"/>
          </a:effectRef>
          <a:fontRef idx="minor">
            <a:schemeClr val="dk1"/>
          </a:fontRef>
        </p:style>
        <p:txBody>
          <a:bodyPr anchor="ctr"/>
          <a:lstStyle/>
          <a:p>
            <a:pPr algn="ctr"/>
            <a:r>
              <a:rPr lang="en-AU" dirty="0" smtClean="0"/>
              <a:t>The rise and fall of Empires</a:t>
            </a:r>
            <a:endParaRPr lang="en-AU" dirty="0"/>
          </a:p>
        </p:txBody>
      </p:sp>
      <p:sp>
        <p:nvSpPr>
          <p:cNvPr id="3" name="Subtitle 2"/>
          <p:cNvSpPr>
            <a:spLocks noGrp="1"/>
          </p:cNvSpPr>
          <p:nvPr>
            <p:ph type="subTitle" idx="1"/>
          </p:nvPr>
        </p:nvSpPr>
        <p:spPr/>
        <p:txBody>
          <a:bodyPr/>
          <a:lstStyle/>
          <a:p>
            <a:r>
              <a:rPr lang="en-AU" dirty="0" smtClean="0"/>
              <a:t>U3A Beechworth – 2017 </a:t>
            </a:r>
          </a:p>
          <a:p>
            <a:r>
              <a:rPr lang="en-AU" dirty="0" smtClean="0"/>
              <a:t>Ideas from “Hariri’s book, “Sapiens”</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The dismembering of Africa</a:t>
            </a:r>
            <a:endParaRPr lang="en-AU" sz="3200" dirty="0"/>
          </a:p>
        </p:txBody>
      </p:sp>
      <p:pic>
        <p:nvPicPr>
          <p:cNvPr id="4" name="Content Placeholder 3" descr="1352589_1398913502124.gif"/>
          <p:cNvPicPr>
            <a:picLocks noGrp="1" noChangeAspect="1"/>
          </p:cNvPicPr>
          <p:nvPr>
            <p:ph idx="1"/>
          </p:nvPr>
        </p:nvPicPr>
        <p:blipFill>
          <a:blip r:embed="rId2" cstate="print"/>
          <a:stretch>
            <a:fillRect/>
          </a:stretch>
        </p:blipFill>
        <p:spPr>
          <a:xfrm>
            <a:off x="1331640" y="1052736"/>
            <a:ext cx="6192687" cy="557133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Other drawbacks</a:t>
            </a:r>
            <a:endParaRPr lang="en-AU" sz="3200" dirty="0"/>
          </a:p>
        </p:txBody>
      </p:sp>
      <p:sp>
        <p:nvSpPr>
          <p:cNvPr id="3" name="Content Placeholder 2"/>
          <p:cNvSpPr>
            <a:spLocks noGrp="1"/>
          </p:cNvSpPr>
          <p:nvPr>
            <p:ph idx="1"/>
          </p:nvPr>
        </p:nvSpPr>
        <p:spPr>
          <a:xfrm>
            <a:off x="683568" y="1196752"/>
            <a:ext cx="7772400" cy="5661248"/>
          </a:xfrm>
        </p:spPr>
        <p:txBody>
          <a:bodyPr/>
          <a:lstStyle/>
          <a:p>
            <a:r>
              <a:rPr lang="en-AU" sz="2000" dirty="0" smtClean="0"/>
              <a:t>A one sided relationship – the colonies provided the raw materials which were then sent back as processed good to a growing market in the colonies – e.g. textiles in India. Opium used to create a vulnerable China.</a:t>
            </a:r>
          </a:p>
          <a:p>
            <a:r>
              <a:rPr lang="en-AU" sz="2000" dirty="0" smtClean="0"/>
              <a:t>Troops then stationed in strategic spots – Suez for the British and French and the Pacific islands for the US. Vital trade routes supported by large naval presence.</a:t>
            </a:r>
          </a:p>
          <a:p>
            <a:r>
              <a:rPr lang="en-AU" sz="2000" dirty="0" smtClean="0"/>
              <a:t>Infrastructure then built to facilitate the movement of exports.</a:t>
            </a:r>
          </a:p>
          <a:p>
            <a:r>
              <a:rPr lang="en-AU" sz="2000" dirty="0" smtClean="0"/>
              <a:t>Some create empires for livings space – lebensraum in Russia.</a:t>
            </a:r>
          </a:p>
          <a:p>
            <a:r>
              <a:rPr lang="en-AU" sz="2000" dirty="0" smtClean="0"/>
              <a:t>Repression of dissent.</a:t>
            </a:r>
          </a:p>
          <a:p>
            <a:r>
              <a:rPr lang="en-AU" sz="2000" dirty="0" smtClean="0"/>
              <a:t>Lack of national development – Education – Dutch in Indonesia for example.</a:t>
            </a:r>
          </a:p>
          <a:p>
            <a:r>
              <a:rPr lang="en-AU" sz="2000" dirty="0" smtClean="0"/>
              <a:t>An unbalanced economy.</a:t>
            </a:r>
          </a:p>
          <a:p>
            <a:r>
              <a:rPr lang="en-AU" sz="2000" dirty="0" smtClean="0"/>
              <a:t>Geography – land locked, unnavigable rivers – few ports.</a:t>
            </a:r>
          </a:p>
          <a:p>
            <a:r>
              <a:rPr lang="en-AU" sz="2000" dirty="0" smtClean="0"/>
              <a:t>Destabilised countries to keep them down– Stalin and Tajikistan – everyone has someone else’s people.</a:t>
            </a:r>
          </a:p>
          <a:p>
            <a:r>
              <a:rPr lang="en-AU" sz="2000" dirty="0" smtClean="0"/>
              <a:t>Libya always three provinces - Tripolitania, Cyrenaica and Fezzan  - one country in 1951 – heading back to three states?</a:t>
            </a:r>
          </a:p>
          <a:p>
            <a:endParaRPr lang="en-A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a:bodyPr>
          <a:lstStyle/>
          <a:p>
            <a:r>
              <a:rPr lang="en-AU" sz="3200" dirty="0" smtClean="0"/>
              <a:t>An unbalanced economy vs. a balanced one</a:t>
            </a:r>
            <a:endParaRPr lang="en-AU" sz="3200" dirty="0"/>
          </a:p>
        </p:txBody>
      </p:sp>
      <p:sp>
        <p:nvSpPr>
          <p:cNvPr id="5" name="Text Placeholder 4"/>
          <p:cNvSpPr>
            <a:spLocks noGrp="1"/>
          </p:cNvSpPr>
          <p:nvPr>
            <p:ph type="body" idx="1"/>
          </p:nvPr>
        </p:nvSpPr>
        <p:spPr/>
        <p:style>
          <a:lnRef idx="3">
            <a:schemeClr val="lt1"/>
          </a:lnRef>
          <a:fillRef idx="1">
            <a:schemeClr val="accent3"/>
          </a:fillRef>
          <a:effectRef idx="1">
            <a:schemeClr val="accent3"/>
          </a:effectRef>
          <a:fontRef idx="minor">
            <a:schemeClr val="lt1"/>
          </a:fontRef>
        </p:style>
        <p:txBody>
          <a:bodyPr/>
          <a:lstStyle/>
          <a:p>
            <a:r>
              <a:rPr lang="en-AU" dirty="0" smtClean="0"/>
              <a:t>Malawi</a:t>
            </a:r>
            <a:endParaRPr lang="en-AU" dirty="0"/>
          </a:p>
        </p:txBody>
      </p:sp>
      <p:sp>
        <p:nvSpPr>
          <p:cNvPr id="6" name="Text Placeholder 5"/>
          <p:cNvSpPr>
            <a:spLocks noGrp="1"/>
          </p:cNvSpPr>
          <p:nvPr>
            <p:ph type="body" sz="half" idx="3"/>
          </p:nvPr>
        </p:nvSpPr>
        <p:spPr/>
        <p:style>
          <a:lnRef idx="3">
            <a:schemeClr val="lt1"/>
          </a:lnRef>
          <a:fillRef idx="1">
            <a:schemeClr val="accent3"/>
          </a:fillRef>
          <a:effectRef idx="1">
            <a:schemeClr val="accent3"/>
          </a:effectRef>
          <a:fontRef idx="minor">
            <a:schemeClr val="lt1"/>
          </a:fontRef>
        </p:style>
        <p:txBody>
          <a:bodyPr/>
          <a:lstStyle/>
          <a:p>
            <a:r>
              <a:rPr lang="en-AU" dirty="0" smtClean="0"/>
              <a:t>Germany</a:t>
            </a:r>
            <a:endParaRPr lang="en-AU" dirty="0"/>
          </a:p>
        </p:txBody>
      </p:sp>
      <p:pic>
        <p:nvPicPr>
          <p:cNvPr id="4" name="Content Placeholder 3" descr="malawi exports.png"/>
          <p:cNvPicPr>
            <a:picLocks noGrp="1" noChangeAspect="1"/>
          </p:cNvPicPr>
          <p:nvPr>
            <p:ph sz="half" idx="2"/>
          </p:nvPr>
        </p:nvPicPr>
        <p:blipFill>
          <a:blip r:embed="rId2" cstate="print"/>
          <a:stretch>
            <a:fillRect/>
          </a:stretch>
        </p:blipFill>
        <p:spPr>
          <a:xfrm>
            <a:off x="467544" y="2276873"/>
            <a:ext cx="4180656" cy="3425272"/>
          </a:xfrm>
        </p:spPr>
      </p:pic>
      <p:pic>
        <p:nvPicPr>
          <p:cNvPr id="8" name="Content Placeholder 7" descr="german exports.png"/>
          <p:cNvPicPr>
            <a:picLocks noGrp="1" noChangeAspect="1"/>
          </p:cNvPicPr>
          <p:nvPr>
            <p:ph sz="half" idx="4"/>
          </p:nvPr>
        </p:nvPicPr>
        <p:blipFill>
          <a:blip r:embed="rId3" cstate="print"/>
          <a:stretch>
            <a:fillRect/>
          </a:stretch>
        </p:blipFill>
        <p:spPr>
          <a:xfrm>
            <a:off x="4953000" y="2204864"/>
            <a:ext cx="3733800" cy="352839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3568" y="260648"/>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The Age of Empires</a:t>
            </a:r>
            <a:endParaRPr lang="en-AU" sz="3200" dirty="0"/>
          </a:p>
        </p:txBody>
      </p:sp>
      <p:pic>
        <p:nvPicPr>
          <p:cNvPr id="9" name="Content Placeholder 8" descr="500px-Colonisation_1938.png"/>
          <p:cNvPicPr>
            <a:picLocks noGrp="1" noChangeAspect="1"/>
          </p:cNvPicPr>
          <p:nvPr>
            <p:ph idx="1"/>
          </p:nvPr>
        </p:nvPicPr>
        <p:blipFill>
          <a:blip r:embed="rId2" cstate="print"/>
          <a:stretch>
            <a:fillRect/>
          </a:stretch>
        </p:blipFill>
        <p:spPr>
          <a:xfrm>
            <a:off x="323528" y="1124744"/>
            <a:ext cx="8568952" cy="496855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735360"/>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Empires in History</a:t>
            </a:r>
            <a:endParaRPr lang="en-AU" sz="3200" dirty="0"/>
          </a:p>
        </p:txBody>
      </p:sp>
      <p:pic>
        <p:nvPicPr>
          <p:cNvPr id="4" name="Content Placeholder 3" descr="early modern.jpeg"/>
          <p:cNvPicPr>
            <a:picLocks noGrp="1" noChangeAspect="1"/>
          </p:cNvPicPr>
          <p:nvPr>
            <p:ph idx="1"/>
          </p:nvPr>
        </p:nvPicPr>
        <p:blipFill>
          <a:blip r:embed="rId2" cstate="print"/>
          <a:stretch>
            <a:fillRect/>
          </a:stretch>
        </p:blipFill>
        <p:spPr>
          <a:xfrm>
            <a:off x="251520" y="1268760"/>
            <a:ext cx="8640960" cy="489654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864096"/>
          </a:xfrm>
        </p:spPr>
        <p:style>
          <a:lnRef idx="2">
            <a:schemeClr val="accent5"/>
          </a:lnRef>
          <a:fillRef idx="1">
            <a:schemeClr val="lt1"/>
          </a:fillRef>
          <a:effectRef idx="0">
            <a:schemeClr val="accent5"/>
          </a:effectRef>
          <a:fontRef idx="minor">
            <a:schemeClr val="dk1"/>
          </a:fontRef>
        </p:style>
        <p:txBody>
          <a:bodyPr anchor="ctr"/>
          <a:lstStyle/>
          <a:p>
            <a:r>
              <a:rPr lang="en-AU" sz="3200" dirty="0" smtClean="0"/>
              <a:t>But despite the fact that they have had a bad name</a:t>
            </a:r>
            <a:endParaRPr lang="en-AU" sz="3200" dirty="0"/>
          </a:p>
        </p:txBody>
      </p:sp>
      <p:sp>
        <p:nvSpPr>
          <p:cNvPr id="3" name="Content Placeholder 2"/>
          <p:cNvSpPr>
            <a:spLocks noGrp="1"/>
          </p:cNvSpPr>
          <p:nvPr>
            <p:ph idx="1"/>
          </p:nvPr>
        </p:nvSpPr>
        <p:spPr>
          <a:xfrm>
            <a:off x="685800" y="1340768"/>
            <a:ext cx="7772400" cy="4755232"/>
          </a:xfrm>
        </p:spPr>
        <p:txBody>
          <a:bodyPr/>
          <a:lstStyle/>
          <a:p>
            <a:r>
              <a:rPr lang="en-AU" sz="2000" dirty="0" smtClean="0"/>
              <a:t>They have stuck around for 2,500 years</a:t>
            </a:r>
          </a:p>
          <a:p>
            <a:r>
              <a:rPr lang="en-AU" sz="2000" dirty="0" smtClean="0"/>
              <a:t>They are incredibly stable – out down internal rebellion easily and are really only removed by outside invasion or by splits within elites. As soon as one is gone another one eyes off the vacuum created.</a:t>
            </a:r>
          </a:p>
          <a:p>
            <a:r>
              <a:rPr lang="en-AU" sz="2000" dirty="0" smtClean="0"/>
              <a:t>Most subjugated peoples stayed that way. “digested” and cultures fizzled out. The peoples the Romans conquered did not come back after 476 AD. Rare for states to resume independence. Yugoslavia won’t make a comeback.</a:t>
            </a:r>
          </a:p>
          <a:p>
            <a:r>
              <a:rPr lang="en-AU" sz="2000" dirty="0" smtClean="0"/>
              <a:t>e.g.  The Middle East – passed backwards and forwards between Ottomans, British and the French and when they all finally left, the Phoenicians, Ammonites, Moabites and the Philistines were all gone.</a:t>
            </a:r>
          </a:p>
          <a:p>
            <a:r>
              <a:rPr lang="en-AU" sz="2000" dirty="0" smtClean="0"/>
              <a:t>Jews and Armenians the exceptions but even King David would not recognise the Jews today with their Eastern European clothes, their German Dialect (Yiddish) , their synagogues and their Babylonian text (The Talmud). There was no ancient Judea then either.</a:t>
            </a:r>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and by and large they left a legacy</a:t>
            </a:r>
            <a:endParaRPr lang="en-AU" sz="3200" dirty="0"/>
          </a:p>
        </p:txBody>
      </p:sp>
      <p:sp>
        <p:nvSpPr>
          <p:cNvPr id="3" name="Content Placeholder 2"/>
          <p:cNvSpPr>
            <a:spLocks noGrp="1"/>
          </p:cNvSpPr>
          <p:nvPr>
            <p:ph idx="1"/>
          </p:nvPr>
        </p:nvSpPr>
        <p:spPr>
          <a:xfrm>
            <a:off x="685800" y="1268760"/>
            <a:ext cx="7772400" cy="5328592"/>
          </a:xfrm>
        </p:spPr>
        <p:txBody>
          <a:bodyPr/>
          <a:lstStyle/>
          <a:p>
            <a:r>
              <a:rPr lang="en-AU" sz="2000" dirty="0" smtClean="0"/>
              <a:t>Despite wars, enslavement, deportation and genocide they did provide:</a:t>
            </a:r>
          </a:p>
          <a:p>
            <a:endParaRPr lang="en-AU" sz="2000" dirty="0" smtClean="0"/>
          </a:p>
          <a:p>
            <a:r>
              <a:rPr lang="en-AU" sz="2000" dirty="0" smtClean="0"/>
              <a:t>Justice - appeals system</a:t>
            </a:r>
          </a:p>
          <a:p>
            <a:r>
              <a:rPr lang="en-AU" sz="2000" dirty="0" smtClean="0"/>
              <a:t>The rule of Law – no silk road without the Mongols to police it</a:t>
            </a:r>
          </a:p>
          <a:p>
            <a:r>
              <a:rPr lang="en-AU" sz="2000" dirty="0" smtClean="0"/>
              <a:t>Government – pax Romani</a:t>
            </a:r>
          </a:p>
          <a:p>
            <a:r>
              <a:rPr lang="en-AU" sz="2000" dirty="0" smtClean="0"/>
              <a:t>Infrastructure - no Taj Mahal without the Moghuls. Mongols and the Silk Road</a:t>
            </a:r>
          </a:p>
          <a:p>
            <a:r>
              <a:rPr lang="en-AU" sz="2000" dirty="0" smtClean="0"/>
              <a:t>written history - Tacitus, Herodotus</a:t>
            </a:r>
          </a:p>
          <a:p>
            <a:r>
              <a:rPr lang="en-AU" sz="2000" dirty="0" smtClean="0"/>
              <a:t>Culture – the roman writers</a:t>
            </a:r>
          </a:p>
          <a:p>
            <a:r>
              <a:rPr lang="en-AU" sz="2000" dirty="0" smtClean="0"/>
              <a:t>public works aqueducts, baths , piped water etc</a:t>
            </a:r>
          </a:p>
          <a:p>
            <a:r>
              <a:rPr lang="en-AU" sz="2000" dirty="0" smtClean="0"/>
              <a:t>Language – French in West Africa, Latin in Europe, English, French, Spanish and Arabic all the languages of Empire.</a:t>
            </a:r>
          </a:p>
          <a:p>
            <a:r>
              <a:rPr lang="en-AU" sz="2000" dirty="0" smtClean="0"/>
              <a:t>History and, in short </a:t>
            </a:r>
          </a:p>
          <a:p>
            <a:r>
              <a:rPr lang="en-AU" sz="2000" dirty="0" smtClean="0"/>
              <a:t>Civilisation. </a:t>
            </a:r>
          </a:p>
          <a:p>
            <a:r>
              <a:rPr lang="en-AU" sz="2000" dirty="0" smtClean="0"/>
              <a:t>Click</a:t>
            </a:r>
            <a:r>
              <a:rPr lang="en-AU" sz="2000" dirty="0" smtClean="0">
                <a:hlinkClick r:id="rId2" action="ppaction://hlinkfile"/>
              </a:rPr>
              <a:t> </a:t>
            </a:r>
            <a:r>
              <a:rPr lang="en-AU" sz="2000" dirty="0" smtClean="0">
                <a:solidFill>
                  <a:srgbClr val="FF0000"/>
                </a:solidFill>
                <a:hlinkClick r:id="rId2" action="ppaction://hlinkfile"/>
              </a:rPr>
              <a:t>here</a:t>
            </a:r>
            <a:r>
              <a:rPr lang="en-AU" sz="2000" dirty="0" smtClean="0">
                <a:hlinkClick r:id="rId2" action="ppaction://hlinkfile"/>
              </a:rPr>
              <a:t> </a:t>
            </a:r>
            <a:r>
              <a:rPr lang="en-AU" sz="2000" dirty="0" smtClean="0"/>
              <a:t>for “What have the Romans ever done for 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663352"/>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It’s for your own good</a:t>
            </a:r>
            <a:endParaRPr lang="en-AU" sz="3200" dirty="0"/>
          </a:p>
        </p:txBody>
      </p:sp>
      <p:sp>
        <p:nvSpPr>
          <p:cNvPr id="3" name="Content Placeholder 2"/>
          <p:cNvSpPr>
            <a:spLocks noGrp="1"/>
          </p:cNvSpPr>
          <p:nvPr>
            <p:ph idx="1"/>
          </p:nvPr>
        </p:nvSpPr>
        <p:spPr>
          <a:xfrm>
            <a:off x="683568" y="1196752"/>
            <a:ext cx="7772400" cy="5184576"/>
          </a:xfrm>
        </p:spPr>
        <p:txBody>
          <a:bodyPr/>
          <a:lstStyle/>
          <a:p>
            <a:r>
              <a:rPr lang="en-AU" sz="2000" dirty="0" smtClean="0"/>
              <a:t>The first empire of Sargon the Great (c 2250 BC – Akkadian) started off as King of Kish and grew to take in all of Mesopotamia, like the Romans did in Italy.</a:t>
            </a:r>
          </a:p>
          <a:p>
            <a:r>
              <a:rPr lang="en-AU" sz="2000" dirty="0" smtClean="0"/>
              <a:t>Short lived but then followed by the:</a:t>
            </a:r>
          </a:p>
          <a:p>
            <a:pPr lvl="1"/>
            <a:r>
              <a:rPr lang="en-AU" sz="2000" dirty="0" smtClean="0"/>
              <a:t>Assyrians</a:t>
            </a:r>
          </a:p>
          <a:p>
            <a:pPr lvl="1"/>
            <a:r>
              <a:rPr lang="en-AU" sz="2000" dirty="0" smtClean="0"/>
              <a:t>Babylonians </a:t>
            </a:r>
          </a:p>
          <a:p>
            <a:pPr lvl="1"/>
            <a:r>
              <a:rPr lang="en-AU" sz="2000" dirty="0" smtClean="0"/>
              <a:t>Hittites</a:t>
            </a:r>
          </a:p>
          <a:p>
            <a:pPr>
              <a:buFont typeface="Wingdings" pitchFamily="2" charset="2"/>
              <a:buChar char="Ø"/>
            </a:pPr>
            <a:endParaRPr lang="en-AU" sz="2000" dirty="0" smtClean="0"/>
          </a:p>
          <a:p>
            <a:pPr>
              <a:buFont typeface="Wingdings" pitchFamily="2" charset="2"/>
              <a:buChar char="Ø"/>
            </a:pPr>
            <a:r>
              <a:rPr lang="en-AU" sz="2000" dirty="0" smtClean="0"/>
              <a:t>Assyrians ruled for Assyrians but then along came the Persian King Cyrus – he ruled for everyone including the conquered and exiled Jews. His was the first modern Empire. His was not ethnically exclusive.</a:t>
            </a:r>
          </a:p>
          <a:p>
            <a:pPr>
              <a:buFont typeface="Wingdings" pitchFamily="2" charset="2"/>
              <a:buChar char="Ø"/>
            </a:pPr>
            <a:r>
              <a:rPr lang="en-AU" sz="2000" dirty="0" smtClean="0"/>
              <a:t>The emperor as parent and the subject peoples as children – mutual obligation – one big family.</a:t>
            </a:r>
          </a:p>
          <a:p>
            <a:pPr>
              <a:buFont typeface="Wingdings" pitchFamily="2" charset="2"/>
              <a:buChar char="Ø"/>
            </a:pPr>
            <a:r>
              <a:rPr lang="en-AU" sz="2000" dirty="0" smtClean="0"/>
              <a:t>Cyrus set the example for Alexander, the Romans, the Muslim Caliphs, the Indian dynasties, Mongols, China, the USSR and the US.</a:t>
            </a:r>
            <a:endParaRPr lang="en-A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663352"/>
          </a:xfrm>
        </p:spPr>
        <p:style>
          <a:lnRef idx="2">
            <a:schemeClr val="accent4"/>
          </a:lnRef>
          <a:fillRef idx="1">
            <a:schemeClr val="lt1"/>
          </a:fillRef>
          <a:effectRef idx="0">
            <a:schemeClr val="accent4"/>
          </a:effectRef>
          <a:fontRef idx="minor">
            <a:schemeClr val="dk1"/>
          </a:fontRef>
        </p:style>
        <p:txBody>
          <a:bodyPr anchor="ctr"/>
          <a:lstStyle/>
          <a:p>
            <a:pPr algn="ctr"/>
            <a:r>
              <a:rPr lang="en-AU" sz="3200" dirty="0" smtClean="0"/>
              <a:t>The great Islamic Empires</a:t>
            </a:r>
            <a:endParaRPr lang="en-AU" sz="3200" dirty="0"/>
          </a:p>
        </p:txBody>
      </p:sp>
      <p:pic>
        <p:nvPicPr>
          <p:cNvPr id="4" name="Content Placeholder 3" descr="156 Safavid, Ottoman &amp; Mughal Empires Iran Map.jpg"/>
          <p:cNvPicPr>
            <a:picLocks noGrp="1" noChangeAspect="1"/>
          </p:cNvPicPr>
          <p:nvPr>
            <p:ph idx="1"/>
          </p:nvPr>
        </p:nvPicPr>
        <p:blipFill>
          <a:blip r:embed="rId2" cstate="print"/>
          <a:stretch>
            <a:fillRect/>
          </a:stretch>
        </p:blipFill>
        <p:spPr>
          <a:xfrm>
            <a:off x="323528" y="1196752"/>
            <a:ext cx="7105972" cy="4534123"/>
          </a:xfrm>
        </p:spPr>
      </p:pic>
      <p:sp>
        <p:nvSpPr>
          <p:cNvPr id="5" name="TextBox 4"/>
          <p:cNvSpPr txBox="1"/>
          <p:nvPr/>
        </p:nvSpPr>
        <p:spPr>
          <a:xfrm>
            <a:off x="7596336" y="1268760"/>
            <a:ext cx="1368152" cy="4801314"/>
          </a:xfrm>
          <a:prstGeom prst="rect">
            <a:avLst/>
          </a:prstGeom>
          <a:noFill/>
        </p:spPr>
        <p:txBody>
          <a:bodyPr wrap="square" rtlCol="0">
            <a:spAutoFit/>
          </a:bodyPr>
          <a:lstStyle/>
          <a:p>
            <a:r>
              <a:rPr lang="en-AU" dirty="0" smtClean="0"/>
              <a:t>These empires established themselves out of the remnants of the Mongol Empire.</a:t>
            </a:r>
          </a:p>
          <a:p>
            <a:endParaRPr lang="en-AU" dirty="0" smtClean="0"/>
          </a:p>
          <a:p>
            <a:r>
              <a:rPr lang="en-AU" dirty="0" smtClean="0"/>
              <a:t>Ottoman – 1300 – 1922</a:t>
            </a:r>
          </a:p>
          <a:p>
            <a:endParaRPr lang="en-AU" dirty="0" smtClean="0"/>
          </a:p>
          <a:p>
            <a:r>
              <a:rPr lang="en-AU" dirty="0" smtClean="0"/>
              <a:t>Safavid – 1501 – 1722</a:t>
            </a:r>
          </a:p>
          <a:p>
            <a:endParaRPr lang="en-AU" dirty="0" smtClean="0"/>
          </a:p>
          <a:p>
            <a:r>
              <a:rPr lang="en-AU" dirty="0" smtClean="0"/>
              <a:t>Moghul  - 1526 - 1858</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A standard culture</a:t>
            </a:r>
            <a:endParaRPr lang="en-AU" sz="3200" dirty="0"/>
          </a:p>
        </p:txBody>
      </p:sp>
      <p:sp>
        <p:nvSpPr>
          <p:cNvPr id="3" name="Content Placeholder 2"/>
          <p:cNvSpPr>
            <a:spLocks noGrp="1"/>
          </p:cNvSpPr>
          <p:nvPr>
            <p:ph idx="1"/>
          </p:nvPr>
        </p:nvSpPr>
        <p:spPr>
          <a:xfrm>
            <a:off x="685800" y="1268760"/>
            <a:ext cx="7772400" cy="5589240"/>
          </a:xfrm>
        </p:spPr>
        <p:txBody>
          <a:bodyPr/>
          <a:lstStyle/>
          <a:p>
            <a:r>
              <a:rPr lang="en-AU" sz="2000" dirty="0" smtClean="0"/>
              <a:t>Is what they are good at and it makes rule easier for them.</a:t>
            </a:r>
          </a:p>
          <a:p>
            <a:r>
              <a:rPr lang="en-AU" sz="2000" dirty="0" smtClean="0"/>
              <a:t>Good at creating one big culture, “They” becomes “us” process.</a:t>
            </a:r>
          </a:p>
          <a:p>
            <a:endParaRPr lang="en-AU" sz="2000" dirty="0" smtClean="0"/>
          </a:p>
          <a:p>
            <a:r>
              <a:rPr lang="en-AU" sz="2000" u="sng" dirty="0" smtClean="0"/>
              <a:t>What they promoted</a:t>
            </a:r>
          </a:p>
          <a:p>
            <a:r>
              <a:rPr lang="en-AU" sz="2000" dirty="0" smtClean="0"/>
              <a:t>:</a:t>
            </a:r>
          </a:p>
          <a:p>
            <a:r>
              <a:rPr lang="en-AU" sz="2000" dirty="0" smtClean="0"/>
              <a:t>The Chinese way – bringing culture to the “barbarians” – time of Empire are stable and peaceful – a golden age  and other times are chaos.</a:t>
            </a:r>
          </a:p>
          <a:p>
            <a:r>
              <a:rPr lang="en-AU" sz="2000" dirty="0" smtClean="0"/>
              <a:t>The Romans gave the Gauls and the Germans bath houses and learning.</a:t>
            </a:r>
          </a:p>
          <a:p>
            <a:r>
              <a:rPr lang="en-AU" sz="2000" dirty="0" smtClean="0"/>
              <a:t>Muslim Caliphs – spread the word of the Prophet.</a:t>
            </a:r>
          </a:p>
          <a:p>
            <a:r>
              <a:rPr lang="en-AU" sz="2000" dirty="0" smtClean="0"/>
              <a:t>Spanish and the Portuguese – souls for God.</a:t>
            </a:r>
          </a:p>
          <a:p>
            <a:r>
              <a:rPr lang="en-AU" sz="2000" dirty="0" smtClean="0"/>
              <a:t>British – liberalism and free trade.</a:t>
            </a:r>
          </a:p>
          <a:p>
            <a:r>
              <a:rPr lang="en-AU" sz="2000" dirty="0" smtClean="0"/>
              <a:t>Soviets – the advancement of world socialism. Russia greater than the sum of its parts?</a:t>
            </a:r>
          </a:p>
          <a:p>
            <a:r>
              <a:rPr lang="en-AU" sz="2000" dirty="0" smtClean="0"/>
              <a:t>Americans – Democracy and human rights. Is that now over  with Trump?</a:t>
            </a:r>
            <a:endParaRPr lang="en-A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807368"/>
          </a:xfrm>
        </p:spPr>
        <p:style>
          <a:lnRef idx="2">
            <a:schemeClr val="accent4"/>
          </a:lnRef>
          <a:fillRef idx="1">
            <a:schemeClr val="lt1"/>
          </a:fillRef>
          <a:effectRef idx="0">
            <a:schemeClr val="accent4"/>
          </a:effectRef>
          <a:fontRef idx="minor">
            <a:schemeClr val="dk1"/>
          </a:fontRef>
        </p:style>
        <p:txBody>
          <a:bodyPr anchor="ctr"/>
          <a:lstStyle/>
          <a:p>
            <a:pPr algn="ctr"/>
            <a:r>
              <a:rPr lang="en-AU" sz="3200" dirty="0" smtClean="0">
                <a:latin typeface="+mn-lt"/>
              </a:rPr>
              <a:t>What is an Empire?</a:t>
            </a:r>
            <a:endParaRPr lang="en-AU" sz="3200" dirty="0">
              <a:latin typeface="+mn-lt"/>
            </a:endParaRPr>
          </a:p>
        </p:txBody>
      </p:sp>
      <p:sp>
        <p:nvSpPr>
          <p:cNvPr id="3" name="Content Placeholder 2"/>
          <p:cNvSpPr>
            <a:spLocks noGrp="1"/>
          </p:cNvSpPr>
          <p:nvPr>
            <p:ph idx="1"/>
          </p:nvPr>
        </p:nvSpPr>
        <p:spPr>
          <a:xfrm>
            <a:off x="685800" y="1484784"/>
            <a:ext cx="7772400" cy="4611216"/>
          </a:xfrm>
        </p:spPr>
        <p:txBody>
          <a:bodyPr/>
          <a:lstStyle/>
          <a:p>
            <a:r>
              <a:rPr lang="en-AU" sz="2000" dirty="0" smtClean="0"/>
              <a:t>An Empire must rule over a large group of distinct people with their own culture </a:t>
            </a:r>
            <a:r>
              <a:rPr lang="en-AU" sz="2000" smtClean="0"/>
              <a:t>and territory.</a:t>
            </a:r>
            <a:endParaRPr lang="en-AU" sz="2000" dirty="0" smtClean="0"/>
          </a:p>
          <a:p>
            <a:r>
              <a:rPr lang="en-AU" sz="2000" dirty="0" smtClean="0"/>
              <a:t>Empires are by nature expansionist – Britain today has clearly defined national borders but 100 years ago anything could have been part of it.</a:t>
            </a:r>
          </a:p>
          <a:p>
            <a:r>
              <a:rPr lang="en-AU" sz="2000" dirty="0" smtClean="0"/>
              <a:t>It can be democratic or autocratic – Britain’s Empire was ruled by a democracy.</a:t>
            </a:r>
          </a:p>
          <a:p>
            <a:r>
              <a:rPr lang="en-AU" sz="2000" dirty="0" smtClean="0"/>
              <a:t>The size of an Empire’s population is not a defining characteristic.</a:t>
            </a:r>
          </a:p>
          <a:p>
            <a:r>
              <a:rPr lang="en-AU" sz="2000" dirty="0" smtClean="0"/>
              <a:t>Size does not matter – the Aztecs were an empire encompassing 371 different tribes but Mexico is not.</a:t>
            </a:r>
          </a:p>
          <a:p>
            <a:r>
              <a:rPr lang="en-AU" sz="2000" dirty="0" smtClean="0"/>
              <a:t>Empires were more diverse in the past. Smaller countries, many more of them and with smaller populations – e.g. – where Israel and Jordan now are in Biblical times there were dozens of nations.</a:t>
            </a:r>
          </a:p>
          <a:p>
            <a:r>
              <a:rPr lang="en-AU" sz="2000" dirty="0" smtClean="0"/>
              <a:t>The most common form of government off and on for 2,500 years.</a:t>
            </a:r>
            <a:endParaRPr lang="en-A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63352"/>
          </a:xfrm>
        </p:spPr>
        <p:style>
          <a:lnRef idx="2">
            <a:schemeClr val="accent4"/>
          </a:lnRef>
          <a:fillRef idx="1">
            <a:schemeClr val="lt1"/>
          </a:fillRef>
          <a:effectRef idx="0">
            <a:schemeClr val="accent4"/>
          </a:effectRef>
          <a:fontRef idx="minor">
            <a:schemeClr val="dk1"/>
          </a:fontRef>
        </p:style>
        <p:txBody>
          <a:bodyPr/>
          <a:lstStyle/>
          <a:p>
            <a:pPr algn="ctr"/>
            <a:r>
              <a:rPr lang="en-AU" sz="3200" dirty="0" smtClean="0"/>
              <a:t>The Mongol Empire (1206 – 1405)</a:t>
            </a:r>
            <a:endParaRPr lang="en-AU" sz="3200" dirty="0"/>
          </a:p>
        </p:txBody>
      </p:sp>
      <p:pic>
        <p:nvPicPr>
          <p:cNvPr id="4" name="Content Placeholder 3" descr="100f8df87619790ca336b91bf21a5ae6.jpg"/>
          <p:cNvPicPr>
            <a:picLocks noGrp="1" noChangeAspect="1"/>
          </p:cNvPicPr>
          <p:nvPr>
            <p:ph idx="1"/>
          </p:nvPr>
        </p:nvPicPr>
        <p:blipFill>
          <a:blip r:embed="rId2" cstate="print"/>
          <a:stretch>
            <a:fillRect/>
          </a:stretch>
        </p:blipFill>
        <p:spPr>
          <a:xfrm>
            <a:off x="755576" y="1341438"/>
            <a:ext cx="7704856" cy="496788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591344"/>
          </a:xfrm>
        </p:spPr>
        <p:style>
          <a:lnRef idx="2">
            <a:schemeClr val="accent4"/>
          </a:lnRef>
          <a:fillRef idx="1">
            <a:schemeClr val="lt1"/>
          </a:fillRef>
          <a:effectRef idx="0">
            <a:schemeClr val="accent4"/>
          </a:effectRef>
          <a:fontRef idx="minor">
            <a:schemeClr val="dk1"/>
          </a:fontRef>
        </p:style>
        <p:txBody>
          <a:bodyPr/>
          <a:lstStyle/>
          <a:p>
            <a:pPr algn="ctr"/>
            <a:r>
              <a:rPr lang="en-AU" sz="3200" dirty="0" smtClean="0"/>
              <a:t>What did the Mongols ever do for us?</a:t>
            </a:r>
            <a:endParaRPr lang="en-AU" sz="3200" dirty="0"/>
          </a:p>
        </p:txBody>
      </p:sp>
      <p:sp>
        <p:nvSpPr>
          <p:cNvPr id="3" name="Content Placeholder 2"/>
          <p:cNvSpPr>
            <a:spLocks noGrp="1"/>
          </p:cNvSpPr>
          <p:nvPr>
            <p:ph idx="1"/>
          </p:nvPr>
        </p:nvSpPr>
        <p:spPr>
          <a:xfrm>
            <a:off x="685800" y="1268760"/>
            <a:ext cx="7772400" cy="5112568"/>
          </a:xfrm>
        </p:spPr>
        <p:txBody>
          <a:bodyPr/>
          <a:lstStyle/>
          <a:p>
            <a:r>
              <a:rPr lang="en-AU" sz="2000" dirty="0" smtClean="0"/>
              <a:t>Massacred a lot of people and destroyed the great city of Bagdad in 1258. Islam built them and Chingiis Khan destroyed them.</a:t>
            </a:r>
          </a:p>
          <a:p>
            <a:r>
              <a:rPr lang="en-AU" sz="2000" dirty="0" smtClean="0"/>
              <a:t>They were tolerant of different faiths.</a:t>
            </a:r>
          </a:p>
          <a:p>
            <a:r>
              <a:rPr lang="en-AU" sz="2000" dirty="0" smtClean="0"/>
              <a:t>They valued trade (so they could tax it ).</a:t>
            </a:r>
          </a:p>
          <a:p>
            <a:r>
              <a:rPr lang="en-AU" sz="2000" dirty="0" smtClean="0"/>
              <a:t>Kept the Silk Road safe to travel on.</a:t>
            </a:r>
          </a:p>
          <a:p>
            <a:r>
              <a:rPr lang="en-AU" sz="2000" dirty="0" smtClean="0"/>
              <a:t>Gunpowder and rice travelled the Silk road among other things that kick started the European Renaissance.</a:t>
            </a:r>
          </a:p>
          <a:p>
            <a:r>
              <a:rPr lang="en-AU" sz="2000" dirty="0" smtClean="0"/>
              <a:t>Introduced the Great plague to Europe in 1347.</a:t>
            </a:r>
          </a:p>
          <a:p>
            <a:r>
              <a:rPr lang="en-AU" sz="2000" dirty="0" smtClean="0"/>
              <a:t>Treated their own women as equals.</a:t>
            </a:r>
          </a:p>
          <a:p>
            <a:r>
              <a:rPr lang="en-AU" sz="2000" dirty="0" smtClean="0"/>
              <a:t>A very efficient mail system.</a:t>
            </a:r>
          </a:p>
          <a:p>
            <a:r>
              <a:rPr lang="en-AU" sz="2000" dirty="0" smtClean="0"/>
              <a:t>Rest stations set up every twenty miles on major trading routes.</a:t>
            </a:r>
          </a:p>
          <a:p>
            <a:r>
              <a:rPr lang="en-AU" sz="2000" dirty="0" smtClean="0"/>
              <a:t>Collapse of the Silk Road after the Mongols disappeared. Led to Columbus’s search for Cathay in 1492 – the start of the Maritime empires of Europe.</a:t>
            </a:r>
          </a:p>
          <a:p>
            <a:endParaRPr lang="en-A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72400" cy="64807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And they absorb others</a:t>
            </a:r>
            <a:endParaRPr lang="en-AU" sz="3200" dirty="0"/>
          </a:p>
        </p:txBody>
      </p:sp>
      <p:sp>
        <p:nvSpPr>
          <p:cNvPr id="3" name="Content Placeholder 2"/>
          <p:cNvSpPr>
            <a:spLocks noGrp="1"/>
          </p:cNvSpPr>
          <p:nvPr>
            <p:ph idx="1"/>
          </p:nvPr>
        </p:nvSpPr>
        <p:spPr>
          <a:xfrm>
            <a:off x="685800" y="1052736"/>
            <a:ext cx="7772400" cy="5472608"/>
          </a:xfrm>
        </p:spPr>
        <p:txBody>
          <a:bodyPr/>
          <a:lstStyle/>
          <a:p>
            <a:r>
              <a:rPr lang="en-AU" sz="2000" dirty="0" smtClean="0"/>
              <a:t>Romans took from the Greeks, Gods, tutors, drama and Philosophy</a:t>
            </a:r>
          </a:p>
          <a:p>
            <a:r>
              <a:rPr lang="en-AU" sz="2000" dirty="0" smtClean="0"/>
              <a:t>Mongols copied from the Chinese.</a:t>
            </a:r>
          </a:p>
          <a:p>
            <a:r>
              <a:rPr lang="en-AU" sz="2000" dirty="0" smtClean="0"/>
              <a:t>Arabs borrowed from Greeks and the Persians.</a:t>
            </a:r>
          </a:p>
          <a:p>
            <a:r>
              <a:rPr lang="en-AU" sz="2000" dirty="0" smtClean="0"/>
              <a:t>However assimilation the other way around was not always fast or easy. Non Romans in England and roman lifestyle and habits but no promotion. Indians In British India – Gandhi in South Africa.</a:t>
            </a:r>
          </a:p>
          <a:p>
            <a:r>
              <a:rPr lang="en-AU" sz="2000" dirty="0" smtClean="0"/>
              <a:t>Nevertheless most did – Claudius upbraids the Senate over Spanish emperors – Trajan, Hadrian, Marcus Aurelius. The Roman Army and outsiders.</a:t>
            </a:r>
          </a:p>
          <a:p>
            <a:r>
              <a:rPr lang="en-AU" sz="2000" dirty="0" smtClean="0"/>
              <a:t>People wanted to be Romans even at the end and the language lived on.</a:t>
            </a:r>
          </a:p>
          <a:p>
            <a:r>
              <a:rPr lang="en-AU" sz="2000" dirty="0" smtClean="0"/>
              <a:t>In the Middle East the Arabs distrusted non Arabs like Egyptians, Berbers, Syrians but they became Arabs after a fashion anyway over time. A hybrid culture. Absorbed  lot of adoptees particularly in Africa.</a:t>
            </a:r>
          </a:p>
          <a:p>
            <a:r>
              <a:rPr lang="en-AU" sz="2000" dirty="0" smtClean="0"/>
              <a:t>India absorbed the British. More British than the British?</a:t>
            </a:r>
          </a:p>
          <a:p>
            <a:r>
              <a:rPr lang="en-AU" sz="2000" dirty="0" smtClean="0"/>
              <a:t>China spread the Han population throughout China. Absorbed the West?</a:t>
            </a:r>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Assimilation</a:t>
            </a:r>
            <a:endParaRPr lang="en-AU" sz="3200" dirty="0"/>
          </a:p>
        </p:txBody>
      </p:sp>
      <p:pic>
        <p:nvPicPr>
          <p:cNvPr id="4" name="Content Placeholder 3" descr="british-raj-furniture-1000px_1.jpg"/>
          <p:cNvPicPr>
            <a:picLocks noGrp="1" noChangeAspect="1"/>
          </p:cNvPicPr>
          <p:nvPr>
            <p:ph idx="1"/>
          </p:nvPr>
        </p:nvPicPr>
        <p:blipFill>
          <a:blip r:embed="rId2" cstate="print"/>
          <a:stretch>
            <a:fillRect/>
          </a:stretch>
        </p:blipFill>
        <p:spPr>
          <a:xfrm>
            <a:off x="755576" y="1340768"/>
            <a:ext cx="7772400" cy="424847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663352"/>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A love/ hate relationship- the civilising link</a:t>
            </a:r>
            <a:endParaRPr lang="en-AU" sz="3200" dirty="0"/>
          </a:p>
        </p:txBody>
      </p:sp>
      <p:sp>
        <p:nvSpPr>
          <p:cNvPr id="3" name="Content Placeholder 2"/>
          <p:cNvSpPr>
            <a:spLocks noGrp="1"/>
          </p:cNvSpPr>
          <p:nvPr>
            <p:ph idx="1"/>
          </p:nvPr>
        </p:nvSpPr>
        <p:spPr>
          <a:xfrm>
            <a:off x="755576" y="980728"/>
            <a:ext cx="7772400" cy="5112568"/>
          </a:xfrm>
        </p:spPr>
        <p:txBody>
          <a:bodyPr/>
          <a:lstStyle/>
          <a:p>
            <a:r>
              <a:rPr lang="en-AU" sz="2000" dirty="0" smtClean="0"/>
              <a:t>Indians appallingly treated in British India. However England did unite the country, gave it a judicial system that worked, the railways, democratic government, a lingua franca, cricket and tea (mainly to break the Chinese monopoly.)</a:t>
            </a:r>
          </a:p>
          <a:p>
            <a:r>
              <a:rPr lang="en-AU" sz="2000" dirty="0" smtClean="0"/>
              <a:t>And Vice versa – Curry house in England and Indian IT.</a:t>
            </a:r>
          </a:p>
          <a:p>
            <a:r>
              <a:rPr lang="en-AU" sz="2000" dirty="0" smtClean="0"/>
              <a:t>Kipling – The white man’s burden? The coloniser's responsibility.</a:t>
            </a:r>
          </a:p>
          <a:p>
            <a:r>
              <a:rPr lang="en-AU" sz="2000" dirty="0" smtClean="0"/>
              <a:t>Is Nationalism on the way out?</a:t>
            </a:r>
          </a:p>
          <a:p>
            <a:r>
              <a:rPr lang="en-AU" sz="2000" dirty="0" smtClean="0"/>
              <a:t>Nation states are just empires in the making? Spain, France and England in the Middle Ages had all the trappings of Empires. Germany conquers the other Prussian states.</a:t>
            </a:r>
          </a:p>
          <a:p>
            <a:r>
              <a:rPr lang="en-AU" sz="2000" dirty="0" smtClean="0"/>
              <a:t>Then “missionary nationalism”. A mission to civilise and enlighten.</a:t>
            </a:r>
          </a:p>
          <a:p>
            <a:r>
              <a:rPr lang="en-AU" sz="2000" dirty="0" smtClean="0"/>
              <a:t>e.g. – The Romans – giving roman laws, institutions and culture to the world. Holy Roman Empire picks up the theme. The Spanish spread Catholicism – in turn taken up by the Hapsburgs who see themselves as defending Europe against the infidel Turks. Nazis and Aryan supremacy.</a:t>
            </a:r>
          </a:p>
          <a:p>
            <a:endParaRPr lang="en-AU" sz="2000" dirty="0" smtClean="0"/>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591344"/>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Not everything goes</a:t>
            </a:r>
            <a:endParaRPr lang="en-AU" sz="3200" dirty="0"/>
          </a:p>
        </p:txBody>
      </p:sp>
      <p:pic>
        <p:nvPicPr>
          <p:cNvPr id="4" name="Content Placeholder 3" descr="80_big.jpg"/>
          <p:cNvPicPr>
            <a:picLocks noGrp="1" noChangeAspect="1"/>
          </p:cNvPicPr>
          <p:nvPr>
            <p:ph idx="1"/>
          </p:nvPr>
        </p:nvPicPr>
        <p:blipFill>
          <a:blip r:embed="rId2" cstate="print"/>
          <a:stretch>
            <a:fillRect/>
          </a:stretch>
        </p:blipFill>
        <p:spPr>
          <a:xfrm>
            <a:off x="827584" y="1124744"/>
            <a:ext cx="7272808" cy="468052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The other benefits of Empires</a:t>
            </a:r>
            <a:endParaRPr lang="en-AU" sz="3200" dirty="0"/>
          </a:p>
        </p:txBody>
      </p:sp>
      <p:sp>
        <p:nvSpPr>
          <p:cNvPr id="3" name="Content Placeholder 2"/>
          <p:cNvSpPr>
            <a:spLocks noGrp="1"/>
          </p:cNvSpPr>
          <p:nvPr>
            <p:ph idx="1"/>
          </p:nvPr>
        </p:nvSpPr>
        <p:spPr>
          <a:xfrm>
            <a:off x="685800" y="1340768"/>
            <a:ext cx="7772400" cy="4755232"/>
          </a:xfrm>
        </p:spPr>
        <p:txBody>
          <a:bodyPr/>
          <a:lstStyle/>
          <a:p>
            <a:r>
              <a:rPr lang="en-AU" sz="2000" dirty="0" smtClean="0"/>
              <a:t>Imperial navies made globalisation possible first by the British and then the Americans.</a:t>
            </a:r>
          </a:p>
          <a:p>
            <a:r>
              <a:rPr lang="en-AU" sz="2000" dirty="0" smtClean="0"/>
              <a:t>All great recent democracies started off as Empires. </a:t>
            </a:r>
          </a:p>
          <a:p>
            <a:r>
              <a:rPr lang="en-AU" sz="2000" dirty="0" smtClean="0"/>
              <a:t> Empires may have been cruel, but they were less cruel and delivered more predictability for the average person than did anything beyond their borders. Athens, Rome, Venice, and Great Britain were the most enlightened regimes of their day.</a:t>
            </a:r>
          </a:p>
          <a:p>
            <a:r>
              <a:rPr lang="en-AU" sz="2000" dirty="0" smtClean="0"/>
              <a:t>Hapsburg Austria and Ottoman Turkey were especially protective of Jews.</a:t>
            </a:r>
          </a:p>
          <a:p>
            <a:r>
              <a:rPr lang="en-AU" sz="2000" dirty="0" smtClean="0"/>
              <a:t>They delivered more peace and stability than the UN.</a:t>
            </a:r>
          </a:p>
          <a:p>
            <a:r>
              <a:rPr lang="en-AU" sz="2000" dirty="0" smtClean="0"/>
              <a:t>Armenians, Albanians and Kurds lived more safely in the Ottoman empire than in its more modern successors.</a:t>
            </a:r>
          </a:p>
          <a:p>
            <a:r>
              <a:rPr lang="en-AU" sz="2000" dirty="0" smtClean="0"/>
              <a:t>successful empires were those which created an imperial bureaucracy that governed for the empire as a whole and not just for the metropolis (Rome did this; the French empire did not).</a:t>
            </a:r>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35360"/>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The Roman Empire</a:t>
            </a:r>
            <a:endParaRPr lang="en-AU" sz="3200" dirty="0"/>
          </a:p>
        </p:txBody>
      </p:sp>
      <p:pic>
        <p:nvPicPr>
          <p:cNvPr id="4" name="Content Placeholder 3" descr="29938592-The-Roman-Empire-at-its-greatest-extent-in-117-AD-at-the-time-of-Trajan-plus-principal-provinces-Vec-Stock-Vector.jpg"/>
          <p:cNvPicPr>
            <a:picLocks noGrp="1" noChangeAspect="1"/>
          </p:cNvPicPr>
          <p:nvPr>
            <p:ph idx="1"/>
          </p:nvPr>
        </p:nvPicPr>
        <p:blipFill>
          <a:blip r:embed="rId2" cstate="print"/>
          <a:stretch>
            <a:fillRect/>
          </a:stretch>
        </p:blipFill>
        <p:spPr>
          <a:xfrm>
            <a:off x="1043608" y="1484784"/>
            <a:ext cx="6840760" cy="424847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Why did the Roman Empire fail?</a:t>
            </a:r>
            <a:endParaRPr lang="en-AU" sz="3200" dirty="0"/>
          </a:p>
        </p:txBody>
      </p:sp>
      <p:sp>
        <p:nvSpPr>
          <p:cNvPr id="3" name="Content Placeholder 2"/>
          <p:cNvSpPr>
            <a:spLocks noGrp="1"/>
          </p:cNvSpPr>
          <p:nvPr>
            <p:ph idx="1"/>
          </p:nvPr>
        </p:nvSpPr>
        <p:spPr>
          <a:xfrm>
            <a:off x="683568" y="1268760"/>
            <a:ext cx="7772400" cy="5112568"/>
          </a:xfrm>
        </p:spPr>
        <p:txBody>
          <a:bodyPr/>
          <a:lstStyle/>
          <a:p>
            <a:r>
              <a:rPr lang="en-AU" sz="2000" dirty="0" smtClean="0"/>
              <a:t>The Roman Empire  failed because :</a:t>
            </a:r>
          </a:p>
          <a:p>
            <a:r>
              <a:rPr lang="en-AU" sz="2000" dirty="0" smtClean="0"/>
              <a:t>Of the Goths fleeing the Huns whom the Romans treated very badly. Tax base diminished. </a:t>
            </a:r>
          </a:p>
          <a:p>
            <a:r>
              <a:rPr lang="en-AU" sz="2000" dirty="0" smtClean="0"/>
              <a:t>In the end it had a non Roman army. Diocletian hired German mercenaries.</a:t>
            </a:r>
          </a:p>
          <a:p>
            <a:r>
              <a:rPr lang="en-AU" sz="2000" dirty="0" smtClean="0"/>
              <a:t>Of the self interest of the generals who used the legions as private armies, </a:t>
            </a:r>
          </a:p>
          <a:p>
            <a:r>
              <a:rPr lang="en-AU" sz="2000" dirty="0" smtClean="0"/>
              <a:t>The use of increasing number of slaves destroyed the economy. Huge numbers of slaves were eventually taxed and then let go creating impossible job competition for everyone else. It spent its money on bread and circuses for the unemployed.</a:t>
            </a:r>
          </a:p>
          <a:p>
            <a:r>
              <a:rPr lang="en-AU" sz="2000" dirty="0" smtClean="0"/>
              <a:t>Of the rich buying up the land from poor farmers during the Punic Wars and abandoning the cities. </a:t>
            </a:r>
          </a:p>
          <a:p>
            <a:r>
              <a:rPr lang="en-AU" sz="2000" dirty="0" smtClean="0"/>
              <a:t>Of a loss of confidence.  The locals did not bother defending it. Carthage</a:t>
            </a:r>
          </a:p>
          <a:p>
            <a:r>
              <a:rPr lang="en-AU" sz="2000" dirty="0" smtClean="0"/>
              <a:t>Of the need to keep expanding to keep the Treasury full and wages paid </a:t>
            </a:r>
          </a:p>
          <a:p>
            <a:r>
              <a:rPr lang="en-AU" sz="2000" dirty="0" smtClean="0"/>
              <a:t>Of the Christians? (Gibbon - the decline and fall of the Roman Empire).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772400" cy="663352"/>
          </a:xfrm>
        </p:spPr>
        <p:style>
          <a:lnRef idx="3">
            <a:schemeClr val="lt1"/>
          </a:lnRef>
          <a:fillRef idx="1">
            <a:schemeClr val="accent4"/>
          </a:fillRef>
          <a:effectRef idx="1">
            <a:schemeClr val="accent4"/>
          </a:effectRef>
          <a:fontRef idx="minor">
            <a:schemeClr val="lt1"/>
          </a:fontRef>
        </p:style>
        <p:txBody>
          <a:bodyPr/>
          <a:lstStyle/>
          <a:p>
            <a:pPr algn="ctr"/>
            <a:r>
              <a:rPr lang="en-AU" sz="3200" dirty="0" smtClean="0">
                <a:solidFill>
                  <a:schemeClr val="tx1"/>
                </a:solidFill>
              </a:rPr>
              <a:t>The fall of Rome</a:t>
            </a:r>
            <a:endParaRPr lang="en-AU" sz="3200" dirty="0">
              <a:solidFill>
                <a:schemeClr val="tx1"/>
              </a:solidFill>
            </a:endParaRPr>
          </a:p>
        </p:txBody>
      </p:sp>
      <p:pic>
        <p:nvPicPr>
          <p:cNvPr id="4" name="Content Placeholder 3" descr="Rome-3.jpg"/>
          <p:cNvPicPr>
            <a:picLocks noGrp="1" noChangeAspect="1"/>
          </p:cNvPicPr>
          <p:nvPr>
            <p:ph idx="1"/>
          </p:nvPr>
        </p:nvPicPr>
        <p:blipFill>
          <a:blip r:embed="rId2" cstate="print"/>
          <a:stretch>
            <a:fillRect/>
          </a:stretch>
        </p:blipFill>
        <p:spPr>
          <a:xfrm>
            <a:off x="827584" y="1412776"/>
            <a:ext cx="7632848" cy="43924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07368"/>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The British Empire</a:t>
            </a:r>
            <a:endParaRPr lang="en-AU" sz="3200" dirty="0"/>
          </a:p>
        </p:txBody>
      </p:sp>
      <p:pic>
        <p:nvPicPr>
          <p:cNvPr id="6" name="Content Placeholder 5" descr="Empire-British-rule.jpg"/>
          <p:cNvPicPr>
            <a:picLocks noGrp="1" noChangeAspect="1"/>
          </p:cNvPicPr>
          <p:nvPr>
            <p:ph idx="1"/>
          </p:nvPr>
        </p:nvPicPr>
        <p:blipFill>
          <a:blip r:embed="rId2" cstate="print"/>
          <a:stretch>
            <a:fillRect/>
          </a:stretch>
        </p:blipFill>
        <p:spPr>
          <a:xfrm>
            <a:off x="1043608" y="1556792"/>
            <a:ext cx="7128791" cy="4176464"/>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772400" cy="663352"/>
          </a:xfrm>
        </p:spPr>
        <p:style>
          <a:lnRef idx="3">
            <a:schemeClr val="lt1"/>
          </a:lnRef>
          <a:fillRef idx="1">
            <a:schemeClr val="accent3"/>
          </a:fillRef>
          <a:effectRef idx="1">
            <a:schemeClr val="accent3"/>
          </a:effectRef>
          <a:fontRef idx="minor">
            <a:schemeClr val="lt1"/>
          </a:fontRef>
        </p:style>
        <p:txBody>
          <a:bodyPr anchor="ctr"/>
          <a:lstStyle/>
          <a:p>
            <a:pPr algn="ctr"/>
            <a:r>
              <a:rPr lang="en-AU" sz="3200" dirty="0" smtClean="0">
                <a:solidFill>
                  <a:schemeClr val="tx1"/>
                </a:solidFill>
              </a:rPr>
              <a:t>But its memory lived on</a:t>
            </a:r>
            <a:endParaRPr lang="en-AU" sz="3200" dirty="0">
              <a:solidFill>
                <a:schemeClr val="tx1"/>
              </a:solidFill>
            </a:endParaRPr>
          </a:p>
        </p:txBody>
      </p:sp>
      <p:sp>
        <p:nvSpPr>
          <p:cNvPr id="3" name="Content Placeholder 2"/>
          <p:cNvSpPr>
            <a:spLocks noGrp="1"/>
          </p:cNvSpPr>
          <p:nvPr>
            <p:ph idx="1"/>
          </p:nvPr>
        </p:nvSpPr>
        <p:spPr>
          <a:xfrm>
            <a:off x="683568" y="1268760"/>
            <a:ext cx="7772400" cy="5589240"/>
          </a:xfrm>
        </p:spPr>
        <p:txBody>
          <a:bodyPr/>
          <a:lstStyle/>
          <a:p>
            <a:r>
              <a:rPr lang="en-AU" sz="2000" dirty="0" smtClean="0"/>
              <a:t>Rome ransacked in 476 AD by the Goths. Romulus Augustulus – First and last – retired to Naples by the Goths and was not even killed. The Roman Empire imploded.</a:t>
            </a:r>
          </a:p>
          <a:p>
            <a:r>
              <a:rPr lang="en-AU" sz="2000" dirty="0" smtClean="0"/>
              <a:t>Paved roads, decent drains and central heating disappeared for a 1000 years. Those in the countryside reverted back to paganism (pagus – countryside – note heathens!</a:t>
            </a:r>
          </a:p>
          <a:p>
            <a:r>
              <a:rPr lang="en-AU" sz="2000" dirty="0" smtClean="0"/>
              <a:t>The Dark Ages and the return to barbarism. Learning Latin now waste of time.</a:t>
            </a:r>
          </a:p>
          <a:p>
            <a:r>
              <a:rPr lang="en-AU" sz="2000" dirty="0" smtClean="0"/>
              <a:t>Still everyone wanted to be Roman. “every Goth wants to be a Roman but only a poor roman would want to be a Goth” (Theodoric).</a:t>
            </a:r>
          </a:p>
          <a:p>
            <a:r>
              <a:rPr lang="en-AU" sz="2000" dirty="0" smtClean="0"/>
              <a:t>Still it survived in the Greek speaking East until 1453AD when it was over run by the Ottomans as the Byzantine Empire based on Constantinople – Constantine its founder in 330AD but originally split by Diocletian.</a:t>
            </a:r>
          </a:p>
          <a:p>
            <a:r>
              <a:rPr lang="en-AU" sz="2000" dirty="0" smtClean="0"/>
              <a:t>Succeeded by the Holy Roman Empire – heads of Europe like Charlemagne went to Rome to be crowned (and to steal the pillars)</a:t>
            </a:r>
          </a:p>
          <a:p>
            <a:r>
              <a:rPr lang="en-AU" sz="2000" dirty="0" smtClean="0"/>
              <a:t>Coliseum turned into an animal enclosure and robbed for building materials.</a:t>
            </a:r>
          </a:p>
          <a:p>
            <a:r>
              <a:rPr lang="en-AU" sz="2000" dirty="0" smtClean="0"/>
              <a:t>Senate and Capitol Hill reminders of Rome in the US.</a:t>
            </a:r>
          </a:p>
          <a:p>
            <a:endParaRPr lang="en-A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735360"/>
          </a:xfrm>
        </p:spPr>
        <p:style>
          <a:lnRef idx="3">
            <a:schemeClr val="lt1"/>
          </a:lnRef>
          <a:fillRef idx="1">
            <a:schemeClr val="accent2"/>
          </a:fillRef>
          <a:effectRef idx="1">
            <a:schemeClr val="accent2"/>
          </a:effectRef>
          <a:fontRef idx="minor">
            <a:schemeClr val="lt1"/>
          </a:fontRef>
        </p:style>
        <p:txBody>
          <a:bodyPr/>
          <a:lstStyle/>
          <a:p>
            <a:pPr algn="ctr"/>
            <a:r>
              <a:rPr lang="en-AU" sz="3200" dirty="0" smtClean="0">
                <a:solidFill>
                  <a:schemeClr val="tx1"/>
                </a:solidFill>
              </a:rPr>
              <a:t>The Coliseum</a:t>
            </a:r>
            <a:endParaRPr lang="en-AU" sz="3200" dirty="0">
              <a:solidFill>
                <a:schemeClr val="tx1"/>
              </a:solidFill>
            </a:endParaRPr>
          </a:p>
        </p:txBody>
      </p:sp>
      <p:pic>
        <p:nvPicPr>
          <p:cNvPr id="4" name="Content Placeholder 3" descr="hungry-history-vomitoriums-fact-or-fiction_Corbis-E.jpeg"/>
          <p:cNvPicPr>
            <a:picLocks noGrp="1" noChangeAspect="1"/>
          </p:cNvPicPr>
          <p:nvPr>
            <p:ph idx="1"/>
          </p:nvPr>
        </p:nvPicPr>
        <p:blipFill>
          <a:blip r:embed="rId2" cstate="print"/>
          <a:stretch>
            <a:fillRect/>
          </a:stretch>
        </p:blipFill>
        <p:spPr>
          <a:xfrm>
            <a:off x="683568" y="1268760"/>
            <a:ext cx="7776864" cy="435495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735360"/>
          </a:xfrm>
        </p:spPr>
        <p:style>
          <a:lnRef idx="3">
            <a:schemeClr val="lt1"/>
          </a:lnRef>
          <a:fillRef idx="1">
            <a:schemeClr val="accent3"/>
          </a:fillRef>
          <a:effectRef idx="1">
            <a:schemeClr val="accent3"/>
          </a:effectRef>
          <a:fontRef idx="minor">
            <a:schemeClr val="lt1"/>
          </a:fontRef>
        </p:style>
        <p:txBody>
          <a:bodyPr anchor="ctr"/>
          <a:lstStyle/>
          <a:p>
            <a:pPr algn="ctr"/>
            <a:r>
              <a:rPr lang="en-AU" sz="3200" dirty="0" smtClean="0">
                <a:solidFill>
                  <a:schemeClr val="tx1"/>
                </a:solidFill>
              </a:rPr>
              <a:t>Why do Empires fail?</a:t>
            </a:r>
            <a:endParaRPr lang="en-AU" sz="3200" dirty="0">
              <a:solidFill>
                <a:schemeClr val="tx1"/>
              </a:solidFill>
            </a:endParaRPr>
          </a:p>
        </p:txBody>
      </p:sp>
      <p:sp>
        <p:nvSpPr>
          <p:cNvPr id="3" name="Content Placeholder 2"/>
          <p:cNvSpPr>
            <a:spLocks noGrp="1"/>
          </p:cNvSpPr>
          <p:nvPr>
            <p:ph idx="1"/>
          </p:nvPr>
        </p:nvSpPr>
        <p:spPr>
          <a:xfrm>
            <a:off x="755576" y="1196752"/>
            <a:ext cx="7772400" cy="4968552"/>
          </a:xfrm>
        </p:spPr>
        <p:txBody>
          <a:bodyPr/>
          <a:lstStyle/>
          <a:p>
            <a:r>
              <a:rPr lang="en-AU" sz="2000" dirty="0" smtClean="0"/>
              <a:t>Persians conquered an empire and so wanted out of the harsh mountains into the lush lowlands. Cyrus said no “soft lands make soft men”. Defeated by hardy and poor Greeks. For every Persian there is an Athenian waiting.</a:t>
            </a:r>
          </a:p>
          <a:p>
            <a:r>
              <a:rPr lang="en-AU" sz="2000" dirty="0" smtClean="0"/>
              <a:t>The Ottoman Empire – 1923 – ethnically diverse – uprisings in the Balkans, The Young Turks, siding with Germany all led to its downfall over a long period of time.</a:t>
            </a:r>
          </a:p>
          <a:p>
            <a:r>
              <a:rPr lang="en-AU" sz="2000" dirty="0" smtClean="0"/>
              <a:t>The Hapsburg Empire (Austro – Hungarian) – too much ethnic diversity. 18 nationalities, 5 kingdoms and German speakers one quarter of the total.</a:t>
            </a:r>
          </a:p>
          <a:p>
            <a:r>
              <a:rPr lang="en-AU" sz="2000" dirty="0" smtClean="0"/>
              <a:t>The Qing Empire in China (1911) –  hated Manchus as foreigners, Opium Wars, unequal treaties by Western powers, Hong Kong lost – lost control.</a:t>
            </a:r>
          </a:p>
          <a:p>
            <a:r>
              <a:rPr lang="en-AU" sz="2000" dirty="0" smtClean="0"/>
              <a:t>The British Empire – could no longer afford it. Overseas bases to the US.</a:t>
            </a:r>
          </a:p>
          <a:p>
            <a:r>
              <a:rPr lang="en-AU" sz="2000" dirty="0" smtClean="0"/>
              <a:t>The Americans – Trump says it is not sustainable – others have to pay their way. No boots on the ground but what happens if America withdraws? US pessimistic about the Future – The Chinese optimistic – deep roots?</a:t>
            </a:r>
          </a:p>
          <a:p>
            <a:endParaRPr lang="en-AU"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style>
          <a:lnRef idx="3">
            <a:schemeClr val="lt1"/>
          </a:lnRef>
          <a:fillRef idx="1">
            <a:schemeClr val="accent2"/>
          </a:fillRef>
          <a:effectRef idx="1">
            <a:schemeClr val="accent2"/>
          </a:effectRef>
          <a:fontRef idx="minor">
            <a:schemeClr val="lt1"/>
          </a:fontRef>
        </p:style>
        <p:txBody>
          <a:bodyPr anchor="ctr"/>
          <a:lstStyle/>
          <a:p>
            <a:pPr algn="ctr"/>
            <a:r>
              <a:rPr lang="en-AU" sz="3200" dirty="0" smtClean="0">
                <a:solidFill>
                  <a:schemeClr val="tx1"/>
                </a:solidFill>
              </a:rPr>
              <a:t>Will America follow Rome?</a:t>
            </a:r>
            <a:endParaRPr lang="en-AU" sz="3200" dirty="0">
              <a:solidFill>
                <a:schemeClr val="tx1"/>
              </a:solidFill>
            </a:endParaRPr>
          </a:p>
        </p:txBody>
      </p:sp>
      <p:sp>
        <p:nvSpPr>
          <p:cNvPr id="3" name="Content Placeholder 2"/>
          <p:cNvSpPr>
            <a:spLocks noGrp="1"/>
          </p:cNvSpPr>
          <p:nvPr>
            <p:ph idx="1"/>
          </p:nvPr>
        </p:nvSpPr>
        <p:spPr>
          <a:xfrm>
            <a:off x="685800" y="1412776"/>
            <a:ext cx="7772400" cy="4683224"/>
          </a:xfrm>
        </p:spPr>
        <p:txBody>
          <a:bodyPr/>
          <a:lstStyle/>
          <a:p>
            <a:r>
              <a:rPr lang="en-AU" sz="2000" dirty="0" smtClean="0"/>
              <a:t>Despite American fascination with Rome it is unlikely because:</a:t>
            </a:r>
          </a:p>
          <a:p>
            <a:r>
              <a:rPr lang="en-AU" sz="2000" dirty="0" smtClean="0"/>
              <a:t>The Romans could be petty and destructive – the destruction of Carthage when it no longer mattered, the 20 year pursuit of Hannibal, using Spain for silver and slaves, roman citizenship for the Romans, foreigners never really belonged.</a:t>
            </a:r>
          </a:p>
          <a:p>
            <a:r>
              <a:rPr lang="en-AU" sz="2000" dirty="0" smtClean="0"/>
              <a:t>Rome was a military society with generals fighting for the spoils. Power and wealth were concentrated in the hands of the wealthy.</a:t>
            </a:r>
          </a:p>
          <a:p>
            <a:r>
              <a:rPr lang="en-AU" sz="2000" dirty="0" smtClean="0"/>
              <a:t>Germanic tribes treated as slaves rather than allies.</a:t>
            </a:r>
          </a:p>
          <a:p>
            <a:r>
              <a:rPr lang="en-AU" sz="2000" dirty="0" smtClean="0"/>
              <a:t>Caesar a populist rebel like Trump? Augustus, Claudius and Domitian – “make Rome Great again”. Trump jet, Mar a Lago – traces of Nero? Caligula bring the family into the fold....etc</a:t>
            </a:r>
          </a:p>
          <a:p>
            <a:r>
              <a:rPr lang="en-AU" sz="2000" dirty="0" smtClean="0"/>
              <a:t>Irony – The US likes to quote Gibbon unaware that he blamed the Christians for the fall.</a:t>
            </a:r>
          </a:p>
          <a:p>
            <a:r>
              <a:rPr lang="en-AU" sz="2000" dirty="0" smtClean="0"/>
              <a:t>Rome lived off the Greek legacy – incurious. The US is not an Empire.</a:t>
            </a:r>
          </a:p>
          <a:p>
            <a:endParaRPr lang="en-AU"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35360"/>
          </a:xfrm>
        </p:spPr>
        <p:style>
          <a:lnRef idx="3">
            <a:schemeClr val="lt1"/>
          </a:lnRef>
          <a:fillRef idx="1">
            <a:schemeClr val="accent3"/>
          </a:fillRef>
          <a:effectRef idx="1">
            <a:schemeClr val="accent3"/>
          </a:effectRef>
          <a:fontRef idx="minor">
            <a:schemeClr val="lt1"/>
          </a:fontRef>
        </p:style>
        <p:txBody>
          <a:bodyPr anchor="ctr"/>
          <a:lstStyle/>
          <a:p>
            <a:pPr algn="ctr"/>
            <a:r>
              <a:rPr lang="en-AU" sz="3200" dirty="0" smtClean="0">
                <a:solidFill>
                  <a:schemeClr val="tx1"/>
                </a:solidFill>
              </a:rPr>
              <a:t>What Rome was really like</a:t>
            </a:r>
            <a:endParaRPr lang="en-AU" sz="3200" dirty="0">
              <a:solidFill>
                <a:schemeClr val="tx1"/>
              </a:solidFill>
            </a:endParaRPr>
          </a:p>
        </p:txBody>
      </p:sp>
      <p:pic>
        <p:nvPicPr>
          <p:cNvPr id="4" name="Content Placeholder 3" descr="claud.png"/>
          <p:cNvPicPr>
            <a:picLocks noGrp="1" noChangeAspect="1"/>
          </p:cNvPicPr>
          <p:nvPr>
            <p:ph idx="1"/>
          </p:nvPr>
        </p:nvPicPr>
        <p:blipFill>
          <a:blip r:embed="rId2" cstate="print"/>
          <a:stretch>
            <a:fillRect/>
          </a:stretch>
        </p:blipFill>
        <p:spPr>
          <a:xfrm>
            <a:off x="827584" y="1556792"/>
            <a:ext cx="7560840" cy="431775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864096"/>
          </a:xfrm>
        </p:spPr>
        <p:style>
          <a:lnRef idx="2">
            <a:schemeClr val="accent5"/>
          </a:lnRef>
          <a:fillRef idx="1">
            <a:schemeClr val="lt1"/>
          </a:fillRef>
          <a:effectRef idx="0">
            <a:schemeClr val="accent5"/>
          </a:effectRef>
          <a:fontRef idx="minor">
            <a:schemeClr val="dk1"/>
          </a:fontRef>
        </p:style>
        <p:txBody>
          <a:bodyPr anchor="ctr"/>
          <a:lstStyle/>
          <a:p>
            <a:pPr algn="ctr"/>
            <a:r>
              <a:rPr lang="en-AU" sz="2800" dirty="0" smtClean="0"/>
              <a:t>Modern Empires - The Americans and the British</a:t>
            </a:r>
            <a:endParaRPr lang="en-AU" sz="2800" dirty="0"/>
          </a:p>
        </p:txBody>
      </p:sp>
      <p:sp>
        <p:nvSpPr>
          <p:cNvPr id="3" name="Content Placeholder 2"/>
          <p:cNvSpPr>
            <a:spLocks noGrp="1"/>
          </p:cNvSpPr>
          <p:nvPr>
            <p:ph idx="1"/>
          </p:nvPr>
        </p:nvSpPr>
        <p:spPr>
          <a:xfrm>
            <a:off x="685800" y="1340768"/>
            <a:ext cx="7772400" cy="4755232"/>
          </a:xfrm>
        </p:spPr>
        <p:txBody>
          <a:bodyPr/>
          <a:lstStyle/>
          <a:p>
            <a:r>
              <a:rPr lang="en-AU" sz="2000" dirty="0" smtClean="0"/>
              <a:t>America – a stateless Empire. They are not colonisers and were often very anti colonial.</a:t>
            </a:r>
          </a:p>
          <a:p>
            <a:r>
              <a:rPr lang="en-AU" sz="2000" dirty="0" smtClean="0"/>
              <a:t>The British were colonisers and this slashed with the US over Suez for example and the French in Vietnam.</a:t>
            </a:r>
          </a:p>
          <a:p>
            <a:r>
              <a:rPr lang="en-AU" sz="2000" dirty="0" smtClean="0"/>
              <a:t>The British went overseas – the Americans stayed home. Exported their culture and institutions not their people. For most it was promotion.</a:t>
            </a:r>
          </a:p>
          <a:p>
            <a:r>
              <a:rPr lang="en-AU" sz="2000" dirty="0" smtClean="0"/>
              <a:t>The British lived abroad and picked up foreign languages, cultures etc and were interested in them for their own sake,</a:t>
            </a:r>
          </a:p>
          <a:p>
            <a:r>
              <a:rPr lang="en-AU" sz="2000" dirty="0" smtClean="0"/>
              <a:t>The American presence overseas was never permanent and focused on fighting alien ideologies at a distance</a:t>
            </a:r>
          </a:p>
          <a:p>
            <a:r>
              <a:rPr lang="en-AU" sz="2000" dirty="0" smtClean="0"/>
              <a:t>The British made scale models of themselves – the British Club could get you a gin in Calcutta, Kuala Lumpur or Singapore – home away from home.</a:t>
            </a:r>
          </a:p>
          <a:p>
            <a:r>
              <a:rPr lang="en-AU" sz="2000" dirty="0" smtClean="0"/>
              <a:t>British born to rule mentality – Americans born to export capitalism and democracy at the expense of Soviet and Chinese expansion.</a:t>
            </a:r>
            <a:endParaRPr lang="en-AU"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35360"/>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The world in 2100?  Future Empires</a:t>
            </a:r>
            <a:endParaRPr lang="en-AU" sz="3200" dirty="0"/>
          </a:p>
        </p:txBody>
      </p:sp>
      <p:pic>
        <p:nvPicPr>
          <p:cNvPr id="4" name="Content Placeholder 3" descr="world_map_2100_by_dafreak47-d4lrf58.jpg"/>
          <p:cNvPicPr>
            <a:picLocks noGrp="1" noChangeAspect="1"/>
          </p:cNvPicPr>
          <p:nvPr>
            <p:ph idx="1"/>
          </p:nvPr>
        </p:nvPicPr>
        <p:blipFill>
          <a:blip r:embed="rId2" cstate="print"/>
          <a:stretch>
            <a:fillRect/>
          </a:stretch>
        </p:blipFill>
        <p:spPr>
          <a:xfrm>
            <a:off x="899592" y="1484784"/>
            <a:ext cx="6912768" cy="504056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591344"/>
          </a:xfrm>
        </p:spPr>
        <p:style>
          <a:lnRef idx="3">
            <a:schemeClr val="lt1"/>
          </a:lnRef>
          <a:fillRef idx="1">
            <a:schemeClr val="accent3"/>
          </a:fillRef>
          <a:effectRef idx="1">
            <a:schemeClr val="accent3"/>
          </a:effectRef>
          <a:fontRef idx="minor">
            <a:schemeClr val="lt1"/>
          </a:fontRef>
        </p:style>
        <p:txBody>
          <a:bodyPr/>
          <a:lstStyle/>
          <a:p>
            <a:pPr algn="ctr"/>
            <a:r>
              <a:rPr lang="en-AU" sz="3200" dirty="0" smtClean="0">
                <a:solidFill>
                  <a:schemeClr val="tx1"/>
                </a:solidFill>
              </a:rPr>
              <a:t>The decline of the Anglo-American order</a:t>
            </a:r>
            <a:endParaRPr lang="en-AU" sz="3200" dirty="0">
              <a:solidFill>
                <a:schemeClr val="tx1"/>
              </a:solidFill>
            </a:endParaRPr>
          </a:p>
        </p:txBody>
      </p:sp>
      <p:sp>
        <p:nvSpPr>
          <p:cNvPr id="3" name="Content Placeholder 2"/>
          <p:cNvSpPr>
            <a:spLocks noGrp="1"/>
          </p:cNvSpPr>
          <p:nvPr>
            <p:ph idx="1"/>
          </p:nvPr>
        </p:nvSpPr>
        <p:spPr>
          <a:xfrm>
            <a:off x="685800" y="1196752"/>
            <a:ext cx="7772400" cy="5256584"/>
          </a:xfrm>
        </p:spPr>
        <p:txBody>
          <a:bodyPr/>
          <a:lstStyle/>
          <a:p>
            <a:r>
              <a:rPr lang="en-AU" sz="2000" dirty="0" smtClean="0"/>
              <a:t>Started with Brexit and accelerated under Trump?</a:t>
            </a:r>
          </a:p>
          <a:p>
            <a:r>
              <a:rPr lang="en-AU" sz="2000" dirty="0" smtClean="0"/>
              <a:t>America never wanted an empire but got one anyway. Spheres of influence are as much an empire as territoriality. But in the 1850s ports in China and Japan. 1890s annexed Hawaii, the Philippines, Cuba, Guam, Puerto Rico. Samoa from the Germans and in the earl 20</a:t>
            </a:r>
            <a:r>
              <a:rPr lang="en-AU" sz="2000" baseline="30000" dirty="0" smtClean="0"/>
              <a:t>th</a:t>
            </a:r>
            <a:r>
              <a:rPr lang="en-AU" sz="2000" dirty="0" smtClean="0"/>
              <a:t> Century the US occupied Nicaragua, the Dominican Republic and parts of Mexico, and Haiti.</a:t>
            </a:r>
          </a:p>
          <a:p>
            <a:r>
              <a:rPr lang="en-AU" sz="2000" dirty="0" smtClean="0"/>
              <a:t>All replaced by rivalry with the Soviets during and after World War 2.</a:t>
            </a:r>
          </a:p>
          <a:p>
            <a:r>
              <a:rPr lang="en-AU" sz="2000" dirty="0" smtClean="0"/>
              <a:t>But the US no longer willing to be the world’s policemen. Too expensive? However no one else wants to be it either.</a:t>
            </a:r>
          </a:p>
          <a:p>
            <a:r>
              <a:rPr lang="en-AU" sz="2000" dirty="0" smtClean="0"/>
              <a:t>Collapse from within? The Roman Empire collapsed due in no small part to the fact that they just did not care anymore.</a:t>
            </a:r>
          </a:p>
          <a:p>
            <a:r>
              <a:rPr lang="en-AU" sz="2000" dirty="0" smtClean="0"/>
              <a:t>Bread and circuses and an over extended Empire?</a:t>
            </a:r>
          </a:p>
          <a:p>
            <a:r>
              <a:rPr lang="en-AU" sz="2000" dirty="0" smtClean="0"/>
              <a:t>Still the US has the world’s largest military and economy and is the world’s leading technological innovator. There are no immediate rivals.</a:t>
            </a:r>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519336"/>
          </a:xfrm>
        </p:spPr>
        <p:style>
          <a:lnRef idx="3">
            <a:schemeClr val="lt1"/>
          </a:lnRef>
          <a:fillRef idx="1">
            <a:schemeClr val="accent3"/>
          </a:fillRef>
          <a:effectRef idx="1">
            <a:schemeClr val="accent3"/>
          </a:effectRef>
          <a:fontRef idx="minor">
            <a:schemeClr val="lt1"/>
          </a:fontRef>
        </p:style>
        <p:txBody>
          <a:bodyPr/>
          <a:lstStyle/>
          <a:p>
            <a:pPr algn="ctr"/>
            <a:r>
              <a:rPr lang="en-AU" sz="3200" dirty="0" smtClean="0">
                <a:solidFill>
                  <a:schemeClr val="tx1"/>
                </a:solidFill>
              </a:rPr>
              <a:t>A fraying empire</a:t>
            </a:r>
            <a:endParaRPr lang="en-AU" sz="3200" dirty="0">
              <a:solidFill>
                <a:schemeClr val="tx1"/>
              </a:solidFill>
            </a:endParaRPr>
          </a:p>
        </p:txBody>
      </p:sp>
      <p:sp>
        <p:nvSpPr>
          <p:cNvPr id="3" name="Content Placeholder 2"/>
          <p:cNvSpPr>
            <a:spLocks noGrp="1"/>
          </p:cNvSpPr>
          <p:nvPr>
            <p:ph idx="1"/>
          </p:nvPr>
        </p:nvSpPr>
        <p:spPr>
          <a:xfrm>
            <a:off x="755576" y="1124744"/>
            <a:ext cx="7772400" cy="5328592"/>
          </a:xfrm>
        </p:spPr>
        <p:txBody>
          <a:bodyPr/>
          <a:lstStyle/>
          <a:p>
            <a:r>
              <a:rPr lang="en-AU" sz="2000" dirty="0" smtClean="0"/>
              <a:t>After World war 2 with Europe and Japan devastated as a result of the war, American power was unchecked. </a:t>
            </a:r>
          </a:p>
          <a:p>
            <a:r>
              <a:rPr lang="en-AU" sz="2000" dirty="0" smtClean="0"/>
              <a:t>It freely engineered regime changes in countries across the globe that opposed US interests, in places like Iran, Guatemala, Chile, Dominican Republic, Brazil, Syria, Indonesia, Congo and Vietnam.</a:t>
            </a:r>
          </a:p>
          <a:p>
            <a:r>
              <a:rPr lang="en-AU" sz="2000" dirty="0" smtClean="0"/>
              <a:t>But by the 1970s, with the humiliating loss of the lengthy and brutal wars in Southeast Asia, the capacity of the US to invade countries or topple governments had waned. And the more recent wars in Iraq and Afghanistan in the past 15 years have shown this remains even more true today.</a:t>
            </a:r>
          </a:p>
          <a:p>
            <a:r>
              <a:rPr lang="en-AU" sz="2000" dirty="0" smtClean="0"/>
              <a:t>Free trade agreements and globalisation plus the decline of unions saw the working class left behind. In a recent survey people were asked how they would cope with an unexpected $400 emergency. 47% said they either could not or would borrow or sell something.</a:t>
            </a:r>
          </a:p>
          <a:p>
            <a:r>
              <a:rPr lang="en-AU" sz="2000" dirty="0" smtClean="0"/>
              <a:t>net worth of the typical household was $87,992 in 2003. By 2013, it had fallen to $54,500 - a drop of 38 per cent. Growing gap between the have and have nots – for the 1% it is working just fine.</a:t>
            </a:r>
          </a:p>
          <a:p>
            <a:endParaRPr lang="en-AU"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663352"/>
          </a:xfrm>
        </p:spPr>
        <p:style>
          <a:lnRef idx="3">
            <a:schemeClr val="lt1"/>
          </a:lnRef>
          <a:fillRef idx="1">
            <a:schemeClr val="accent4"/>
          </a:fillRef>
          <a:effectRef idx="1">
            <a:schemeClr val="accent4"/>
          </a:effectRef>
          <a:fontRef idx="minor">
            <a:schemeClr val="lt1"/>
          </a:fontRef>
        </p:style>
        <p:txBody>
          <a:bodyPr anchor="ctr"/>
          <a:lstStyle/>
          <a:p>
            <a:pPr algn="ctr"/>
            <a:r>
              <a:rPr lang="en-AU" sz="3200" dirty="0" smtClean="0">
                <a:solidFill>
                  <a:schemeClr val="tx1"/>
                </a:solidFill>
              </a:rPr>
              <a:t>Perhaps?</a:t>
            </a:r>
            <a:endParaRPr lang="en-AU" sz="3200" dirty="0">
              <a:solidFill>
                <a:schemeClr val="tx1"/>
              </a:solidFill>
            </a:endParaRPr>
          </a:p>
        </p:txBody>
      </p:sp>
      <p:pic>
        <p:nvPicPr>
          <p:cNvPr id="4" name="Content Placeholder 3" descr="horseyunclesamfortune.jpg"/>
          <p:cNvPicPr>
            <a:picLocks noGrp="1" noChangeAspect="1"/>
          </p:cNvPicPr>
          <p:nvPr>
            <p:ph idx="1"/>
          </p:nvPr>
        </p:nvPicPr>
        <p:blipFill>
          <a:blip r:embed="rId2" cstate="print"/>
          <a:stretch>
            <a:fillRect/>
          </a:stretch>
        </p:blipFill>
        <p:spPr>
          <a:xfrm>
            <a:off x="1397589" y="1341438"/>
            <a:ext cx="6348822" cy="47545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And the Aztec</a:t>
            </a:r>
            <a:endParaRPr lang="en-AU" sz="3200" dirty="0"/>
          </a:p>
        </p:txBody>
      </p:sp>
      <p:pic>
        <p:nvPicPr>
          <p:cNvPr id="4" name="Content Placeholder 3" descr="aztec empire map.gif"/>
          <p:cNvPicPr>
            <a:picLocks noGrp="1" noChangeAspect="1"/>
          </p:cNvPicPr>
          <p:nvPr>
            <p:ph idx="1"/>
          </p:nvPr>
        </p:nvPicPr>
        <p:blipFill>
          <a:blip r:embed="rId2" cstate="print"/>
          <a:stretch>
            <a:fillRect/>
          </a:stretch>
        </p:blipFill>
        <p:spPr>
          <a:xfrm>
            <a:off x="1331640" y="1628800"/>
            <a:ext cx="5760639" cy="410445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591344"/>
          </a:xfrm>
        </p:spPr>
        <p:style>
          <a:lnRef idx="3">
            <a:schemeClr val="lt1"/>
          </a:lnRef>
          <a:fillRef idx="1">
            <a:schemeClr val="accent4"/>
          </a:fillRef>
          <a:effectRef idx="1">
            <a:schemeClr val="accent4"/>
          </a:effectRef>
          <a:fontRef idx="minor">
            <a:schemeClr val="lt1"/>
          </a:fontRef>
        </p:style>
        <p:txBody>
          <a:bodyPr/>
          <a:lstStyle/>
          <a:p>
            <a:pPr algn="ctr"/>
            <a:r>
              <a:rPr lang="en-AU" sz="3200" dirty="0" smtClean="0">
                <a:solidFill>
                  <a:schemeClr val="tx1"/>
                </a:solidFill>
              </a:rPr>
              <a:t>And Trump</a:t>
            </a:r>
            <a:endParaRPr lang="en-AU" sz="3200" dirty="0">
              <a:solidFill>
                <a:schemeClr val="tx1"/>
              </a:solidFill>
            </a:endParaRPr>
          </a:p>
        </p:txBody>
      </p:sp>
      <p:sp>
        <p:nvSpPr>
          <p:cNvPr id="3" name="Content Placeholder 2"/>
          <p:cNvSpPr>
            <a:spLocks noGrp="1"/>
          </p:cNvSpPr>
          <p:nvPr>
            <p:ph idx="1"/>
          </p:nvPr>
        </p:nvSpPr>
        <p:spPr>
          <a:xfrm>
            <a:off x="683568" y="764704"/>
            <a:ext cx="7772400" cy="6093296"/>
          </a:xfrm>
        </p:spPr>
        <p:txBody>
          <a:bodyPr/>
          <a:lstStyle/>
          <a:p>
            <a:r>
              <a:rPr lang="en-AU" sz="2000" dirty="0" smtClean="0"/>
              <a:t> January 2017 - Trump's inauguration follows close on Xi Jinping's Davos speech as the moment the Chinese take economic leadership.</a:t>
            </a:r>
          </a:p>
          <a:p>
            <a:r>
              <a:rPr lang="en-AU" sz="2000" dirty="0" smtClean="0"/>
              <a:t> by contrast, Trump has promised to shrink America with his trade policies, his "border tax" and his veneration of a manufacturing-based economy that doesn't really exist anymore.</a:t>
            </a:r>
          </a:p>
          <a:p>
            <a:r>
              <a:rPr lang="en-AU" sz="2000" dirty="0" smtClean="0"/>
              <a:t>The US has been an overall force for good, offering a liberal, democratic, outward-looking global leadership since WW2.</a:t>
            </a:r>
          </a:p>
          <a:p>
            <a:r>
              <a:rPr lang="en-AU" sz="2000" dirty="0" smtClean="0"/>
              <a:t>Under Trump, we're to have none of that. Trade agreements must favour the US. NATO is out of date. Putin is a mate. Climate change is a Chinese conspiracy. Israel can do whatever it likes.</a:t>
            </a:r>
          </a:p>
          <a:p>
            <a:r>
              <a:rPr lang="en-AU" sz="2000" dirty="0" smtClean="0"/>
              <a:t>Just as Britain shrinks through Brexit, America shrinks through its proposed isolationism.</a:t>
            </a:r>
          </a:p>
          <a:p>
            <a:r>
              <a:rPr lang="en-AU" sz="2000" dirty="0" smtClean="0"/>
              <a:t>America is still great despite what Trump says – the largest economy, military, wins the most Olympic medals and ”soft power: - everyone copies it.</a:t>
            </a:r>
          </a:p>
          <a:p>
            <a:r>
              <a:rPr lang="en-AU" sz="2000" dirty="0" smtClean="0"/>
              <a:t>What America needs most is the investment in people and their education.</a:t>
            </a:r>
          </a:p>
          <a:p>
            <a:r>
              <a:rPr lang="en-AU" sz="2000" dirty="0" smtClean="0"/>
              <a:t>The end of the American Century could be made no starker than by an authoritarian communist president being left to claim leadership as America vacates that role.</a:t>
            </a:r>
          </a:p>
          <a:p>
            <a:endParaRPr lang="en-AU"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style>
          <a:lnRef idx="3">
            <a:schemeClr val="lt1"/>
          </a:lnRef>
          <a:fillRef idx="1">
            <a:schemeClr val="accent3"/>
          </a:fillRef>
          <a:effectRef idx="1">
            <a:schemeClr val="accent3"/>
          </a:effectRef>
          <a:fontRef idx="minor">
            <a:schemeClr val="lt1"/>
          </a:fontRef>
        </p:style>
        <p:txBody>
          <a:bodyPr/>
          <a:lstStyle/>
          <a:p>
            <a:pPr algn="ctr"/>
            <a:r>
              <a:rPr lang="en-AU" sz="3200" dirty="0" smtClean="0">
                <a:solidFill>
                  <a:schemeClr val="tx1"/>
                </a:solidFill>
              </a:rPr>
              <a:t>And the US Economy</a:t>
            </a:r>
            <a:endParaRPr lang="en-AU" sz="3200" dirty="0">
              <a:solidFill>
                <a:schemeClr val="tx1"/>
              </a:solidFill>
            </a:endParaRPr>
          </a:p>
        </p:txBody>
      </p:sp>
      <p:sp>
        <p:nvSpPr>
          <p:cNvPr id="3" name="Content Placeholder 2"/>
          <p:cNvSpPr>
            <a:spLocks noGrp="1"/>
          </p:cNvSpPr>
          <p:nvPr>
            <p:ph idx="1"/>
          </p:nvPr>
        </p:nvSpPr>
        <p:spPr>
          <a:xfrm>
            <a:off x="685800" y="1484784"/>
            <a:ext cx="7772400" cy="4611216"/>
          </a:xfrm>
        </p:spPr>
        <p:txBody>
          <a:bodyPr/>
          <a:lstStyle/>
          <a:p>
            <a:pPr>
              <a:buNone/>
            </a:pPr>
            <a:r>
              <a:rPr lang="en-AU" sz="2000" dirty="0" smtClean="0"/>
              <a:t>	Like in Rome it could well be ungovernable for the next 75 years. And that’s because the domestic population is growing restless and angry with their increasingly desperate economic lot.</a:t>
            </a:r>
          </a:p>
          <a:p>
            <a:r>
              <a:rPr lang="en-AU" sz="2000" dirty="0" smtClean="0"/>
              <a:t>Meanwhile Standard and Poors have devalued the US as no longer a risk free investment. The agency had agreed with the Obama administration that $4 trillion needed to be saved from the $14.3 trillion debt over ten years.</a:t>
            </a:r>
          </a:p>
          <a:p>
            <a:r>
              <a:rPr lang="en-AU" sz="2000" dirty="0" smtClean="0"/>
              <a:t>Unlike the British however, the Americans have not assumed control of large parts of the world from which they must inevitably retreat. Their global commercial enterprise has few strings attached, while withdrawing from both Iraq and Afghanistan within a few years will be a boon.</a:t>
            </a:r>
          </a:p>
          <a:p>
            <a:r>
              <a:rPr lang="en-AU" sz="2000" dirty="0" smtClean="0"/>
              <a:t>Military spending has to be curtailed.</a:t>
            </a:r>
          </a:p>
          <a:p>
            <a:r>
              <a:rPr lang="en-AU" sz="2000" dirty="0" smtClean="0"/>
              <a:t>The country leads in industries vital to the 21st century and, for all its gloom, remains hard-wired to strive to improve.</a:t>
            </a:r>
          </a:p>
          <a:p>
            <a:endParaRPr lang="en-AU"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663352"/>
          </a:xfrm>
        </p:spPr>
        <p:style>
          <a:lnRef idx="3">
            <a:schemeClr val="lt1"/>
          </a:lnRef>
          <a:fillRef idx="1">
            <a:schemeClr val="accent3"/>
          </a:fillRef>
          <a:effectRef idx="1">
            <a:schemeClr val="accent3"/>
          </a:effectRef>
          <a:fontRef idx="minor">
            <a:schemeClr val="lt1"/>
          </a:fontRef>
        </p:style>
        <p:txBody>
          <a:bodyPr/>
          <a:lstStyle/>
          <a:p>
            <a:pPr algn="ctr"/>
            <a:r>
              <a:rPr lang="en-AU" sz="3200" dirty="0" smtClean="0">
                <a:solidFill>
                  <a:schemeClr val="tx1"/>
                </a:solidFill>
              </a:rPr>
              <a:t>Can  he do it?</a:t>
            </a:r>
            <a:endParaRPr lang="en-AU" sz="3200" dirty="0">
              <a:solidFill>
                <a:schemeClr val="tx1"/>
              </a:solidFill>
            </a:endParaRPr>
          </a:p>
        </p:txBody>
      </p:sp>
      <p:pic>
        <p:nvPicPr>
          <p:cNvPr id="4" name="Content Placeholder 3" descr="6a00d83451da3169e201b7c82b6798970b.jpg"/>
          <p:cNvPicPr>
            <a:picLocks noGrp="1" noChangeAspect="1"/>
          </p:cNvPicPr>
          <p:nvPr>
            <p:ph idx="1"/>
          </p:nvPr>
        </p:nvPicPr>
        <p:blipFill>
          <a:blip r:embed="rId2" cstate="print"/>
          <a:stretch>
            <a:fillRect/>
          </a:stretch>
        </p:blipFill>
        <p:spPr>
          <a:xfrm>
            <a:off x="685800" y="1196752"/>
            <a:ext cx="7772400" cy="496855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591344"/>
          </a:xfrm>
        </p:spPr>
        <p:style>
          <a:lnRef idx="3">
            <a:schemeClr val="lt1"/>
          </a:lnRef>
          <a:fillRef idx="1">
            <a:schemeClr val="accent4"/>
          </a:fillRef>
          <a:effectRef idx="1">
            <a:schemeClr val="accent4"/>
          </a:effectRef>
          <a:fontRef idx="minor">
            <a:schemeClr val="lt1"/>
          </a:fontRef>
        </p:style>
        <p:txBody>
          <a:bodyPr/>
          <a:lstStyle/>
          <a:p>
            <a:pPr algn="ctr"/>
            <a:r>
              <a:rPr lang="en-AU" sz="3200" dirty="0" smtClean="0">
                <a:solidFill>
                  <a:schemeClr val="tx1"/>
                </a:solidFill>
              </a:rPr>
              <a:t>In Summary</a:t>
            </a:r>
            <a:endParaRPr lang="en-AU" sz="3200" dirty="0">
              <a:solidFill>
                <a:schemeClr val="tx1"/>
              </a:solidFill>
            </a:endParaRPr>
          </a:p>
        </p:txBody>
      </p:sp>
      <p:sp>
        <p:nvSpPr>
          <p:cNvPr id="3" name="Content Placeholder 2"/>
          <p:cNvSpPr>
            <a:spLocks noGrp="1"/>
          </p:cNvSpPr>
          <p:nvPr>
            <p:ph idx="1"/>
          </p:nvPr>
        </p:nvSpPr>
        <p:spPr>
          <a:xfrm>
            <a:off x="683568" y="1124744"/>
            <a:ext cx="7772400" cy="5400600"/>
          </a:xfrm>
        </p:spPr>
        <p:txBody>
          <a:bodyPr/>
          <a:lstStyle/>
          <a:p>
            <a:r>
              <a:rPr lang="en-AU" sz="2000" dirty="0" smtClean="0"/>
              <a:t>Empire is indeed history. Almost all that we know of history, from Sumeria through Babylon, Egypt, the Assyrian empire, through Persia, Greece, Rome, Byzantium, through the Chinese dynasties, the Carolingian empire, the Holy Roman Empire, the Mongol empire, the Mogul empire, the Habsburg empire, the Spanish, Portuguese, British, French, Dutch, and German empires to the Soviet empire, plus many that we have forgotten, all of this suggests that the history of the world is the history of empire.</a:t>
            </a:r>
          </a:p>
          <a:p>
            <a:r>
              <a:rPr lang="en-AU" sz="2000" dirty="0" smtClean="0"/>
              <a:t>The world began the 20th century covered in great empires and ended without a single one.</a:t>
            </a:r>
          </a:p>
          <a:p>
            <a:r>
              <a:rPr lang="en-AU" sz="2000" dirty="0" smtClean="0"/>
              <a:t>Decolonisation was a last act of imperialism.</a:t>
            </a:r>
          </a:p>
          <a:p>
            <a:r>
              <a:rPr lang="en-AU" sz="2000" dirty="0" smtClean="0"/>
              <a:t>The world of empires which dates back as far as we can remember and which was thriving in 1900 has, 100 years later, become a world of nation states.</a:t>
            </a:r>
          </a:p>
          <a:p>
            <a:r>
              <a:rPr lang="en-AU" sz="2000" dirty="0" smtClean="0"/>
              <a:t>All the conditions seem to be there for a new imperialism. There are countries which need an outside force to create stability (recently in Sierra Leone a rally called for the return of British rule). There are metropolitan countries which want stability so that they can trade.</a:t>
            </a:r>
            <a:endParaRPr lang="en-AU"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35360"/>
          </a:xfrm>
        </p:spPr>
        <p:style>
          <a:lnRef idx="3">
            <a:schemeClr val="lt1"/>
          </a:lnRef>
          <a:fillRef idx="1">
            <a:schemeClr val="accent3"/>
          </a:fillRef>
          <a:effectRef idx="1">
            <a:schemeClr val="accent3"/>
          </a:effectRef>
          <a:fontRef idx="minor">
            <a:schemeClr val="lt1"/>
          </a:fontRef>
        </p:style>
        <p:txBody>
          <a:bodyPr anchor="ctr"/>
          <a:lstStyle/>
          <a:p>
            <a:pPr algn="ctr"/>
            <a:r>
              <a:rPr lang="en-AU" sz="3200" dirty="0" smtClean="0">
                <a:solidFill>
                  <a:schemeClr val="tx1"/>
                </a:solidFill>
              </a:rPr>
              <a:t>In Summary</a:t>
            </a:r>
            <a:endParaRPr lang="en-AU" sz="3200" dirty="0">
              <a:solidFill>
                <a:schemeClr val="tx1"/>
              </a:solidFill>
            </a:endParaRPr>
          </a:p>
        </p:txBody>
      </p:sp>
      <p:sp>
        <p:nvSpPr>
          <p:cNvPr id="3" name="Content Placeholder 2"/>
          <p:cNvSpPr>
            <a:spLocks noGrp="1"/>
          </p:cNvSpPr>
          <p:nvPr>
            <p:ph idx="1"/>
          </p:nvPr>
        </p:nvSpPr>
        <p:spPr>
          <a:xfrm>
            <a:off x="685800" y="1484784"/>
            <a:ext cx="7772400" cy="4968552"/>
          </a:xfrm>
        </p:spPr>
        <p:txBody>
          <a:bodyPr/>
          <a:lstStyle/>
          <a:p>
            <a:r>
              <a:rPr lang="en-AU" sz="2000" dirty="0" smtClean="0"/>
              <a:t>However today’s poor generally do not wish to be colonised despite appalling efforts at self government.</a:t>
            </a:r>
          </a:p>
          <a:p>
            <a:r>
              <a:rPr lang="en-AU" sz="2000" dirty="0" smtClean="0"/>
              <a:t>Empires however have generally been better than the chaos and barbarism that often followed.</a:t>
            </a:r>
          </a:p>
          <a:p>
            <a:r>
              <a:rPr lang="en-AU" sz="2000" dirty="0" smtClean="0"/>
              <a:t>New Empires will have to be different in an era of human rights. It will be the imperialism of globalisation and the imperialism of neighbours. Note IMF strictures on loans – principles of good government – the same as in the old days? Light touch imperialism – making the world safe for investment?</a:t>
            </a:r>
          </a:p>
          <a:p>
            <a:r>
              <a:rPr lang="en-AU" sz="2000" dirty="0" smtClean="0"/>
              <a:t>The Imperialism of neighbours. The EU settling the crime ridden, corrupt lawless, volatile Balkans. The EU  and the UN run much of it. It is not just soldiers that come from the international community, it is police, judges, prison officers, central bankers and others. A whole team of European officials is creating a Bosnian customs administration. EU aid and soldiers keep Bosnia and Kosovo going. Conditions of entry to EU regulate behaviour.</a:t>
            </a:r>
          </a:p>
          <a:p>
            <a:endParaRPr lang="en-AU"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720080"/>
          </a:xfrm>
        </p:spPr>
        <p:style>
          <a:lnRef idx="3">
            <a:schemeClr val="lt1"/>
          </a:lnRef>
          <a:fillRef idx="1">
            <a:schemeClr val="accent3"/>
          </a:fillRef>
          <a:effectRef idx="1">
            <a:schemeClr val="accent3"/>
          </a:effectRef>
          <a:fontRef idx="minor">
            <a:schemeClr val="lt1"/>
          </a:fontRef>
        </p:style>
        <p:txBody>
          <a:bodyPr anchor="ctr"/>
          <a:lstStyle/>
          <a:p>
            <a:pPr algn="ctr"/>
            <a:r>
              <a:rPr lang="en-AU" sz="3200" dirty="0" smtClean="0">
                <a:solidFill>
                  <a:schemeClr val="tx1"/>
                </a:solidFill>
              </a:rPr>
              <a:t>The EU and the Balkans</a:t>
            </a:r>
            <a:endParaRPr lang="en-AU" sz="3200" dirty="0">
              <a:solidFill>
                <a:schemeClr val="tx1"/>
              </a:solidFill>
            </a:endParaRPr>
          </a:p>
        </p:txBody>
      </p:sp>
      <p:pic>
        <p:nvPicPr>
          <p:cNvPr id="4" name="Content Placeholder 3" descr="_77335307_eu_members_v5_464map.gif"/>
          <p:cNvPicPr>
            <a:picLocks noGrp="1" noChangeAspect="1"/>
          </p:cNvPicPr>
          <p:nvPr>
            <p:ph idx="1"/>
          </p:nvPr>
        </p:nvPicPr>
        <p:blipFill>
          <a:blip r:embed="rId2" cstate="print"/>
          <a:stretch>
            <a:fillRect/>
          </a:stretch>
        </p:blipFill>
        <p:spPr>
          <a:xfrm>
            <a:off x="755576" y="1628801"/>
            <a:ext cx="7776864" cy="4824536"/>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The future</a:t>
            </a:r>
            <a:endParaRPr lang="en-AU" sz="3200" dirty="0"/>
          </a:p>
        </p:txBody>
      </p:sp>
      <p:sp>
        <p:nvSpPr>
          <p:cNvPr id="3" name="Content Placeholder 2"/>
          <p:cNvSpPr>
            <a:spLocks noGrp="1"/>
          </p:cNvSpPr>
          <p:nvPr>
            <p:ph idx="1"/>
          </p:nvPr>
        </p:nvSpPr>
        <p:spPr>
          <a:xfrm>
            <a:off x="685800" y="1268760"/>
            <a:ext cx="7772400" cy="5400600"/>
          </a:xfrm>
        </p:spPr>
        <p:txBody>
          <a:bodyPr/>
          <a:lstStyle/>
          <a:p>
            <a:r>
              <a:rPr lang="en-AU" sz="2000" dirty="0" smtClean="0"/>
              <a:t>Nothing lasts forever.</a:t>
            </a:r>
          </a:p>
          <a:p>
            <a:r>
              <a:rPr lang="en-AU" sz="2000" dirty="0" smtClean="0"/>
              <a:t>Most empires once gone never come back except for the Russians and the Chinese. The Chinese in Africa – Angola (oil) – the Greek port of Piraeus. The Empire of oil, minerals and markets – an economic Empire?</a:t>
            </a:r>
          </a:p>
          <a:p>
            <a:r>
              <a:rPr lang="en-AU" sz="2000" dirty="0" smtClean="0"/>
              <a:t>Will the Internet and globalisation give us the same benefits of Empire in the future? Is the age of Empires over?</a:t>
            </a:r>
          </a:p>
          <a:p>
            <a:r>
              <a:rPr lang="en-AU" sz="2000" dirty="0" smtClean="0"/>
              <a:t>Capitalism and technology are both expansionist in their nature, and such expansion always creates dominant cultures.</a:t>
            </a:r>
          </a:p>
          <a:p>
            <a:r>
              <a:rPr lang="en-AU" sz="2000" dirty="0" smtClean="0"/>
              <a:t>Nation states seen often as excessively nationalistic? e.g. Yugoslavia and the former Soviet Union. A danger to world peace?</a:t>
            </a:r>
          </a:p>
          <a:p>
            <a:r>
              <a:rPr lang="en-AU" sz="2000" dirty="0" smtClean="0"/>
              <a:t>US no longer the world’s policeman – a retreat into isolationism?</a:t>
            </a:r>
          </a:p>
          <a:p>
            <a:r>
              <a:rPr lang="en-AU" sz="2000" dirty="0" smtClean="0"/>
              <a:t>“We are at a change point, and face the possibility of a very different world and a very different </a:t>
            </a:r>
            <a:r>
              <a:rPr lang="en-AU" sz="2000" smtClean="0"/>
              <a:t>America..” </a:t>
            </a:r>
            <a:r>
              <a:rPr lang="en-AU" sz="2000" dirty="0" smtClean="0"/>
              <a:t>(Penny Wong) </a:t>
            </a:r>
          </a:p>
          <a:p>
            <a:r>
              <a:rPr lang="en-AU" sz="2000" dirty="0" smtClean="0"/>
              <a:t>are we at another 1942 moment?</a:t>
            </a:r>
          </a:p>
          <a:p>
            <a:endParaRPr lang="en-AU" sz="2000" dirty="0" smtClean="0"/>
          </a:p>
          <a:p>
            <a:endParaRPr lang="en-AU"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591344"/>
          </a:xfrm>
        </p:spPr>
        <p:style>
          <a:lnRef idx="3">
            <a:schemeClr val="lt1"/>
          </a:lnRef>
          <a:fillRef idx="1">
            <a:schemeClr val="accent2"/>
          </a:fillRef>
          <a:effectRef idx="1">
            <a:schemeClr val="accent2"/>
          </a:effectRef>
          <a:fontRef idx="minor">
            <a:schemeClr val="lt1"/>
          </a:fontRef>
        </p:style>
        <p:txBody>
          <a:bodyPr/>
          <a:lstStyle/>
          <a:p>
            <a:pPr algn="ctr"/>
            <a:r>
              <a:rPr lang="en-AU" sz="3600" dirty="0" smtClean="0"/>
              <a:t>The Age of Empires</a:t>
            </a:r>
            <a:endParaRPr lang="en-AU" sz="3600" dirty="0"/>
          </a:p>
        </p:txBody>
      </p:sp>
      <p:pic>
        <p:nvPicPr>
          <p:cNvPr id="4" name="Content Placeholder 3" descr="f04e60caec4fa4e4331a9155a7919203.jpg"/>
          <p:cNvPicPr>
            <a:picLocks noGrp="1" noChangeAspect="1"/>
          </p:cNvPicPr>
          <p:nvPr>
            <p:ph sz="half" idx="1"/>
          </p:nvPr>
        </p:nvPicPr>
        <p:blipFill>
          <a:blip r:embed="rId2" cstate="print"/>
          <a:stretch>
            <a:fillRect/>
          </a:stretch>
        </p:blipFill>
        <p:spPr>
          <a:xfrm>
            <a:off x="1259632" y="1556792"/>
            <a:ext cx="2615952" cy="4176464"/>
          </a:xfrm>
        </p:spPr>
      </p:pic>
      <p:pic>
        <p:nvPicPr>
          <p:cNvPr id="6" name="Content Placeholder 5" descr="41WV2NX2EgL._SX322_BO1,204,203,200_.jpg"/>
          <p:cNvPicPr>
            <a:picLocks noGrp="1" noChangeAspect="1"/>
          </p:cNvPicPr>
          <p:nvPr>
            <p:ph sz="half" idx="2"/>
          </p:nvPr>
        </p:nvPicPr>
        <p:blipFill>
          <a:blip r:embed="rId3" cstate="print"/>
          <a:stretch>
            <a:fillRect/>
          </a:stretch>
        </p:blipFill>
        <p:spPr>
          <a:xfrm>
            <a:off x="4860032" y="1556792"/>
            <a:ext cx="2885019" cy="41148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772400" cy="720080"/>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Reading list</a:t>
            </a:r>
            <a:endParaRPr lang="en-AU" sz="3200" dirty="0"/>
          </a:p>
        </p:txBody>
      </p:sp>
      <p:pic>
        <p:nvPicPr>
          <p:cNvPr id="6" name="Content Placeholder 5" descr="51DkwcKsWXL._SX312_BO1,204,203,200_.jpg"/>
          <p:cNvPicPr>
            <a:picLocks noGrp="1" noChangeAspect="1"/>
          </p:cNvPicPr>
          <p:nvPr>
            <p:ph sz="half" idx="1"/>
          </p:nvPr>
        </p:nvPicPr>
        <p:blipFill>
          <a:blip r:embed="rId2" cstate="print"/>
          <a:stretch>
            <a:fillRect/>
          </a:stretch>
        </p:blipFill>
        <p:spPr>
          <a:xfrm>
            <a:off x="1296163" y="1981200"/>
            <a:ext cx="2987805" cy="4114800"/>
          </a:xfrm>
        </p:spPr>
      </p:pic>
      <p:pic>
        <p:nvPicPr>
          <p:cNvPr id="7" name="Content Placeholder 6" descr="download.png"/>
          <p:cNvPicPr>
            <a:picLocks noGrp="1" noChangeAspect="1"/>
          </p:cNvPicPr>
          <p:nvPr>
            <p:ph sz="half" idx="2"/>
          </p:nvPr>
        </p:nvPicPr>
        <p:blipFill>
          <a:blip r:embed="rId3" cstate="print"/>
          <a:stretch>
            <a:fillRect/>
          </a:stretch>
        </p:blipFill>
        <p:spPr>
          <a:xfrm>
            <a:off x="4788024" y="1988840"/>
            <a:ext cx="3024336" cy="410445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772400" cy="591344"/>
          </a:xfrm>
        </p:spPr>
        <p:style>
          <a:lnRef idx="1">
            <a:schemeClr val="dk1"/>
          </a:lnRef>
          <a:fillRef idx="2">
            <a:schemeClr val="dk1"/>
          </a:fillRef>
          <a:effectRef idx="1">
            <a:schemeClr val="dk1"/>
          </a:effectRef>
          <a:fontRef idx="minor">
            <a:schemeClr val="dk1"/>
          </a:fontRef>
        </p:style>
        <p:txBody>
          <a:bodyPr/>
          <a:lstStyle/>
          <a:p>
            <a:pPr algn="ctr"/>
            <a:r>
              <a:rPr lang="en-AU" sz="3200" dirty="0" smtClean="0"/>
              <a:t>Nation state vs. Empire</a:t>
            </a:r>
            <a:endParaRPr lang="en-AU" sz="3200" dirty="0"/>
          </a:p>
        </p:txBody>
      </p:sp>
      <p:sp>
        <p:nvSpPr>
          <p:cNvPr id="5" name="Content Placeholder 4"/>
          <p:cNvSpPr>
            <a:spLocks noGrp="1"/>
          </p:cNvSpPr>
          <p:nvPr>
            <p:ph idx="1"/>
          </p:nvPr>
        </p:nvSpPr>
        <p:spPr>
          <a:xfrm>
            <a:off x="685800" y="1124744"/>
            <a:ext cx="7772400" cy="4971256"/>
          </a:xfrm>
        </p:spPr>
        <p:txBody>
          <a:bodyPr/>
          <a:lstStyle/>
          <a:p>
            <a:r>
              <a:rPr lang="en-AU" sz="2000" dirty="0" smtClean="0"/>
              <a:t>Nation states – inwards looking, homogenous, superior. (we British etc)</a:t>
            </a:r>
          </a:p>
          <a:p>
            <a:r>
              <a:rPr lang="en-AU" sz="2000" dirty="0" smtClean="0"/>
              <a:t>Empires – multi ethic, multi cultural, a civilising force, not selfish like nation states? A grand purpose.</a:t>
            </a:r>
          </a:p>
          <a:p>
            <a:r>
              <a:rPr lang="en-AU" sz="2000" dirty="0" smtClean="0"/>
              <a:t>history been but one of a revolt against empire in the name of nationality?</a:t>
            </a:r>
          </a:p>
          <a:p>
            <a:r>
              <a:rPr lang="en-AU" sz="2000" dirty="0" smtClean="0"/>
              <a:t>In the wake of the First World War, the great continental land empires,– the Russian, the German, the Austro-Hungarian, and the Ottoman empires – all came crashing down, to be replaced by independent nation-states that were widely regarded as their legitimate heirs.</a:t>
            </a:r>
          </a:p>
          <a:p>
            <a:r>
              <a:rPr lang="en-AU" sz="2000" dirty="0" smtClean="0"/>
              <a:t>Later came the turn of the oceanic or overseas empires of the French, the Dutch and the British. In a spectacular series of “wars of national liberation” their colonies claimed their independence.</a:t>
            </a:r>
          </a:p>
          <a:p>
            <a:r>
              <a:rPr lang="en-AU" sz="2000" dirty="0" smtClean="0"/>
              <a:t>The collapse of the Soviet Union in 1991 seemed to set the seal on the long-drawn-out encounter between nation and empire.</a:t>
            </a:r>
          </a:p>
          <a:p>
            <a:r>
              <a:rPr lang="en-AU" sz="2000" dirty="0" smtClean="0"/>
              <a:t>No state called itself an empire any more; only its enemies did so. The US an Empire in denial?</a:t>
            </a:r>
          </a:p>
          <a:p>
            <a:endParaRPr lang="en-A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07368"/>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Empires -  for good or evil?</a:t>
            </a:r>
            <a:endParaRPr lang="en-AU" sz="3200" dirty="0"/>
          </a:p>
        </p:txBody>
      </p:sp>
      <p:sp>
        <p:nvSpPr>
          <p:cNvPr id="3" name="Content Placeholder 2"/>
          <p:cNvSpPr>
            <a:spLocks noGrp="1"/>
          </p:cNvSpPr>
          <p:nvPr>
            <p:ph idx="1"/>
          </p:nvPr>
        </p:nvSpPr>
        <p:spPr>
          <a:xfrm>
            <a:off x="685800" y="1484784"/>
            <a:ext cx="7772400" cy="4611216"/>
          </a:xfrm>
        </p:spPr>
        <p:txBody>
          <a:bodyPr/>
          <a:lstStyle/>
          <a:p>
            <a:r>
              <a:rPr lang="en-AU" sz="2000" u="sng" dirty="0" smtClean="0"/>
              <a:t>Criticisms</a:t>
            </a:r>
          </a:p>
          <a:p>
            <a:endParaRPr lang="en-AU" sz="2000" u="sng" dirty="0" smtClean="0"/>
          </a:p>
          <a:p>
            <a:r>
              <a:rPr lang="en-AU" sz="2000" dirty="0" smtClean="0"/>
              <a:t>1 – they get  too big and cannot control so many peoples or they over extend like Portugal.</a:t>
            </a:r>
          </a:p>
          <a:p>
            <a:r>
              <a:rPr lang="en-AU" sz="2000" dirty="0" smtClean="0"/>
              <a:t>2 – They should not work because they exploit subjugated peoples and deny then their right to self rules</a:t>
            </a:r>
          </a:p>
          <a:p>
            <a:r>
              <a:rPr lang="en-AU" sz="2000" dirty="0" smtClean="0"/>
              <a:t>3 – they reduce diversity and often eliminate the uniqueness of its members.</a:t>
            </a:r>
          </a:p>
          <a:p>
            <a:r>
              <a:rPr lang="en-AU" sz="2000" dirty="0" smtClean="0"/>
              <a:t>4 - They ultimately rely on force.</a:t>
            </a:r>
          </a:p>
          <a:p>
            <a:r>
              <a:rPr lang="en-AU" sz="2000" dirty="0" smtClean="0"/>
              <a:t>5 - They are exploitative.</a:t>
            </a:r>
          </a:p>
          <a:p>
            <a:r>
              <a:rPr lang="en-AU" sz="2000" dirty="0" smtClean="0"/>
              <a:t>6 – Nazism and Communism – a lazy coloniser interested in ideology and power with everything else secondary.</a:t>
            </a:r>
          </a:p>
          <a:p>
            <a:r>
              <a:rPr lang="en-AU" sz="2000" dirty="0" smtClean="0"/>
              <a:t>6 – Evil perhaps or perhaps lazy or both like the Belgians in the Congo.</a:t>
            </a:r>
            <a:endParaRPr lang="en-A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35360"/>
          </a:xfrm>
        </p:spPr>
        <p:style>
          <a:lnRef idx="3">
            <a:schemeClr val="lt1"/>
          </a:lnRef>
          <a:fillRef idx="1">
            <a:schemeClr val="accent3"/>
          </a:fillRef>
          <a:effectRef idx="1">
            <a:schemeClr val="accent3"/>
          </a:effectRef>
          <a:fontRef idx="minor">
            <a:schemeClr val="lt1"/>
          </a:fontRef>
        </p:style>
        <p:txBody>
          <a:bodyPr anchor="ctr"/>
          <a:lstStyle/>
          <a:p>
            <a:pPr algn="ctr"/>
            <a:r>
              <a:rPr lang="en-AU" sz="3200" dirty="0" smtClean="0">
                <a:solidFill>
                  <a:schemeClr val="tx1"/>
                </a:solidFill>
              </a:rPr>
              <a:t>For good or evil?</a:t>
            </a:r>
            <a:endParaRPr lang="en-AU" sz="3200" dirty="0">
              <a:solidFill>
                <a:schemeClr val="tx1"/>
              </a:solidFill>
            </a:endParaRPr>
          </a:p>
        </p:txBody>
      </p:sp>
      <p:pic>
        <p:nvPicPr>
          <p:cNvPr id="8" name="Content Placeholder 7" descr="64e283c7405408a43ba5d9182a847b3a.jpg"/>
          <p:cNvPicPr>
            <a:picLocks noGrp="1" noChangeAspect="1"/>
          </p:cNvPicPr>
          <p:nvPr>
            <p:ph idx="1"/>
          </p:nvPr>
        </p:nvPicPr>
        <p:blipFill>
          <a:blip r:embed="rId2" cstate="print"/>
          <a:stretch>
            <a:fillRect/>
          </a:stretch>
        </p:blipFill>
        <p:spPr>
          <a:xfrm>
            <a:off x="827584" y="1484784"/>
            <a:ext cx="7632848" cy="537321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07368"/>
          </a:xfrm>
        </p:spPr>
        <p:style>
          <a:lnRef idx="2">
            <a:schemeClr val="accent5"/>
          </a:lnRef>
          <a:fillRef idx="1">
            <a:schemeClr val="lt1"/>
          </a:fillRef>
          <a:effectRef idx="0">
            <a:schemeClr val="accent5"/>
          </a:effectRef>
          <a:fontRef idx="minor">
            <a:schemeClr val="dk1"/>
          </a:fontRef>
        </p:style>
        <p:txBody>
          <a:bodyPr anchor="ctr"/>
          <a:lstStyle/>
          <a:p>
            <a:pPr algn="ctr"/>
            <a:r>
              <a:rPr lang="en-AU" sz="3200" dirty="0" smtClean="0"/>
              <a:t>Belgium in the Congo (1908 – 1960)</a:t>
            </a:r>
            <a:endParaRPr lang="en-AU" sz="3200" dirty="0"/>
          </a:p>
        </p:txBody>
      </p:sp>
      <p:sp>
        <p:nvSpPr>
          <p:cNvPr id="3" name="Content Placeholder 2"/>
          <p:cNvSpPr>
            <a:spLocks noGrp="1"/>
          </p:cNvSpPr>
          <p:nvPr>
            <p:ph idx="1"/>
          </p:nvPr>
        </p:nvSpPr>
        <p:spPr>
          <a:xfrm>
            <a:off x="683568" y="1484784"/>
            <a:ext cx="7772400" cy="5184576"/>
          </a:xfrm>
        </p:spPr>
        <p:txBody>
          <a:bodyPr/>
          <a:lstStyle/>
          <a:p>
            <a:r>
              <a:rPr lang="en-AU" sz="2000" dirty="0" smtClean="0"/>
              <a:t>In 1884-1885, the Berlin West Africa Conference effectively divided up the African continent amongst the Great Powers of Europe including Belgium, France, Germany and England .</a:t>
            </a:r>
          </a:p>
          <a:p>
            <a:r>
              <a:rPr lang="en-AU" sz="2000" dirty="0" smtClean="0"/>
              <a:t>Granted to King Leopold II of Belgium, the Congo was a “personal” concession for the King.  The King, not the Belgian government, effectively owned and controlled the Congo.  Appalling brutality – whipped, hands cut off – 10 million died at the hands of Leopold’s agents.</a:t>
            </a:r>
          </a:p>
          <a:p>
            <a:r>
              <a:rPr lang="en-AU" sz="2000" dirty="0" smtClean="0"/>
              <a:t>Leopold administered the Congo in a notoriously brutal manner, for his own personal wealth.  The Congo’s wealth, was brutally extracted using what was basically slave labour. Taken away from him by the Belgian government in 1908. Germany - the same massacres in South West Africa.</a:t>
            </a:r>
          </a:p>
          <a:p>
            <a:r>
              <a:rPr lang="en-AU" sz="2000" dirty="0" smtClean="0"/>
              <a:t> Educated Africans who could serve to unify the nation were basically non-existent.  This was unfortunate because the Congo was home to many distinct ethnic groups and possessed incredible wealth in its natural resources. Colonial legacy – a dysfunctional place today. Play off one against another often installing a minority to rule through.</a:t>
            </a:r>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591344"/>
          </a:xfrm>
        </p:spPr>
        <p:style>
          <a:lnRef idx="2">
            <a:schemeClr val="accent5"/>
          </a:lnRef>
          <a:fillRef idx="1">
            <a:schemeClr val="lt1"/>
          </a:fillRef>
          <a:effectRef idx="0">
            <a:schemeClr val="accent5"/>
          </a:effectRef>
          <a:fontRef idx="minor">
            <a:schemeClr val="dk1"/>
          </a:fontRef>
        </p:style>
        <p:txBody>
          <a:bodyPr/>
          <a:lstStyle/>
          <a:p>
            <a:pPr algn="ctr"/>
            <a:r>
              <a:rPr lang="en-AU" sz="3200" dirty="0" smtClean="0"/>
              <a:t>The economic drawbacks</a:t>
            </a:r>
            <a:endParaRPr lang="en-AU" sz="3200" dirty="0"/>
          </a:p>
        </p:txBody>
      </p:sp>
      <p:sp>
        <p:nvSpPr>
          <p:cNvPr id="3" name="Content Placeholder 2"/>
          <p:cNvSpPr>
            <a:spLocks noGrp="1"/>
          </p:cNvSpPr>
          <p:nvPr>
            <p:ph idx="1"/>
          </p:nvPr>
        </p:nvSpPr>
        <p:spPr>
          <a:xfrm>
            <a:off x="685800" y="1340768"/>
            <a:ext cx="7772400" cy="4755232"/>
          </a:xfrm>
        </p:spPr>
        <p:txBody>
          <a:bodyPr/>
          <a:lstStyle/>
          <a:p>
            <a:r>
              <a:rPr lang="en-AU" sz="2000" dirty="0" smtClean="0"/>
              <a:t>Empires make the rules and set the conditions  – Russians force Uzbekistan to grow cotton, Kirghizstan to make military equipment. </a:t>
            </a:r>
          </a:p>
          <a:p>
            <a:r>
              <a:rPr lang="en-AU" sz="2000" dirty="0" smtClean="0"/>
              <a:t>French rubber plantations in Vietnam, Sugar in Brazil and the Caribbean, tea in India, Spices in Indonesia. </a:t>
            </a:r>
          </a:p>
          <a:p>
            <a:r>
              <a:rPr lang="en-AU" sz="2000" dirty="0" smtClean="0"/>
              <a:t>Competition between empires for colonies – one cause for WW1 – Germans back the Boers, start the naval arms race, division over African territories.</a:t>
            </a:r>
          </a:p>
          <a:p>
            <a:r>
              <a:rPr lang="en-AU" sz="2000" dirty="0" smtClean="0"/>
              <a:t>The Slave trade – the globalisation of labour from West Africa to the Caribbean and the southern US. Indiana to Fiji etc , Chinese workers on - loan.</a:t>
            </a:r>
          </a:p>
          <a:p>
            <a:r>
              <a:rPr lang="en-AU" sz="2000" dirty="0" smtClean="0"/>
              <a:t>Theft  - The British and the French in China during the Boxer rebellion and the loot stolen and valued from the summer palace.</a:t>
            </a:r>
          </a:p>
          <a:p>
            <a:r>
              <a:rPr lang="en-AU" sz="2000" dirty="0" smtClean="0"/>
              <a:t>Congo bordered by 9 countries all of whom want its wealth.</a:t>
            </a:r>
          </a:p>
          <a:p>
            <a:endParaRPr lang="en-AU" sz="2000" dirty="0" smtClean="0"/>
          </a:p>
          <a:p>
            <a:endParaRPr lang="en-AU" sz="2000" dirty="0" smtClean="0"/>
          </a:p>
          <a:p>
            <a:endParaRPr lang="en-AU" sz="2000" dirty="0" smtClean="0"/>
          </a:p>
          <a:p>
            <a:endParaRPr lang="en-AU" sz="2000" dirty="0" smtClean="0"/>
          </a:p>
          <a:p>
            <a:endParaRPr lang="en-AU"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struction design template">
  <a:themeElements>
    <a:clrScheme name="Office Theme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ffice Theme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B75E31"/>
        </a:dk2>
        <a:lt2>
          <a:srgbClr val="463828"/>
        </a:lt2>
        <a:accent1>
          <a:srgbClr val="E09F98"/>
        </a:accent1>
        <a:accent2>
          <a:srgbClr val="969696"/>
        </a:accent2>
        <a:accent3>
          <a:srgbClr val="FFFFFF"/>
        </a:accent3>
        <a:accent4>
          <a:srgbClr val="2A2A2A"/>
        </a:accent4>
        <a:accent5>
          <a:srgbClr val="EDCDCA"/>
        </a:accent5>
        <a:accent6>
          <a:srgbClr val="878787"/>
        </a:accent6>
        <a:hlink>
          <a:srgbClr val="CDC0A5"/>
        </a:hlink>
        <a:folHlink>
          <a:srgbClr val="E4D8CA"/>
        </a:folHlink>
      </a:clrScheme>
      <a:clrMap bg1="lt1" tx1="dk1" bg2="lt2" tx2="dk2" accent1="accent1" accent2="accent2" accent3="accent3" accent4="accent4" accent5="accent5" accent6="accent6" hlink="hlink" folHlink="folHlink"/>
    </a:extraClrScheme>
    <a:extraClrScheme>
      <a:clrScheme name="Office Theme 3">
        <a:dk1>
          <a:srgbClr val="333333"/>
        </a:dk1>
        <a:lt1>
          <a:srgbClr val="FFFFFF"/>
        </a:lt1>
        <a:dk2>
          <a:srgbClr val="4D4D4D"/>
        </a:dk2>
        <a:lt2>
          <a:srgbClr val="000000"/>
        </a:lt2>
        <a:accent1>
          <a:srgbClr val="C0C0C0"/>
        </a:accent1>
        <a:accent2>
          <a:srgbClr val="969696"/>
        </a:accent2>
        <a:accent3>
          <a:srgbClr val="FFFFFF"/>
        </a:accent3>
        <a:accent4>
          <a:srgbClr val="2A2A2A"/>
        </a:accent4>
        <a:accent5>
          <a:srgbClr val="DCDCDC"/>
        </a:accent5>
        <a:accent6>
          <a:srgbClr val="878787"/>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EAE8E2"/>
        </a:lt1>
        <a:dk2>
          <a:srgbClr val="783A34"/>
        </a:dk2>
        <a:lt2>
          <a:srgbClr val="FFCC99"/>
        </a:lt2>
        <a:accent1>
          <a:srgbClr val="83AAAD"/>
        </a:accent1>
        <a:accent2>
          <a:srgbClr val="C09F8E"/>
        </a:accent2>
        <a:accent3>
          <a:srgbClr val="BEAEAE"/>
        </a:accent3>
        <a:accent4>
          <a:srgbClr val="C8C6C1"/>
        </a:accent4>
        <a:accent5>
          <a:srgbClr val="C1D2D3"/>
        </a:accent5>
        <a:accent6>
          <a:srgbClr val="AE9080"/>
        </a:accent6>
        <a:hlink>
          <a:srgbClr val="766758"/>
        </a:hlink>
        <a:folHlink>
          <a:srgbClr val="A0676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EAE8E2"/>
        </a:lt1>
        <a:dk2>
          <a:srgbClr val="246C76"/>
        </a:dk2>
        <a:lt2>
          <a:srgbClr val="FFCC99"/>
        </a:lt2>
        <a:accent1>
          <a:srgbClr val="E09850"/>
        </a:accent1>
        <a:accent2>
          <a:srgbClr val="99AEB5"/>
        </a:accent2>
        <a:accent3>
          <a:srgbClr val="ACBABD"/>
        </a:accent3>
        <a:accent4>
          <a:srgbClr val="C8C6C1"/>
        </a:accent4>
        <a:accent5>
          <a:srgbClr val="EDCAB3"/>
        </a:accent5>
        <a:accent6>
          <a:srgbClr val="8A9DA4"/>
        </a:accent6>
        <a:hlink>
          <a:srgbClr val="70AFBC"/>
        </a:hlink>
        <a:folHlink>
          <a:srgbClr val="72919C"/>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AE8E2"/>
        </a:lt1>
        <a:dk2>
          <a:srgbClr val="50627C"/>
        </a:dk2>
        <a:lt2>
          <a:srgbClr val="FFCC00"/>
        </a:lt2>
        <a:accent1>
          <a:srgbClr val="87B3BD"/>
        </a:accent1>
        <a:accent2>
          <a:srgbClr val="AFAA9F"/>
        </a:accent2>
        <a:accent3>
          <a:srgbClr val="B3B7BF"/>
        </a:accent3>
        <a:accent4>
          <a:srgbClr val="C8C6C1"/>
        </a:accent4>
        <a:accent5>
          <a:srgbClr val="C3D6DB"/>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Construction design template</Template>
  <TotalTime>950</TotalTime>
  <Words>3762</Words>
  <Application>Microsoft Office PowerPoint</Application>
  <PresentationFormat>On-screen Show (4:3)</PresentationFormat>
  <Paragraphs>263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Construction design template</vt:lpstr>
      <vt:lpstr>The rise and fall of Empires</vt:lpstr>
      <vt:lpstr>What is an Empire?</vt:lpstr>
      <vt:lpstr>The British Empire</vt:lpstr>
      <vt:lpstr>And the Aztec</vt:lpstr>
      <vt:lpstr>Nation state vs. Empire</vt:lpstr>
      <vt:lpstr>Empires -  for good or evil?</vt:lpstr>
      <vt:lpstr>For good or evil?</vt:lpstr>
      <vt:lpstr>Belgium in the Congo (1908 – 1960)</vt:lpstr>
      <vt:lpstr>The economic drawbacks</vt:lpstr>
      <vt:lpstr>The dismembering of Africa</vt:lpstr>
      <vt:lpstr>Other drawbacks</vt:lpstr>
      <vt:lpstr>An unbalanced economy vs. a balanced one</vt:lpstr>
      <vt:lpstr>The Age of Empires</vt:lpstr>
      <vt:lpstr>Empires in History</vt:lpstr>
      <vt:lpstr>But despite the fact that they have had a bad name</vt:lpstr>
      <vt:lpstr>and by and large they left a legacy</vt:lpstr>
      <vt:lpstr>It’s for your own good</vt:lpstr>
      <vt:lpstr>The great Islamic Empires</vt:lpstr>
      <vt:lpstr>A standard culture</vt:lpstr>
      <vt:lpstr>The Mongol Empire (1206 – 1405)</vt:lpstr>
      <vt:lpstr>What did the Mongols ever do for us?</vt:lpstr>
      <vt:lpstr>And they absorb others</vt:lpstr>
      <vt:lpstr>Assimilation</vt:lpstr>
      <vt:lpstr>A love/ hate relationship- the civilising link</vt:lpstr>
      <vt:lpstr>Not everything goes</vt:lpstr>
      <vt:lpstr>The other benefits of Empires</vt:lpstr>
      <vt:lpstr>The Roman Empire</vt:lpstr>
      <vt:lpstr>Why did the Roman Empire fail?</vt:lpstr>
      <vt:lpstr>The fall of Rome</vt:lpstr>
      <vt:lpstr>But its memory lived on</vt:lpstr>
      <vt:lpstr>The Coliseum</vt:lpstr>
      <vt:lpstr>Why do Empires fail?</vt:lpstr>
      <vt:lpstr>Will America follow Rome?</vt:lpstr>
      <vt:lpstr>What Rome was really like</vt:lpstr>
      <vt:lpstr>Modern Empires - The Americans and the British</vt:lpstr>
      <vt:lpstr>The world in 2100?  Future Empires</vt:lpstr>
      <vt:lpstr>The decline of the Anglo-American order</vt:lpstr>
      <vt:lpstr>A fraying empire</vt:lpstr>
      <vt:lpstr>Perhaps?</vt:lpstr>
      <vt:lpstr>And Trump</vt:lpstr>
      <vt:lpstr>And the US Economy</vt:lpstr>
      <vt:lpstr>Can  he do it?</vt:lpstr>
      <vt:lpstr>In Summary</vt:lpstr>
      <vt:lpstr>In Summary</vt:lpstr>
      <vt:lpstr>The EU and the Balkans</vt:lpstr>
      <vt:lpstr>The future</vt:lpstr>
      <vt:lpstr>The Age of Empires</vt:lpstr>
      <vt:lpstr>Reading 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and fall of Empires</dc:title>
  <dc:creator>user</dc:creator>
  <cp:lastModifiedBy>user</cp:lastModifiedBy>
  <cp:revision>174</cp:revision>
  <dcterms:created xsi:type="dcterms:W3CDTF">2016-12-21T01:25:21Z</dcterms:created>
  <dcterms:modified xsi:type="dcterms:W3CDTF">2017-08-29T00:30:14Z</dcterms:modified>
</cp:coreProperties>
</file>