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2" r:id="rId2"/>
    <p:sldId id="256" r:id="rId3"/>
    <p:sldId id="286" r:id="rId4"/>
    <p:sldId id="257" r:id="rId5"/>
    <p:sldId id="285" r:id="rId6"/>
    <p:sldId id="277" r:id="rId7"/>
    <p:sldId id="276" r:id="rId8"/>
    <p:sldId id="259" r:id="rId9"/>
    <p:sldId id="261" r:id="rId10"/>
    <p:sldId id="262" r:id="rId11"/>
    <p:sldId id="281" r:id="rId12"/>
    <p:sldId id="260" r:id="rId13"/>
    <p:sldId id="288" r:id="rId14"/>
    <p:sldId id="290" r:id="rId15"/>
    <p:sldId id="289" r:id="rId16"/>
    <p:sldId id="291" r:id="rId17"/>
    <p:sldId id="306" r:id="rId18"/>
    <p:sldId id="284" r:id="rId19"/>
    <p:sldId id="263" r:id="rId20"/>
    <p:sldId id="301" r:id="rId21"/>
    <p:sldId id="304" r:id="rId22"/>
    <p:sldId id="264" r:id="rId23"/>
    <p:sldId id="265" r:id="rId24"/>
    <p:sldId id="278" r:id="rId25"/>
    <p:sldId id="266" r:id="rId26"/>
    <p:sldId id="279" r:id="rId27"/>
    <p:sldId id="270" r:id="rId28"/>
    <p:sldId id="282" r:id="rId29"/>
    <p:sldId id="287" r:id="rId30"/>
    <p:sldId id="283" r:id="rId31"/>
    <p:sldId id="295" r:id="rId32"/>
    <p:sldId id="313" r:id="rId33"/>
    <p:sldId id="308" r:id="rId34"/>
    <p:sldId id="293" r:id="rId35"/>
    <p:sldId id="314" r:id="rId36"/>
    <p:sldId id="309" r:id="rId37"/>
    <p:sldId id="310" r:id="rId38"/>
    <p:sldId id="311" r:id="rId39"/>
    <p:sldId id="268" r:id="rId40"/>
    <p:sldId id="272" r:id="rId41"/>
    <p:sldId id="269" r:id="rId42"/>
    <p:sldId id="280" r:id="rId43"/>
    <p:sldId id="273" r:id="rId44"/>
    <p:sldId id="302" r:id="rId45"/>
    <p:sldId id="305" r:id="rId46"/>
    <p:sldId id="274" r:id="rId47"/>
    <p:sldId id="294" r:id="rId48"/>
    <p:sldId id="297" r:id="rId49"/>
    <p:sldId id="298" r:id="rId50"/>
    <p:sldId id="299" r:id="rId51"/>
    <p:sldId id="312" r:id="rId52"/>
    <p:sldId id="307" r:id="rId53"/>
    <p:sldId id="303" r:id="rId54"/>
    <p:sldId id="30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sorterViewPr>
    <p:cViewPr>
      <p:scale>
        <a:sx n="72" d="100"/>
        <a:sy n="72" d="100"/>
      </p:scale>
      <p:origin x="0" y="34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FADB43D-E75A-4D0C-9E02-098726DEB002}" type="datetimeFigureOut">
              <a:rPr lang="en-AU" smtClean="0"/>
              <a:pPr/>
              <a:t>16/05/2017</a:t>
            </a:fld>
            <a:endParaRPr lang="en-AU"/>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AU"/>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9D594A4-5BA9-4827-A1AD-2C6A3878CEE7}"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ADB43D-E75A-4D0C-9E02-098726DEB002}" type="datetimeFigureOut">
              <a:rPr lang="en-AU" smtClean="0"/>
              <a:pPr/>
              <a:t>16/05/2017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594A4-5BA9-4827-A1AD-2C6A3878CEE7}"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FADB43D-E75A-4D0C-9E02-098726DEB002}" type="datetimeFigureOut">
              <a:rPr lang="en-AU" smtClean="0"/>
              <a:pPr/>
              <a:t>16/05/2017</a:t>
            </a:fld>
            <a:endParaRPr lang="en-AU"/>
          </a:p>
        </p:txBody>
      </p:sp>
      <p:sp>
        <p:nvSpPr>
          <p:cNvPr id="5" name="Footer Placeholder 4"/>
          <p:cNvSpPr>
            <a:spLocks noGrp="1"/>
          </p:cNvSpPr>
          <p:nvPr>
            <p:ph type="ftr" sz="quarter" idx="11"/>
          </p:nvPr>
        </p:nvSpPr>
        <p:spPr>
          <a:xfrm>
            <a:off x="457201" y="6248207"/>
            <a:ext cx="5573483" cy="365125"/>
          </a:xfrm>
        </p:spPr>
        <p:txBody>
          <a:bodyPr/>
          <a:lstStyle/>
          <a:p>
            <a:endParaRPr lang="en-AU"/>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9D594A4-5BA9-4827-A1AD-2C6A3878CEE7}"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ADB43D-E75A-4D0C-9E02-098726DEB002}" type="datetimeFigureOut">
              <a:rPr lang="en-AU" smtClean="0"/>
              <a:pPr/>
              <a:t>16/05/2017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9D594A4-5BA9-4827-A1AD-2C6A3878CEE7}" type="slidenum">
              <a:rPr lang="en-AU" smtClean="0"/>
              <a:pPr/>
              <a:t>‹#›</a:t>
            </a:fld>
            <a:endParaRPr lang="en-AU"/>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FADB43D-E75A-4D0C-9E02-098726DEB002}" type="datetimeFigureOut">
              <a:rPr lang="en-AU" smtClean="0"/>
              <a:pPr/>
              <a:t>16/05/2017</a:t>
            </a:fld>
            <a:endParaRPr lang="en-AU"/>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9D594A4-5BA9-4827-A1AD-2C6A3878CEE7}" type="slidenum">
              <a:rPr lang="en-AU" smtClean="0"/>
              <a:pPr/>
              <a:t>‹#›</a:t>
            </a:fld>
            <a:endParaRPr lang="en-AU"/>
          </a:p>
        </p:txBody>
      </p:sp>
      <p:sp>
        <p:nvSpPr>
          <p:cNvPr id="14" name="Footer Placeholder 13"/>
          <p:cNvSpPr>
            <a:spLocks noGrp="1"/>
          </p:cNvSpPr>
          <p:nvPr>
            <p:ph type="ftr" sz="quarter" idx="12"/>
          </p:nvPr>
        </p:nvSpPr>
        <p:spPr/>
        <p:txBody>
          <a:bodyPr/>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FADB43D-E75A-4D0C-9E02-098726DEB002}" type="datetimeFigureOut">
              <a:rPr lang="en-AU" smtClean="0"/>
              <a:pPr/>
              <a:t>16/05/2017</a:t>
            </a:fld>
            <a:endParaRPr lang="en-AU"/>
          </a:p>
        </p:txBody>
      </p:sp>
      <p:sp>
        <p:nvSpPr>
          <p:cNvPr id="10" name="Slide Number Placeholder 9"/>
          <p:cNvSpPr>
            <a:spLocks noGrp="1"/>
          </p:cNvSpPr>
          <p:nvPr>
            <p:ph type="sldNum" sz="quarter" idx="16"/>
          </p:nvPr>
        </p:nvSpPr>
        <p:spPr/>
        <p:txBody>
          <a:bodyPr rtlCol="0"/>
          <a:lstStyle/>
          <a:p>
            <a:fld id="{19D594A4-5BA9-4827-A1AD-2C6A3878CEE7}" type="slidenum">
              <a:rPr lang="en-AU" smtClean="0"/>
              <a:pPr/>
              <a:t>‹#›</a:t>
            </a:fld>
            <a:endParaRPr lang="en-AU"/>
          </a:p>
        </p:txBody>
      </p:sp>
      <p:sp>
        <p:nvSpPr>
          <p:cNvPr id="12" name="Footer Placeholder 11"/>
          <p:cNvSpPr>
            <a:spLocks noGrp="1"/>
          </p:cNvSpPr>
          <p:nvPr>
            <p:ph type="ftr" sz="quarter" idx="17"/>
          </p:nvPr>
        </p:nvSpPr>
        <p:spPr/>
        <p:txBody>
          <a:bodyPr rtlCol="0"/>
          <a:lstStyle/>
          <a:p>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FADB43D-E75A-4D0C-9E02-098726DEB002}" type="datetimeFigureOut">
              <a:rPr lang="en-AU" smtClean="0"/>
              <a:pPr/>
              <a:t>16/05/2017</a:t>
            </a:fld>
            <a:endParaRPr lang="en-AU"/>
          </a:p>
        </p:txBody>
      </p:sp>
      <p:sp>
        <p:nvSpPr>
          <p:cNvPr id="12" name="Slide Number Placeholder 11"/>
          <p:cNvSpPr>
            <a:spLocks noGrp="1"/>
          </p:cNvSpPr>
          <p:nvPr>
            <p:ph type="sldNum" sz="quarter" idx="16"/>
          </p:nvPr>
        </p:nvSpPr>
        <p:spPr/>
        <p:txBody>
          <a:bodyPr rtlCol="0"/>
          <a:lstStyle/>
          <a:p>
            <a:fld id="{19D594A4-5BA9-4827-A1AD-2C6A3878CEE7}" type="slidenum">
              <a:rPr lang="en-AU" smtClean="0"/>
              <a:pPr/>
              <a:t>‹#›</a:t>
            </a:fld>
            <a:endParaRPr lang="en-AU"/>
          </a:p>
        </p:txBody>
      </p:sp>
      <p:sp>
        <p:nvSpPr>
          <p:cNvPr id="14" name="Footer Placeholder 13"/>
          <p:cNvSpPr>
            <a:spLocks noGrp="1"/>
          </p:cNvSpPr>
          <p:nvPr>
            <p:ph type="ftr" sz="quarter" idx="17"/>
          </p:nvPr>
        </p:nvSpPr>
        <p:spPr/>
        <p:txBody>
          <a:bodyPr rtlCol="0"/>
          <a:lstStyle/>
          <a:p>
            <a:endParaRPr lang="en-AU"/>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ADB43D-E75A-4D0C-9E02-098726DEB002}" type="datetimeFigureOut">
              <a:rPr lang="en-AU" smtClean="0"/>
              <a:pPr/>
              <a:t>16/05/2017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9D594A4-5BA9-4827-A1AD-2C6A3878CEE7}"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DB43D-E75A-4D0C-9E02-098726DEB002}" type="datetimeFigureOut">
              <a:rPr lang="en-AU" smtClean="0"/>
              <a:pPr/>
              <a:t>16/05/2017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9D594A4-5BA9-4827-A1AD-2C6A3878CEE7}"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ADB43D-E75A-4D0C-9E02-098726DEB002}" type="datetimeFigureOut">
              <a:rPr lang="en-AU" smtClean="0"/>
              <a:pPr/>
              <a:t>16/05/2017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9D594A4-5BA9-4827-A1AD-2C6A3878CEE7}" type="slidenum">
              <a:rPr lang="en-AU" smtClean="0"/>
              <a:pPr/>
              <a:t>‹#›</a:t>
            </a:fld>
            <a:endParaRPr lang="en-AU"/>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FADB43D-E75A-4D0C-9E02-098726DEB002}" type="datetimeFigureOut">
              <a:rPr lang="en-AU" smtClean="0"/>
              <a:pPr/>
              <a:t>16/05/2017</a:t>
            </a:fld>
            <a:endParaRPr lang="en-AU"/>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9D594A4-5BA9-4827-A1AD-2C6A3878CEE7}" type="slidenum">
              <a:rPr lang="en-AU" smtClean="0"/>
              <a:pPr/>
              <a:t>‹#›</a:t>
            </a:fld>
            <a:endParaRPr lang="en-AU"/>
          </a:p>
        </p:txBody>
      </p:sp>
      <p:sp>
        <p:nvSpPr>
          <p:cNvPr id="14" name="Footer Placeholder 13"/>
          <p:cNvSpPr>
            <a:spLocks noGrp="1"/>
          </p:cNvSpPr>
          <p:nvPr>
            <p:ph type="ftr" sz="quarter" idx="12"/>
          </p:nvPr>
        </p:nvSpPr>
        <p:spPr>
          <a:xfrm>
            <a:off x="1600200" y="6248206"/>
            <a:ext cx="4572000" cy="365125"/>
          </a:xfrm>
        </p:spPr>
        <p:txBody>
          <a:bodyPr rtlCol="0"/>
          <a:lstStyle/>
          <a:p>
            <a:endParaRPr lang="en-AU"/>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FADB43D-E75A-4D0C-9E02-098726DEB002}" type="datetimeFigureOut">
              <a:rPr lang="en-AU" smtClean="0"/>
              <a:pPr/>
              <a:t>16/05/2017</a:t>
            </a:fld>
            <a:endParaRPr lang="en-AU"/>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AU"/>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9D594A4-5BA9-4827-A1AD-2C6A3878CEE7}"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Just for starters</a:t>
            </a:r>
            <a:endParaRPr lang="en-AU" sz="4000" dirty="0"/>
          </a:p>
        </p:txBody>
      </p:sp>
      <p:pic>
        <p:nvPicPr>
          <p:cNvPr id="4" name="Content Placeholder 3" descr="New Picture.png"/>
          <p:cNvPicPr>
            <a:picLocks noGrp="1" noChangeAspect="1"/>
          </p:cNvPicPr>
          <p:nvPr>
            <p:ph sz="quarter" idx="1"/>
          </p:nvPr>
        </p:nvPicPr>
        <p:blipFill>
          <a:blip r:embed="rId2" cstate="print"/>
          <a:stretch>
            <a:fillRect/>
          </a:stretch>
        </p:blipFill>
        <p:spPr>
          <a:xfrm>
            <a:off x="2123728" y="1700808"/>
            <a:ext cx="5040560" cy="4896544"/>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sz="4000" dirty="0" smtClean="0"/>
              <a:t>Islamist party victorious</a:t>
            </a:r>
            <a:endParaRPr lang="en-AU" sz="4000" dirty="0"/>
          </a:p>
        </p:txBody>
      </p:sp>
      <p:sp>
        <p:nvSpPr>
          <p:cNvPr id="3" name="Content Placeholder 2"/>
          <p:cNvSpPr>
            <a:spLocks noGrp="1"/>
          </p:cNvSpPr>
          <p:nvPr>
            <p:ph sz="quarter" idx="1"/>
          </p:nvPr>
        </p:nvSpPr>
        <p:spPr>
          <a:xfrm>
            <a:off x="323528" y="1700808"/>
            <a:ext cx="8229600" cy="5760640"/>
          </a:xfrm>
        </p:spPr>
        <p:txBody>
          <a:bodyPr>
            <a:noAutofit/>
          </a:bodyPr>
          <a:lstStyle/>
          <a:p>
            <a:pPr fontAlgn="base"/>
            <a:r>
              <a:rPr lang="en-AU" sz="2000" dirty="0" smtClean="0">
                <a:latin typeface="Calibri" pitchFamily="34" charset="0"/>
                <a:cs typeface="Calibri" pitchFamily="34" charset="0"/>
              </a:rPr>
              <a:t>2002 - </a:t>
            </a:r>
            <a:r>
              <a:rPr lang="en-AU" sz="2000" dirty="0">
                <a:latin typeface="Calibri" pitchFamily="34" charset="0"/>
                <a:cs typeface="Calibri" pitchFamily="34" charset="0"/>
              </a:rPr>
              <a:t>Constitutional changes allow head of ruling AK Party, Recep Tayyip Erdogan, to run for parliament, and so to become prime minister. He had been barred from public office because of previous criminal conviction</a:t>
            </a:r>
            <a:r>
              <a:rPr lang="en-AU" sz="2000" dirty="0" smtClean="0">
                <a:latin typeface="Calibri" pitchFamily="34" charset="0"/>
                <a:cs typeface="Calibri" pitchFamily="34" charset="0"/>
              </a:rPr>
              <a:t>. (10 months for inciting religious hatred in a poem). AK has won every election since 2002.</a:t>
            </a:r>
            <a:endParaRPr lang="en-AU" sz="2000" dirty="0">
              <a:latin typeface="Calibri" pitchFamily="34" charset="0"/>
              <a:cs typeface="Calibri" pitchFamily="34" charset="0"/>
            </a:endParaRPr>
          </a:p>
          <a:p>
            <a:pPr fontAlgn="base"/>
            <a:r>
              <a:rPr lang="en-AU" sz="2000" dirty="0">
                <a:latin typeface="Calibri" pitchFamily="34" charset="0"/>
                <a:cs typeface="Calibri" pitchFamily="34" charset="0"/>
              </a:rPr>
              <a:t>2003 </a:t>
            </a:r>
            <a:r>
              <a:rPr lang="en-AU" sz="2000" dirty="0" smtClean="0">
                <a:latin typeface="Calibri" pitchFamily="34" charset="0"/>
                <a:cs typeface="Calibri" pitchFamily="34" charset="0"/>
              </a:rPr>
              <a:t> </a:t>
            </a:r>
            <a:r>
              <a:rPr lang="en-AU" sz="2000" dirty="0">
                <a:latin typeface="Calibri" pitchFamily="34" charset="0"/>
                <a:cs typeface="Calibri" pitchFamily="34" charset="0"/>
              </a:rPr>
              <a:t>- AK Party leader Recep Tayyip Erdogan wins seat in parliament. Within days Abdullah Gul resigns as prime minister and Erdogan takes over.</a:t>
            </a:r>
          </a:p>
          <a:p>
            <a:pPr fontAlgn="base"/>
            <a:r>
              <a:rPr lang="en-AU" sz="2000" dirty="0" smtClean="0">
                <a:latin typeface="Calibri" pitchFamily="34" charset="0"/>
                <a:cs typeface="Calibri" pitchFamily="34" charset="0"/>
              </a:rPr>
              <a:t>2003</a:t>
            </a:r>
            <a:r>
              <a:rPr lang="en-AU" sz="2000" dirty="0">
                <a:latin typeface="Calibri" pitchFamily="34" charset="0"/>
                <a:cs typeface="Calibri" pitchFamily="34" charset="0"/>
              </a:rPr>
              <a:t> </a:t>
            </a:r>
            <a:r>
              <a:rPr lang="en-AU" sz="2000" dirty="0" smtClean="0">
                <a:latin typeface="Calibri" pitchFamily="34" charset="0"/>
                <a:cs typeface="Calibri" pitchFamily="34" charset="0"/>
              </a:rPr>
              <a:t> </a:t>
            </a:r>
            <a:r>
              <a:rPr lang="en-AU" sz="2000" dirty="0">
                <a:latin typeface="Calibri" pitchFamily="34" charset="0"/>
                <a:cs typeface="Calibri" pitchFamily="34" charset="0"/>
              </a:rPr>
              <a:t>- Eyeing future EU membership, parliament passes laws easing restrictions on freedom of speech, Kurdish language rights, and on reducing political role of military</a:t>
            </a:r>
            <a:r>
              <a:rPr lang="en-AU" sz="2000" dirty="0" smtClean="0">
                <a:latin typeface="Calibri" pitchFamily="34" charset="0"/>
                <a:cs typeface="Calibri" pitchFamily="34" charset="0"/>
              </a:rPr>
              <a:t>.</a:t>
            </a:r>
          </a:p>
          <a:p>
            <a:pPr fontAlgn="base"/>
            <a:r>
              <a:rPr lang="en-AU" sz="2000" dirty="0" smtClean="0">
                <a:latin typeface="Calibri" pitchFamily="34" charset="0"/>
                <a:cs typeface="Calibri" pitchFamily="34" charset="0"/>
              </a:rPr>
              <a:t>2007 Justice and Development party (AKP) jails secularists and replaces them AKP members.</a:t>
            </a:r>
          </a:p>
          <a:p>
            <a:pPr fontAlgn="base"/>
            <a:r>
              <a:rPr lang="en-AU" sz="2000" dirty="0" smtClean="0">
                <a:latin typeface="Calibri" pitchFamily="34" charset="0"/>
                <a:cs typeface="Calibri" pitchFamily="34" charset="0"/>
              </a:rPr>
              <a:t>Erdogan – head scarves OK – Turkey is a Muslim Country with no place for secularism in the constitution.</a:t>
            </a:r>
          </a:p>
          <a:p>
            <a:pPr fontAlgn="base"/>
            <a:endParaRPr lang="en-AU" sz="2000" dirty="0" smtClean="0">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2413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latin typeface="Calibri" pitchFamily="34" charset="0"/>
                <a:cs typeface="Calibri" pitchFamily="34" charset="0"/>
              </a:rPr>
              <a:t>Tensions in Modern Turkey</a:t>
            </a:r>
            <a:endParaRPr lang="en-AU" sz="3200" dirty="0">
              <a:latin typeface="Calibri" pitchFamily="34" charset="0"/>
              <a:cs typeface="Calibri" pitchFamily="34" charset="0"/>
            </a:endParaRPr>
          </a:p>
        </p:txBody>
      </p:sp>
      <p:sp>
        <p:nvSpPr>
          <p:cNvPr id="3" name="Content Placeholder 2"/>
          <p:cNvSpPr>
            <a:spLocks noGrp="1"/>
          </p:cNvSpPr>
          <p:nvPr>
            <p:ph sz="quarter" idx="1"/>
          </p:nvPr>
        </p:nvSpPr>
        <p:spPr/>
        <p:txBody>
          <a:bodyPr>
            <a:normAutofit fontScale="92500" lnSpcReduction="20000"/>
          </a:bodyPr>
          <a:lstStyle/>
          <a:p>
            <a:r>
              <a:rPr lang="en-AU" sz="2200" dirty="0" smtClean="0">
                <a:latin typeface="Calibri" pitchFamily="34" charset="0"/>
                <a:cs typeface="Calibri" pitchFamily="34" charset="0"/>
              </a:rPr>
              <a:t>Military vs. democracy</a:t>
            </a:r>
          </a:p>
          <a:p>
            <a:r>
              <a:rPr lang="en-AU" sz="2200" dirty="0" smtClean="0">
                <a:latin typeface="Calibri" pitchFamily="34" charset="0"/>
                <a:cs typeface="Calibri" pitchFamily="34" charset="0"/>
              </a:rPr>
              <a:t>Secularism vs. Tradition</a:t>
            </a:r>
          </a:p>
          <a:p>
            <a:r>
              <a:rPr lang="en-AU" sz="2200" dirty="0" smtClean="0">
                <a:latin typeface="Calibri" pitchFamily="34" charset="0"/>
                <a:cs typeface="Calibri" pitchFamily="34" charset="0"/>
              </a:rPr>
              <a:t>For Assad or against?</a:t>
            </a:r>
          </a:p>
          <a:p>
            <a:r>
              <a:rPr lang="en-AU" sz="2200" dirty="0" smtClean="0">
                <a:latin typeface="Calibri" pitchFamily="34" charset="0"/>
                <a:cs typeface="Calibri" pitchFamily="34" charset="0"/>
              </a:rPr>
              <a:t>For its neighbours or against – Egypt, Syria, Russia, Israel</a:t>
            </a:r>
          </a:p>
          <a:p>
            <a:r>
              <a:rPr lang="en-AU" sz="2200" dirty="0" smtClean="0">
                <a:latin typeface="Calibri" pitchFamily="34" charset="0"/>
                <a:cs typeface="Calibri" pitchFamily="34" charset="0"/>
              </a:rPr>
              <a:t>Tensions between the Alevis (Shia) allied to Syria’s Alawites who make up a quarter of the population and Sunnis.</a:t>
            </a:r>
          </a:p>
          <a:p>
            <a:r>
              <a:rPr lang="en-AU" sz="2200" dirty="0" smtClean="0">
                <a:latin typeface="Calibri" pitchFamily="34" charset="0"/>
                <a:cs typeface="Calibri" pitchFamily="34" charset="0"/>
              </a:rPr>
              <a:t>Turkey vs. Kurds vs. USA. Support for Saudis against 9/11 provisions.</a:t>
            </a:r>
          </a:p>
          <a:p>
            <a:r>
              <a:rPr lang="en-AU" sz="2200" dirty="0" smtClean="0">
                <a:latin typeface="Calibri" pitchFamily="34" charset="0"/>
                <a:cs typeface="Calibri" pitchFamily="34" charset="0"/>
              </a:rPr>
              <a:t>A secular government with Islamist leanings and the conditions of EU membership. </a:t>
            </a:r>
          </a:p>
          <a:p>
            <a:r>
              <a:rPr lang="en-AU" sz="2200" dirty="0" smtClean="0">
                <a:latin typeface="Calibri" pitchFamily="34" charset="0"/>
                <a:cs typeface="Calibri" pitchFamily="34" charset="0"/>
              </a:rPr>
              <a:t>His clampdown after the failed coup and his efforts to muffle the media have been seen as a step back for the kind of civil liberties that would be a prerequisite to joining the EU.</a:t>
            </a:r>
          </a:p>
          <a:p>
            <a:r>
              <a:rPr lang="en-AU" sz="2200" dirty="0" smtClean="0">
                <a:latin typeface="Calibri" pitchFamily="34" charset="0"/>
                <a:cs typeface="Calibri" pitchFamily="34" charset="0"/>
              </a:rPr>
              <a:t>Turkey sees itself targeted by three groups of "terrorists": IS, Kurdish militants and coup-plotters.</a:t>
            </a:r>
          </a:p>
          <a:p>
            <a:endParaRPr lang="en-AU" sz="2200" dirty="0" smtClean="0">
              <a:latin typeface="Calibri" pitchFamily="34" charset="0"/>
              <a:cs typeface="Calibri" pitchFamily="34" charset="0"/>
            </a:endParaRPr>
          </a:p>
          <a:p>
            <a:endParaRPr lang="en-AU" sz="2200" dirty="0" smtClean="0">
              <a:latin typeface="Calibri" pitchFamily="34" charset="0"/>
              <a:cs typeface="Calibri" pitchFamily="34" charset="0"/>
            </a:endParaRPr>
          </a:p>
          <a:p>
            <a:endParaRPr lang="en-AU" sz="2200" dirty="0">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600" dirty="0" smtClean="0">
                <a:latin typeface="Calibri" pitchFamily="34" charset="0"/>
                <a:cs typeface="Calibri" pitchFamily="34" charset="0"/>
              </a:rPr>
              <a:t>The military and the Kurds</a:t>
            </a:r>
            <a:endParaRPr lang="en-AU" sz="3600" dirty="0">
              <a:latin typeface="Calibri" pitchFamily="34" charset="0"/>
              <a:cs typeface="Calibri" pitchFamily="34" charset="0"/>
            </a:endParaRPr>
          </a:p>
        </p:txBody>
      </p:sp>
      <p:sp>
        <p:nvSpPr>
          <p:cNvPr id="3" name="Content Placeholder 2"/>
          <p:cNvSpPr>
            <a:spLocks noGrp="1"/>
          </p:cNvSpPr>
          <p:nvPr>
            <p:ph sz="quarter" idx="1"/>
          </p:nvPr>
        </p:nvSpPr>
        <p:spPr>
          <a:xfrm>
            <a:off x="467544" y="980728"/>
            <a:ext cx="8229600" cy="5688632"/>
          </a:xfrm>
        </p:spPr>
        <p:txBody>
          <a:bodyPr>
            <a:noAutofit/>
          </a:bodyPr>
          <a:lstStyle/>
          <a:p>
            <a:pPr fontAlgn="base">
              <a:buNone/>
            </a:pPr>
            <a:endParaRPr lang="en-AU" sz="2400" dirty="0" smtClean="0"/>
          </a:p>
          <a:p>
            <a:pPr fontAlgn="base"/>
            <a:r>
              <a:rPr lang="en-AU" sz="2000" dirty="0" smtClean="0">
                <a:latin typeface="Calibri" pitchFamily="34" charset="0"/>
                <a:cs typeface="Calibri" pitchFamily="34" charset="0"/>
              </a:rPr>
              <a:t>1984</a:t>
            </a:r>
            <a:r>
              <a:rPr lang="en-AU" sz="2000" dirty="0">
                <a:latin typeface="Calibri" pitchFamily="34" charset="0"/>
                <a:cs typeface="Calibri" pitchFamily="34" charset="0"/>
              </a:rPr>
              <a:t> - Turkey recognises "Turkish Republic of Northern Cyprus</a:t>
            </a:r>
            <a:r>
              <a:rPr lang="en-AU" sz="2000" dirty="0" smtClean="0">
                <a:latin typeface="Calibri" pitchFamily="34" charset="0"/>
                <a:cs typeface="Calibri" pitchFamily="34" charset="0"/>
              </a:rPr>
              <a:t>.“ Cyprus divided after 1974 when Turks invaded – Cyprus Turkish northern third and Greek 2/3rds</a:t>
            </a:r>
            <a:endParaRPr lang="en-AU" sz="2000" dirty="0">
              <a:latin typeface="Calibri" pitchFamily="34" charset="0"/>
              <a:cs typeface="Calibri" pitchFamily="34" charset="0"/>
            </a:endParaRPr>
          </a:p>
          <a:p>
            <a:pPr fontAlgn="base"/>
            <a:r>
              <a:rPr lang="en-AU" sz="2000" dirty="0">
                <a:latin typeface="Calibri" pitchFamily="34" charset="0"/>
                <a:cs typeface="Calibri" pitchFamily="34" charset="0"/>
              </a:rPr>
              <a:t>Kurdistan Workers' Party launches separatist guerrilla war in southeast.</a:t>
            </a:r>
          </a:p>
          <a:p>
            <a:pPr fontAlgn="base"/>
            <a:r>
              <a:rPr lang="en-AU" sz="2000" dirty="0">
                <a:latin typeface="Calibri" pitchFamily="34" charset="0"/>
                <a:cs typeface="Calibri" pitchFamily="34" charset="0"/>
              </a:rPr>
              <a:t>1987 - Turkey applies for full EEC membership.</a:t>
            </a:r>
          </a:p>
          <a:p>
            <a:pPr fontAlgn="base"/>
            <a:r>
              <a:rPr lang="en-AU" sz="2000" dirty="0">
                <a:latin typeface="Calibri" pitchFamily="34" charset="0"/>
                <a:cs typeface="Calibri" pitchFamily="34" charset="0"/>
              </a:rPr>
              <a:t>1990 - Turkey allows US-led coalition against Iraq to launch air strikes from Turkish bases.</a:t>
            </a:r>
          </a:p>
          <a:p>
            <a:pPr fontAlgn="base"/>
            <a:r>
              <a:rPr lang="en-AU" sz="2000" dirty="0">
                <a:latin typeface="Calibri" pitchFamily="34" charset="0"/>
                <a:cs typeface="Calibri" pitchFamily="34" charset="0"/>
              </a:rPr>
              <a:t>1992 - 20,000 Turkish troops enter Kurdish safe havens in Iraq in anti-PKK operation.</a:t>
            </a:r>
          </a:p>
          <a:p>
            <a:pPr fontAlgn="base"/>
            <a:r>
              <a:rPr lang="en-AU" sz="2000" dirty="0" smtClean="0">
                <a:latin typeface="Calibri" pitchFamily="34" charset="0"/>
                <a:cs typeface="Calibri" pitchFamily="34" charset="0"/>
              </a:rPr>
              <a:t>1995</a:t>
            </a:r>
            <a:r>
              <a:rPr lang="en-AU" sz="2000" dirty="0">
                <a:latin typeface="Calibri" pitchFamily="34" charset="0"/>
                <a:cs typeface="Calibri" pitchFamily="34" charset="0"/>
              </a:rPr>
              <a:t> - Major military offensive launched against the Kurds in northern Iraq, involving some 35,000 Turkish troops</a:t>
            </a:r>
            <a:r>
              <a:rPr lang="en-AU" sz="2000" dirty="0" smtClean="0">
                <a:latin typeface="Calibri" pitchFamily="34" charset="0"/>
                <a:cs typeface="Calibri" pitchFamily="34" charset="0"/>
              </a:rPr>
              <a:t>.</a:t>
            </a:r>
          </a:p>
          <a:p>
            <a:pPr fontAlgn="base"/>
            <a:r>
              <a:rPr lang="en-AU" sz="2000" dirty="0" smtClean="0">
                <a:latin typeface="Calibri" pitchFamily="34" charset="0"/>
                <a:cs typeface="Calibri" pitchFamily="34" charset="0"/>
              </a:rPr>
              <a:t>Kurds - The world’s largest minority without a state of their own approx 35 million people.</a:t>
            </a:r>
          </a:p>
          <a:p>
            <a:pPr fontAlgn="base"/>
            <a:r>
              <a:rPr lang="en-AU" sz="2000" dirty="0" smtClean="0">
                <a:latin typeface="Calibri" pitchFamily="34" charset="0"/>
                <a:cs typeface="Calibri" pitchFamily="34" charset="0"/>
              </a:rPr>
              <a:t>Kurds had long battled the spread of IS militants in Syria without any help from Turkey. </a:t>
            </a:r>
            <a:endParaRPr lang="en-AU" sz="2000" dirty="0">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24136"/>
          </a:xfrm>
        </p:spPr>
        <p:style>
          <a:lnRef idx="2">
            <a:schemeClr val="accent2"/>
          </a:lnRef>
          <a:fillRef idx="1">
            <a:schemeClr val="lt1"/>
          </a:fillRef>
          <a:effectRef idx="0">
            <a:schemeClr val="accent2"/>
          </a:effectRef>
          <a:fontRef idx="minor">
            <a:schemeClr val="dk1"/>
          </a:fontRef>
        </p:style>
        <p:txBody>
          <a:bodyPr>
            <a:normAutofit/>
          </a:bodyPr>
          <a:lstStyle/>
          <a:p>
            <a:r>
              <a:rPr lang="en-AU" sz="4000" dirty="0" smtClean="0"/>
              <a:t>Who is fighting whom?</a:t>
            </a:r>
            <a:endParaRPr lang="en-AU" sz="4000" dirty="0"/>
          </a:p>
        </p:txBody>
      </p:sp>
      <p:pic>
        <p:nvPicPr>
          <p:cNvPr id="4" name="Content Placeholder 3" descr="_84545024_kurd_groups_turk_govt_624in.png"/>
          <p:cNvPicPr>
            <a:picLocks noGrp="1" noChangeAspect="1"/>
          </p:cNvPicPr>
          <p:nvPr>
            <p:ph sz="quarter" idx="1"/>
          </p:nvPr>
        </p:nvPicPr>
        <p:blipFill>
          <a:blip r:embed="rId2" cstate="print"/>
          <a:stretch>
            <a:fillRect/>
          </a:stretch>
        </p:blipFill>
        <p:spPr>
          <a:xfrm>
            <a:off x="1475656" y="1052736"/>
            <a:ext cx="5976664" cy="580526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5212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4000" dirty="0" smtClean="0"/>
              <a:t>Peshmerga – </a:t>
            </a:r>
            <a:r>
              <a:rPr lang="en-AU" sz="4000" smtClean="0"/>
              <a:t>YPG and PKK</a:t>
            </a:r>
            <a:endParaRPr lang="en-AU" sz="4000" dirty="0"/>
          </a:p>
        </p:txBody>
      </p:sp>
      <p:pic>
        <p:nvPicPr>
          <p:cNvPr id="4" name="Content Placeholder 3" descr="3033496560_d11e68f64a_o.jpg"/>
          <p:cNvPicPr>
            <a:picLocks noGrp="1" noChangeAspect="1"/>
          </p:cNvPicPr>
          <p:nvPr>
            <p:ph sz="quarter" idx="1"/>
          </p:nvPr>
        </p:nvPicPr>
        <p:blipFill>
          <a:blip r:embed="rId2" cstate="print"/>
          <a:stretch>
            <a:fillRect/>
          </a:stretch>
        </p:blipFill>
        <p:spPr>
          <a:xfrm>
            <a:off x="612775" y="1716568"/>
            <a:ext cx="8153400" cy="42630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53400" cy="82413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600" dirty="0" smtClean="0"/>
              <a:t>Turkey, the YPG and PKK</a:t>
            </a:r>
            <a:endParaRPr lang="en-AU" sz="3600" dirty="0"/>
          </a:p>
        </p:txBody>
      </p:sp>
      <p:sp>
        <p:nvSpPr>
          <p:cNvPr id="3" name="Content Placeholder 2"/>
          <p:cNvSpPr>
            <a:spLocks noGrp="1"/>
          </p:cNvSpPr>
          <p:nvPr>
            <p:ph sz="quarter" idx="1"/>
          </p:nvPr>
        </p:nvSpPr>
        <p:spPr/>
        <p:txBody>
          <a:bodyPr>
            <a:normAutofit fontScale="92500" lnSpcReduction="10000"/>
          </a:bodyPr>
          <a:lstStyle/>
          <a:p>
            <a:pPr fontAlgn="base"/>
            <a:r>
              <a:rPr lang="en-AU" sz="2000" dirty="0" smtClean="0">
                <a:latin typeface="Calibri" pitchFamily="34" charset="0"/>
                <a:cs typeface="Calibri" pitchFamily="34" charset="0"/>
              </a:rPr>
              <a:t>Turkey has been shelling both Kurdish fighters of the Popular Protection Units (YPG) and so-called Islamic State inside northern Syria.</a:t>
            </a:r>
          </a:p>
          <a:p>
            <a:pPr fontAlgn="base"/>
            <a:r>
              <a:rPr lang="en-AU" sz="2000" dirty="0" smtClean="0">
                <a:latin typeface="Calibri" pitchFamily="34" charset="0"/>
                <a:cs typeface="Calibri" pitchFamily="34" charset="0"/>
              </a:rPr>
              <a:t>The YPG are widely regarded as one of the most effective forces in the fight against IS and attacks on them have prompted calls from the UN, US and EU for Turkey to show restraint.</a:t>
            </a:r>
          </a:p>
          <a:p>
            <a:r>
              <a:rPr lang="en-AU" sz="2000" dirty="0" smtClean="0">
                <a:latin typeface="Calibri" pitchFamily="34" charset="0"/>
                <a:cs typeface="Calibri" pitchFamily="34" charset="0"/>
              </a:rPr>
              <a:t>While Turkey is fighting against the PKK on its soil, neighbouring Syrian Kurds continue carving out a self-declared autonomous region known as Rojava, and the YPG has gained the trust of Turkey 's international allies in the fight against Islamic State</a:t>
            </a:r>
            <a:r>
              <a:rPr lang="en-AU" dirty="0" smtClean="0"/>
              <a:t>.</a:t>
            </a:r>
          </a:p>
          <a:p>
            <a:r>
              <a:rPr lang="en-AU" sz="2000" dirty="0" smtClean="0">
                <a:latin typeface="Calibri" pitchFamily="34" charset="0"/>
                <a:cs typeface="Calibri" pitchFamily="34" charset="0"/>
              </a:rPr>
              <a:t>Turkey likes the Iraqi Kurds because they are an ally against Shia government in Bagdad.</a:t>
            </a:r>
          </a:p>
          <a:p>
            <a:r>
              <a:rPr lang="en-AU" sz="2000" dirty="0" smtClean="0">
                <a:latin typeface="Calibri" pitchFamily="34" charset="0"/>
                <a:cs typeface="Calibri" pitchFamily="34" charset="0"/>
              </a:rPr>
              <a:t>Needs Iraqi oil from Kurdish controlled area.</a:t>
            </a:r>
          </a:p>
          <a:p>
            <a:r>
              <a:rPr lang="en-AU" sz="2000" dirty="0" smtClean="0">
                <a:latin typeface="Calibri" pitchFamily="34" charset="0"/>
                <a:cs typeface="Calibri" pitchFamily="34" charset="0"/>
              </a:rPr>
              <a:t>Kurdistan in Iraq is Turkey’s second biggest export market.</a:t>
            </a:r>
          </a:p>
          <a:p>
            <a:r>
              <a:rPr lang="en-AU" sz="2000" dirty="0" smtClean="0">
                <a:latin typeface="Calibri" pitchFamily="34" charset="0"/>
                <a:cs typeface="Calibri" pitchFamily="34" charset="0"/>
              </a:rPr>
              <a:t>Kurdistan a semi autonomous state Turkey can do business with.</a:t>
            </a:r>
          </a:p>
          <a:p>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96144"/>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600" dirty="0" smtClean="0"/>
              <a:t>Where the Kurds are</a:t>
            </a:r>
            <a:endParaRPr lang="en-AU" sz="3600" dirty="0"/>
          </a:p>
        </p:txBody>
      </p:sp>
      <p:pic>
        <p:nvPicPr>
          <p:cNvPr id="4" name="Content Placeholder 3" descr="_78409411_kurds_map624_kobane.gif"/>
          <p:cNvPicPr>
            <a:picLocks noGrp="1" noChangeAspect="1"/>
          </p:cNvPicPr>
          <p:nvPr>
            <p:ph sz="quarter" idx="1"/>
          </p:nvPr>
        </p:nvPicPr>
        <p:blipFill>
          <a:blip r:embed="rId2" cstate="print"/>
          <a:stretch>
            <a:fillRect/>
          </a:stretch>
        </p:blipFill>
        <p:spPr>
          <a:xfrm>
            <a:off x="1259632" y="1700808"/>
            <a:ext cx="6624736" cy="424847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Irbil – the capital of Kurdistan</a:t>
            </a:r>
            <a:endParaRPr lang="en-AU" sz="3200" dirty="0"/>
          </a:p>
        </p:txBody>
      </p:sp>
      <p:pic>
        <p:nvPicPr>
          <p:cNvPr id="7" name="Content Placeholder 6" descr="225860Image1.jpg"/>
          <p:cNvPicPr>
            <a:picLocks noGrp="1" noChangeAspect="1"/>
          </p:cNvPicPr>
          <p:nvPr>
            <p:ph sz="quarter" idx="1"/>
          </p:nvPr>
        </p:nvPicPr>
        <p:blipFill>
          <a:blip r:embed="rId2" cstate="print"/>
          <a:stretch>
            <a:fillRect/>
          </a:stretch>
        </p:blipFill>
        <p:spPr>
          <a:xfrm>
            <a:off x="179512" y="1628800"/>
            <a:ext cx="4316288" cy="4032448"/>
          </a:xfrm>
        </p:spPr>
      </p:pic>
      <p:pic>
        <p:nvPicPr>
          <p:cNvPr id="8" name="Content Placeholder 7" descr="Erbil001.jpg"/>
          <p:cNvPicPr>
            <a:picLocks noGrp="1" noChangeAspect="1"/>
          </p:cNvPicPr>
          <p:nvPr>
            <p:ph sz="quarter" idx="2"/>
          </p:nvPr>
        </p:nvPicPr>
        <p:blipFill>
          <a:blip r:embed="rId3" cstate="print"/>
          <a:stretch>
            <a:fillRect/>
          </a:stretch>
        </p:blipFill>
        <p:spPr>
          <a:xfrm>
            <a:off x="4845050" y="1628800"/>
            <a:ext cx="3886200" cy="403244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75212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latin typeface="Calibri" pitchFamily="34" charset="0"/>
                <a:cs typeface="Calibri" pitchFamily="34" charset="0"/>
              </a:rPr>
              <a:t>Turkey and Europe</a:t>
            </a:r>
            <a:endParaRPr lang="en-AU" sz="3200" dirty="0">
              <a:latin typeface="Calibri" pitchFamily="34" charset="0"/>
              <a:cs typeface="Calibri" pitchFamily="34" charset="0"/>
            </a:endParaRPr>
          </a:p>
        </p:txBody>
      </p:sp>
      <p:sp>
        <p:nvSpPr>
          <p:cNvPr id="3" name="Content Placeholder 2"/>
          <p:cNvSpPr>
            <a:spLocks noGrp="1"/>
          </p:cNvSpPr>
          <p:nvPr>
            <p:ph sz="quarter" idx="1"/>
          </p:nvPr>
        </p:nvSpPr>
        <p:spPr/>
        <p:txBody>
          <a:bodyPr>
            <a:normAutofit fontScale="92500" lnSpcReduction="20000"/>
          </a:bodyPr>
          <a:lstStyle/>
          <a:p>
            <a:r>
              <a:rPr lang="en-AU" sz="2200" dirty="0" smtClean="0">
                <a:latin typeface="Calibri" pitchFamily="34" charset="0"/>
                <a:cs typeface="Calibri" pitchFamily="34" charset="0"/>
              </a:rPr>
              <a:t>Turkey’s relations with Europe have been antagonistic at various points in history. The armies of Suleiman the Magnificent laid siege to Vienna in 1529. The Ottomans did so again in 1683, and occupied much of the Balkans until the end of World War I. </a:t>
            </a:r>
          </a:p>
          <a:p>
            <a:endParaRPr lang="en-AU" sz="2200" dirty="0" smtClean="0">
              <a:latin typeface="Calibri" pitchFamily="34" charset="0"/>
              <a:cs typeface="Calibri" pitchFamily="34" charset="0"/>
            </a:endParaRPr>
          </a:p>
          <a:p>
            <a:r>
              <a:rPr lang="en-AU" sz="2200" dirty="0" smtClean="0">
                <a:latin typeface="Calibri" pitchFamily="34" charset="0"/>
                <a:cs typeface="Calibri" pitchFamily="34" charset="0"/>
              </a:rPr>
              <a:t>Turkey has been part of NATO since 1952 and an associate member of the EU since the 1960s. Efforts to become a full EU member have floundered since negotiations started in 2005. </a:t>
            </a:r>
            <a:endParaRPr lang="en-AU" sz="2200" dirty="0">
              <a:latin typeface="Calibri" pitchFamily="34" charset="0"/>
              <a:cs typeface="Calibri" pitchFamily="34" charset="0"/>
            </a:endParaRPr>
          </a:p>
        </p:txBody>
      </p:sp>
      <p:pic>
        <p:nvPicPr>
          <p:cNvPr id="5" name="Content Placeholder 4" descr="tiger-woods-hits-golf-ball-from asia-to-europe-6.jpg"/>
          <p:cNvPicPr>
            <a:picLocks noGrp="1" noChangeAspect="1"/>
          </p:cNvPicPr>
          <p:nvPr>
            <p:ph sz="quarter" idx="2"/>
          </p:nvPr>
        </p:nvPicPr>
        <p:blipFill>
          <a:blip r:embed="rId2" cstate="print"/>
          <a:stretch>
            <a:fillRect/>
          </a:stretch>
        </p:blipFill>
        <p:spPr>
          <a:xfrm>
            <a:off x="4427984" y="1484784"/>
            <a:ext cx="4392488" cy="403244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AU" sz="3200" dirty="0" smtClean="0"/>
              <a:t>And the EU</a:t>
            </a:r>
            <a:endParaRPr lang="en-AU" sz="3200" dirty="0"/>
          </a:p>
        </p:txBody>
      </p:sp>
      <p:sp>
        <p:nvSpPr>
          <p:cNvPr id="3" name="Content Placeholder 2"/>
          <p:cNvSpPr>
            <a:spLocks noGrp="1"/>
          </p:cNvSpPr>
          <p:nvPr>
            <p:ph sz="quarter" idx="1"/>
          </p:nvPr>
        </p:nvSpPr>
        <p:spPr>
          <a:xfrm>
            <a:off x="323528" y="1628800"/>
            <a:ext cx="8229600" cy="4824536"/>
          </a:xfrm>
        </p:spPr>
        <p:txBody>
          <a:bodyPr>
            <a:noAutofit/>
          </a:bodyPr>
          <a:lstStyle/>
          <a:p>
            <a:pPr fontAlgn="base"/>
            <a:endParaRPr lang="en-AU" sz="2000" dirty="0" smtClean="0">
              <a:latin typeface="Calibri" pitchFamily="34" charset="0"/>
              <a:cs typeface="Calibri" pitchFamily="34" charset="0"/>
            </a:endParaRPr>
          </a:p>
          <a:p>
            <a:pPr fontAlgn="base"/>
            <a:endParaRPr lang="en-AU" sz="2000" dirty="0" smtClean="0">
              <a:latin typeface="Calibri" pitchFamily="34" charset="0"/>
              <a:cs typeface="Calibri" pitchFamily="34" charset="0"/>
            </a:endParaRPr>
          </a:p>
          <a:p>
            <a:pPr fontAlgn="base"/>
            <a:r>
              <a:rPr lang="en-AU" sz="2000" dirty="0" smtClean="0">
                <a:latin typeface="Calibri" pitchFamily="34" charset="0"/>
                <a:cs typeface="Calibri" pitchFamily="34" charset="0"/>
              </a:rPr>
              <a:t>2004 - </a:t>
            </a:r>
            <a:r>
              <a:rPr lang="en-AU" sz="2000" dirty="0">
                <a:latin typeface="Calibri" pitchFamily="34" charset="0"/>
                <a:cs typeface="Calibri" pitchFamily="34" charset="0"/>
              </a:rPr>
              <a:t>EU leaders agree to open talks in 2005 on Turkey's EU accession. </a:t>
            </a:r>
          </a:p>
          <a:p>
            <a:pPr fontAlgn="base"/>
            <a:r>
              <a:rPr lang="en-AU" sz="2000" dirty="0" smtClean="0">
                <a:latin typeface="Calibri" pitchFamily="34" charset="0"/>
                <a:cs typeface="Calibri" pitchFamily="34" charset="0"/>
              </a:rPr>
              <a:t>2005</a:t>
            </a:r>
            <a:r>
              <a:rPr lang="en-AU" sz="2000" b="1" dirty="0">
                <a:latin typeface="Calibri" pitchFamily="34" charset="0"/>
                <a:cs typeface="Calibri" pitchFamily="34" charset="0"/>
              </a:rPr>
              <a:t> </a:t>
            </a:r>
            <a:r>
              <a:rPr lang="en-AU" sz="2000" dirty="0" smtClean="0">
                <a:latin typeface="Calibri" pitchFamily="34" charset="0"/>
                <a:cs typeface="Calibri" pitchFamily="34" charset="0"/>
              </a:rPr>
              <a:t> </a:t>
            </a:r>
            <a:r>
              <a:rPr lang="en-AU" sz="2000" dirty="0">
                <a:latin typeface="Calibri" pitchFamily="34" charset="0"/>
                <a:cs typeface="Calibri" pitchFamily="34" charset="0"/>
              </a:rPr>
              <a:t>- Multi-billion-dollar Blue Stream pipeline carrying Russian gas under the Black Sea to Turkey opens in the port of Samsun.</a:t>
            </a:r>
          </a:p>
          <a:p>
            <a:pPr fontAlgn="base"/>
            <a:r>
              <a:rPr lang="en-AU" sz="2000" dirty="0">
                <a:latin typeface="Calibri" pitchFamily="34" charset="0"/>
                <a:cs typeface="Calibri" pitchFamily="34" charset="0"/>
              </a:rPr>
              <a:t>2006</a:t>
            </a:r>
            <a:r>
              <a:rPr lang="en-AU" sz="2000" b="1" dirty="0">
                <a:latin typeface="Calibri" pitchFamily="34" charset="0"/>
                <a:cs typeface="Calibri" pitchFamily="34" charset="0"/>
              </a:rPr>
              <a:t> </a:t>
            </a:r>
            <a:r>
              <a:rPr lang="en-AU" sz="2000" dirty="0" smtClean="0">
                <a:latin typeface="Calibri" pitchFamily="34" charset="0"/>
                <a:cs typeface="Calibri" pitchFamily="34" charset="0"/>
              </a:rPr>
              <a:t> </a:t>
            </a:r>
            <a:r>
              <a:rPr lang="en-AU" sz="2000" dirty="0">
                <a:latin typeface="Calibri" pitchFamily="34" charset="0"/>
                <a:cs typeface="Calibri" pitchFamily="34" charset="0"/>
              </a:rPr>
              <a:t>- Gunman opens fire in Turkey's highest court, killing a prominent judge and wounding four others. Thousands protest against what they perceive as an Islamic fundamentalist attack.</a:t>
            </a:r>
          </a:p>
          <a:p>
            <a:pPr fontAlgn="base"/>
            <a:r>
              <a:rPr lang="en-AU" sz="2000" dirty="0">
                <a:latin typeface="Calibri" pitchFamily="34" charset="0"/>
                <a:cs typeface="Calibri" pitchFamily="34" charset="0"/>
              </a:rPr>
              <a:t>2006</a:t>
            </a:r>
            <a:r>
              <a:rPr lang="en-AU" sz="2000" b="1" dirty="0">
                <a:latin typeface="Calibri" pitchFamily="34" charset="0"/>
                <a:cs typeface="Calibri" pitchFamily="34" charset="0"/>
              </a:rPr>
              <a:t> </a:t>
            </a:r>
            <a:r>
              <a:rPr lang="en-AU" sz="2000" dirty="0" smtClean="0">
                <a:latin typeface="Calibri" pitchFamily="34" charset="0"/>
                <a:cs typeface="Calibri" pitchFamily="34" charset="0"/>
              </a:rPr>
              <a:t> </a:t>
            </a:r>
            <a:r>
              <a:rPr lang="en-AU" sz="2000" dirty="0">
                <a:latin typeface="Calibri" pitchFamily="34" charset="0"/>
                <a:cs typeface="Calibri" pitchFamily="34" charset="0"/>
              </a:rPr>
              <a:t>- Parliament passes new anti-terror law which worries the EU and which rights groups criticise as an invitation to torture</a:t>
            </a:r>
            <a:r>
              <a:rPr lang="en-AU" sz="2000" dirty="0" smtClean="0">
                <a:latin typeface="Calibri" pitchFamily="34" charset="0"/>
                <a:cs typeface="Calibri" pitchFamily="34" charset="0"/>
              </a:rPr>
              <a:t>. Civil rights a serious issue for the EU</a:t>
            </a:r>
            <a:endParaRPr lang="en-AU" sz="2000" dirty="0">
              <a:latin typeface="Calibri" pitchFamily="34" charset="0"/>
              <a:cs typeface="Calibri" pitchFamily="34" charset="0"/>
            </a:endParaRPr>
          </a:p>
          <a:p>
            <a:pPr fontAlgn="base"/>
            <a:r>
              <a:rPr lang="en-AU" sz="2000" dirty="0" smtClean="0">
                <a:latin typeface="Calibri" pitchFamily="34" charset="0"/>
                <a:cs typeface="Calibri" pitchFamily="34" charset="0"/>
              </a:rPr>
              <a:t>2006</a:t>
            </a:r>
            <a:r>
              <a:rPr lang="en-AU" sz="2000" dirty="0">
                <a:latin typeface="Calibri" pitchFamily="34" charset="0"/>
                <a:cs typeface="Calibri" pitchFamily="34" charset="0"/>
              </a:rPr>
              <a:t> </a:t>
            </a:r>
            <a:r>
              <a:rPr lang="en-AU" sz="2000" dirty="0" smtClean="0">
                <a:latin typeface="Calibri" pitchFamily="34" charset="0"/>
                <a:cs typeface="Calibri" pitchFamily="34" charset="0"/>
              </a:rPr>
              <a:t>- </a:t>
            </a:r>
            <a:r>
              <a:rPr lang="en-AU" sz="2000" dirty="0">
                <a:latin typeface="Calibri" pitchFamily="34" charset="0"/>
                <a:cs typeface="Calibri" pitchFamily="34" charset="0"/>
              </a:rPr>
              <a:t>Kurdish separatist group, the PKK, declares a unilateral ceasefire in operations against the military</a:t>
            </a:r>
            <a:r>
              <a:rPr lang="en-AU" sz="2000" dirty="0" smtClean="0">
                <a:latin typeface="Calibri" pitchFamily="34" charset="0"/>
                <a:cs typeface="Calibri" pitchFamily="34" charset="0"/>
              </a:rPr>
              <a:t>.</a:t>
            </a:r>
            <a:endParaRPr lang="en-AU" sz="2000" dirty="0">
              <a:latin typeface="Calibri" pitchFamily="34" charset="0"/>
              <a:cs typeface="Calibri" pitchFamily="34" charset="0"/>
            </a:endParaRPr>
          </a:p>
        </p:txBody>
      </p:sp>
      <p:pic>
        <p:nvPicPr>
          <p:cNvPr id="4" name="Picture 3" descr="download.jpg"/>
          <p:cNvPicPr>
            <a:picLocks noChangeAspect="1"/>
          </p:cNvPicPr>
          <p:nvPr/>
        </p:nvPicPr>
        <p:blipFill>
          <a:blip r:embed="rId2" cstate="print"/>
          <a:stretch>
            <a:fillRect/>
          </a:stretch>
        </p:blipFill>
        <p:spPr>
          <a:xfrm>
            <a:off x="3779912" y="0"/>
            <a:ext cx="3433564" cy="21328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864096"/>
          </a:xfrm>
        </p:spPr>
        <p:txBody>
          <a:bodyPr>
            <a:normAutofit fontScale="90000"/>
          </a:bodyPr>
          <a:lstStyle/>
          <a:p>
            <a:r>
              <a:rPr lang="en-AU" dirty="0" smtClean="0"/>
              <a:t>Turkey – neither East nor West</a:t>
            </a:r>
            <a:endParaRPr lang="en-AU" dirty="0"/>
          </a:p>
        </p:txBody>
      </p:sp>
      <p:sp>
        <p:nvSpPr>
          <p:cNvPr id="3" name="Subtitle 2"/>
          <p:cNvSpPr>
            <a:spLocks noGrp="1"/>
          </p:cNvSpPr>
          <p:nvPr>
            <p:ph type="subTitle" idx="1"/>
          </p:nvPr>
        </p:nvSpPr>
        <p:spPr>
          <a:xfrm>
            <a:off x="323528" y="1628800"/>
            <a:ext cx="7992888" cy="4248472"/>
          </a:xfrm>
        </p:spPr>
        <p:txBody>
          <a:bodyPr/>
          <a:lstStyle/>
          <a:p>
            <a:endParaRPr lang="en-AU" dirty="0"/>
          </a:p>
        </p:txBody>
      </p:sp>
      <p:sp>
        <p:nvSpPr>
          <p:cNvPr id="7" name="TextBox 6"/>
          <p:cNvSpPr txBox="1"/>
          <p:nvPr/>
        </p:nvSpPr>
        <p:spPr>
          <a:xfrm>
            <a:off x="7020272" y="836712"/>
            <a:ext cx="1728192" cy="5062924"/>
          </a:xfrm>
          <a:prstGeom prst="rect">
            <a:avLst/>
          </a:prstGeom>
          <a:noFill/>
        </p:spPr>
        <p:txBody>
          <a:bodyPr wrap="square" rtlCol="0">
            <a:spAutoFit/>
          </a:bodyPr>
          <a:lstStyle/>
          <a:p>
            <a:pPr>
              <a:buFont typeface="Arial" pitchFamily="34" charset="0"/>
              <a:buChar char="•"/>
            </a:pPr>
            <a:r>
              <a:rPr lang="en-AU" sz="1700" dirty="0" smtClean="0">
                <a:solidFill>
                  <a:schemeClr val="bg1"/>
                </a:solidFill>
                <a:latin typeface="Calibri" pitchFamily="34" charset="0"/>
                <a:cs typeface="Calibri" pitchFamily="34" charset="0"/>
              </a:rPr>
              <a:t>Taken over by Alexander the Great who Hellenised it – followed by  the Romans who did the same.</a:t>
            </a:r>
          </a:p>
          <a:p>
            <a:endParaRPr lang="en-AU" sz="1700" dirty="0" smtClean="0">
              <a:solidFill>
                <a:schemeClr val="bg1"/>
              </a:solidFill>
              <a:latin typeface="Calibri" pitchFamily="34" charset="0"/>
              <a:cs typeface="Calibri" pitchFamily="34" charset="0"/>
            </a:endParaRPr>
          </a:p>
          <a:p>
            <a:pPr>
              <a:buFont typeface="Arial" pitchFamily="34" charset="0"/>
              <a:buChar char="•"/>
            </a:pPr>
            <a:r>
              <a:rPr lang="en-AU" sz="1700" dirty="0" smtClean="0">
                <a:solidFill>
                  <a:schemeClr val="bg1"/>
                </a:solidFill>
                <a:latin typeface="Calibri" pitchFamily="34" charset="0"/>
                <a:cs typeface="Calibri" pitchFamily="34" charset="0"/>
              </a:rPr>
              <a:t>Populated by 11</a:t>
            </a:r>
            <a:r>
              <a:rPr lang="en-AU" sz="1700" baseline="30000" dirty="0" smtClean="0">
                <a:solidFill>
                  <a:schemeClr val="bg1"/>
                </a:solidFill>
                <a:latin typeface="Calibri" pitchFamily="34" charset="0"/>
                <a:cs typeface="Calibri" pitchFamily="34" charset="0"/>
              </a:rPr>
              <a:t>th</a:t>
            </a:r>
            <a:r>
              <a:rPr lang="en-AU" sz="1700" dirty="0" smtClean="0">
                <a:solidFill>
                  <a:schemeClr val="bg1"/>
                </a:solidFill>
                <a:latin typeface="Calibri" pitchFamily="34" charset="0"/>
                <a:cs typeface="Calibri" pitchFamily="34" charset="0"/>
              </a:rPr>
              <a:t> Century Seljuks. Ruled until 1243 when the Mongols took over.</a:t>
            </a:r>
          </a:p>
          <a:p>
            <a:endParaRPr lang="en-AU" sz="1700" dirty="0" smtClean="0">
              <a:solidFill>
                <a:schemeClr val="bg1"/>
              </a:solidFill>
              <a:latin typeface="Calibri" pitchFamily="34" charset="0"/>
              <a:cs typeface="Calibri" pitchFamily="34" charset="0"/>
            </a:endParaRPr>
          </a:p>
          <a:p>
            <a:pPr>
              <a:buFont typeface="Arial" pitchFamily="34" charset="0"/>
              <a:buChar char="•"/>
            </a:pPr>
            <a:r>
              <a:rPr lang="en-AU" sz="1700" dirty="0" smtClean="0">
                <a:solidFill>
                  <a:schemeClr val="bg1"/>
                </a:solidFill>
                <a:latin typeface="Calibri" pitchFamily="34" charset="0"/>
                <a:cs typeface="Calibri" pitchFamily="34" charset="0"/>
              </a:rPr>
              <a:t>The centre of the Ottoman Empire started mid 14</a:t>
            </a:r>
            <a:r>
              <a:rPr lang="en-AU" sz="1700" baseline="30000" dirty="0" smtClean="0">
                <a:solidFill>
                  <a:schemeClr val="bg1"/>
                </a:solidFill>
                <a:latin typeface="Calibri" pitchFamily="34" charset="0"/>
                <a:cs typeface="Calibri" pitchFamily="34" charset="0"/>
              </a:rPr>
              <a:t>th</a:t>
            </a:r>
            <a:r>
              <a:rPr lang="en-AU" sz="1700" dirty="0" smtClean="0">
                <a:solidFill>
                  <a:schemeClr val="bg1"/>
                </a:solidFill>
                <a:latin typeface="Calibri" pitchFamily="34" charset="0"/>
                <a:cs typeface="Calibri" pitchFamily="34" charset="0"/>
              </a:rPr>
              <a:t> Century</a:t>
            </a:r>
          </a:p>
        </p:txBody>
      </p:sp>
      <p:pic>
        <p:nvPicPr>
          <p:cNvPr id="6" name="Picture 5" descr="tu-area.gif"/>
          <p:cNvPicPr>
            <a:picLocks noChangeAspect="1"/>
          </p:cNvPicPr>
          <p:nvPr/>
        </p:nvPicPr>
        <p:blipFill>
          <a:blip r:embed="rId2" cstate="print"/>
          <a:stretch>
            <a:fillRect/>
          </a:stretch>
        </p:blipFill>
        <p:spPr>
          <a:xfrm>
            <a:off x="251520" y="1124744"/>
            <a:ext cx="6696744" cy="464749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Turkey and Europe</a:t>
            </a:r>
            <a:endParaRPr lang="en-AU" sz="3200" dirty="0"/>
          </a:p>
        </p:txBody>
      </p:sp>
      <p:sp>
        <p:nvSpPr>
          <p:cNvPr id="6" name="Content Placeholder 5"/>
          <p:cNvSpPr>
            <a:spLocks noGrp="1"/>
          </p:cNvSpPr>
          <p:nvPr>
            <p:ph sz="quarter" idx="1"/>
          </p:nvPr>
        </p:nvSpPr>
        <p:spPr>
          <a:xfrm>
            <a:off x="612648" y="1600200"/>
            <a:ext cx="8153400" cy="4781128"/>
          </a:xfrm>
        </p:spPr>
        <p:txBody>
          <a:bodyPr>
            <a:normAutofit/>
          </a:bodyPr>
          <a:lstStyle/>
          <a:p>
            <a:r>
              <a:rPr lang="en-AU" sz="2000" dirty="0" smtClean="0">
                <a:latin typeface="Calibri" pitchFamily="34" charset="0"/>
                <a:cs typeface="Calibri" pitchFamily="34" charset="0"/>
              </a:rPr>
              <a:t>Turkey makes an enemy of Holland and Germany for banning “Yes” referendum rallies.</a:t>
            </a:r>
          </a:p>
          <a:p>
            <a:r>
              <a:rPr lang="en-AU" sz="2000" dirty="0" smtClean="0">
                <a:latin typeface="Calibri" pitchFamily="34" charset="0"/>
                <a:cs typeface="Calibri" pitchFamily="34" charset="0"/>
              </a:rPr>
              <a:t>No freedom of speech in Europe says Erdogan – hypocritical.</a:t>
            </a:r>
          </a:p>
          <a:p>
            <a:r>
              <a:rPr lang="en-AU" sz="2000" dirty="0" smtClean="0">
                <a:latin typeface="Calibri" pitchFamily="34" charset="0"/>
                <a:cs typeface="Calibri" pitchFamily="34" charset="0"/>
              </a:rPr>
              <a:t>Pick a fight  with Europe appeals to the conservatives, nationalist sentiment and his right wing. Same tactic as the campaign against the Kurds in 2015.</a:t>
            </a:r>
          </a:p>
          <a:p>
            <a:r>
              <a:rPr lang="en-AU" sz="2000" dirty="0" smtClean="0">
                <a:latin typeface="Calibri" pitchFamily="34" charset="0"/>
                <a:cs typeface="Calibri" pitchFamily="34" charset="0"/>
              </a:rPr>
              <a:t>Germany and Holland called Nazis. Germany still blames Turkey for the Armenian genocide.</a:t>
            </a:r>
          </a:p>
          <a:p>
            <a:r>
              <a:rPr lang="en-AU" sz="2000" dirty="0" smtClean="0">
                <a:latin typeface="Calibri" pitchFamily="34" charset="0"/>
                <a:cs typeface="Calibri" pitchFamily="34" charset="0"/>
              </a:rPr>
              <a:t>Erdogan inflames the situation – have a baby boom in Germany – have five children. Outbreed the Europeans?</a:t>
            </a:r>
          </a:p>
          <a:p>
            <a:r>
              <a:rPr lang="en-AU" sz="2000" dirty="0" smtClean="0">
                <a:latin typeface="Calibri" pitchFamily="34" charset="0"/>
                <a:cs typeface="Calibri" pitchFamily="34" charset="0"/>
              </a:rPr>
              <a:t>Merkel – Lady Hitler and pictures of Dutch police dogs attacking Turkish protestors in Rotterdam.</a:t>
            </a:r>
          </a:p>
          <a:p>
            <a:r>
              <a:rPr lang="en-AU" sz="2000" dirty="0" smtClean="0">
                <a:latin typeface="Calibri" pitchFamily="34" charset="0"/>
                <a:cs typeface="Calibri" pitchFamily="34" charset="0"/>
              </a:rPr>
              <a:t>End of the EU application – the refugee deal?</a:t>
            </a:r>
          </a:p>
          <a:p>
            <a:endParaRPr lang="en-AU" sz="2000" dirty="0">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2413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Turkey and the EU migrant deal</a:t>
            </a:r>
            <a:endParaRPr lang="en-AU" sz="3200" dirty="0"/>
          </a:p>
        </p:txBody>
      </p:sp>
      <p:pic>
        <p:nvPicPr>
          <p:cNvPr id="4" name="Content Placeholder 3" descr="20160528_EUC511.png"/>
          <p:cNvPicPr>
            <a:picLocks noGrp="1" noChangeAspect="1"/>
          </p:cNvPicPr>
          <p:nvPr>
            <p:ph sz="quarter" idx="1"/>
          </p:nvPr>
        </p:nvPicPr>
        <p:blipFill>
          <a:blip r:embed="rId2" cstate="print"/>
          <a:stretch>
            <a:fillRect/>
          </a:stretch>
        </p:blipFill>
        <p:spPr>
          <a:xfrm>
            <a:off x="1187624" y="1600200"/>
            <a:ext cx="6768751" cy="492514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82413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600" dirty="0" smtClean="0"/>
              <a:t>Secularist protest</a:t>
            </a:r>
            <a:endParaRPr lang="en-AU" sz="3600" dirty="0"/>
          </a:p>
        </p:txBody>
      </p:sp>
      <p:sp>
        <p:nvSpPr>
          <p:cNvPr id="3" name="Content Placeholder 2"/>
          <p:cNvSpPr>
            <a:spLocks noGrp="1"/>
          </p:cNvSpPr>
          <p:nvPr>
            <p:ph sz="quarter" idx="1"/>
          </p:nvPr>
        </p:nvSpPr>
        <p:spPr>
          <a:xfrm>
            <a:off x="609600" y="1589566"/>
            <a:ext cx="3886200" cy="5268433"/>
          </a:xfrm>
        </p:spPr>
        <p:txBody>
          <a:bodyPr>
            <a:noAutofit/>
          </a:bodyPr>
          <a:lstStyle/>
          <a:p>
            <a:pPr fontAlgn="base"/>
            <a:r>
              <a:rPr lang="en-AU" sz="2000" dirty="0">
                <a:latin typeface="Calibri" pitchFamily="34" charset="0"/>
                <a:cs typeface="Calibri" pitchFamily="34" charset="0"/>
              </a:rPr>
              <a:t>2007 April - Tens of thousands </a:t>
            </a:r>
            <a:r>
              <a:rPr lang="en-AU" sz="2000" dirty="0" smtClean="0">
                <a:latin typeface="Calibri" pitchFamily="34" charset="0"/>
                <a:cs typeface="Calibri" pitchFamily="34" charset="0"/>
              </a:rPr>
              <a:t>rally </a:t>
            </a:r>
            <a:r>
              <a:rPr lang="en-AU" sz="2000" dirty="0">
                <a:latin typeface="Calibri" pitchFamily="34" charset="0"/>
                <a:cs typeface="Calibri" pitchFamily="34" charset="0"/>
              </a:rPr>
              <a:t>in Ankara, aiming to pressure Prime Minister Erdogan not to run </a:t>
            </a:r>
            <a:r>
              <a:rPr lang="en-AU" sz="2000" dirty="0" smtClean="0">
                <a:latin typeface="Calibri" pitchFamily="34" charset="0"/>
                <a:cs typeface="Calibri" pitchFamily="34" charset="0"/>
              </a:rPr>
              <a:t>because </a:t>
            </a:r>
            <a:r>
              <a:rPr lang="en-AU" sz="2000" dirty="0">
                <a:latin typeface="Calibri" pitchFamily="34" charset="0"/>
                <a:cs typeface="Calibri" pitchFamily="34" charset="0"/>
              </a:rPr>
              <a:t>of his Islamist background.</a:t>
            </a:r>
          </a:p>
          <a:p>
            <a:pPr fontAlgn="base"/>
            <a:r>
              <a:rPr lang="en-AU" sz="2000" dirty="0" smtClean="0">
                <a:latin typeface="Calibri" pitchFamily="34" charset="0"/>
                <a:cs typeface="Calibri" pitchFamily="34" charset="0"/>
              </a:rPr>
              <a:t>2007</a:t>
            </a:r>
            <a:r>
              <a:rPr lang="en-AU" sz="2000" dirty="0">
                <a:latin typeface="Calibri" pitchFamily="34" charset="0"/>
                <a:cs typeface="Calibri" pitchFamily="34" charset="0"/>
              </a:rPr>
              <a:t> </a:t>
            </a:r>
            <a:r>
              <a:rPr lang="en-AU" sz="2000" dirty="0" smtClean="0">
                <a:latin typeface="Calibri" pitchFamily="34" charset="0"/>
                <a:cs typeface="Calibri" pitchFamily="34" charset="0"/>
              </a:rPr>
              <a:t>- </a:t>
            </a:r>
            <a:r>
              <a:rPr lang="en-AU" sz="2000" dirty="0">
                <a:latin typeface="Calibri" pitchFamily="34" charset="0"/>
                <a:cs typeface="Calibri" pitchFamily="34" charset="0"/>
              </a:rPr>
              <a:t>AK Party wins parliamentary elections. Abdullah Gul elected </a:t>
            </a:r>
            <a:r>
              <a:rPr lang="en-AU" sz="2000" dirty="0" smtClean="0">
                <a:latin typeface="Calibri" pitchFamily="34" charset="0"/>
                <a:cs typeface="Calibri" pitchFamily="34" charset="0"/>
              </a:rPr>
              <a:t>president</a:t>
            </a:r>
            <a:endParaRPr lang="en-AU" sz="2000" dirty="0">
              <a:latin typeface="Calibri" pitchFamily="34" charset="0"/>
              <a:cs typeface="Calibri" pitchFamily="34" charset="0"/>
            </a:endParaRPr>
          </a:p>
          <a:p>
            <a:pPr fontAlgn="base"/>
            <a:r>
              <a:rPr lang="en-AU" sz="2000" dirty="0">
                <a:latin typeface="Calibri" pitchFamily="34" charset="0"/>
                <a:cs typeface="Calibri" pitchFamily="34" charset="0"/>
              </a:rPr>
              <a:t>2007</a:t>
            </a:r>
            <a:r>
              <a:rPr lang="en-AU" sz="2000" b="1" dirty="0">
                <a:latin typeface="Calibri" pitchFamily="34" charset="0"/>
                <a:cs typeface="Calibri" pitchFamily="34" charset="0"/>
              </a:rPr>
              <a:t> </a:t>
            </a:r>
            <a:r>
              <a:rPr lang="en-AU" sz="2000" dirty="0">
                <a:latin typeface="Calibri" pitchFamily="34" charset="0"/>
                <a:cs typeface="Calibri" pitchFamily="34" charset="0"/>
              </a:rPr>
              <a:t>October - Voters in a referendum back plans to have future presidents elected by the people instead of by parliament.</a:t>
            </a:r>
          </a:p>
          <a:p>
            <a:pPr fontAlgn="base"/>
            <a:r>
              <a:rPr lang="en-AU" sz="2000" dirty="0" smtClean="0">
                <a:latin typeface="Calibri" pitchFamily="34" charset="0"/>
                <a:cs typeface="Calibri" pitchFamily="34" charset="0"/>
              </a:rPr>
              <a:t>2008</a:t>
            </a:r>
            <a:r>
              <a:rPr lang="en-AU" sz="2000" dirty="0">
                <a:latin typeface="Calibri" pitchFamily="34" charset="0"/>
                <a:cs typeface="Calibri" pitchFamily="34" charset="0"/>
              </a:rPr>
              <a:t> February - Thousands protest at plans to allow women to wear the Islamic headscarf to university</a:t>
            </a:r>
            <a:r>
              <a:rPr lang="en-AU" sz="2000" dirty="0" smtClean="0">
                <a:latin typeface="Calibri" pitchFamily="34" charset="0"/>
                <a:cs typeface="Calibri" pitchFamily="34" charset="0"/>
              </a:rPr>
              <a:t>.</a:t>
            </a:r>
            <a:endParaRPr lang="en-AU" sz="2000" dirty="0">
              <a:latin typeface="Calibri" pitchFamily="34" charset="0"/>
              <a:cs typeface="Calibri" pitchFamily="34" charset="0"/>
            </a:endParaRPr>
          </a:p>
        </p:txBody>
      </p:sp>
      <p:sp>
        <p:nvSpPr>
          <p:cNvPr id="5" name="Content Placeholder 4"/>
          <p:cNvSpPr>
            <a:spLocks noGrp="1"/>
          </p:cNvSpPr>
          <p:nvPr>
            <p:ph sz="quarter" idx="2"/>
          </p:nvPr>
        </p:nvSpPr>
        <p:spPr/>
        <p:txBody>
          <a:bodyPr/>
          <a:lstStyle/>
          <a:p>
            <a:endParaRPr lang="en-AU"/>
          </a:p>
        </p:txBody>
      </p:sp>
      <p:pic>
        <p:nvPicPr>
          <p:cNvPr id="4" name="Picture 3" descr="130814_FOR_ProgressiveMovementTurkey.jpg.CROP.rectangle3-large.jpg"/>
          <p:cNvPicPr>
            <a:picLocks noChangeAspect="1"/>
          </p:cNvPicPr>
          <p:nvPr/>
        </p:nvPicPr>
        <p:blipFill>
          <a:blip r:embed="rId2" cstate="print"/>
          <a:stretch>
            <a:fillRect/>
          </a:stretch>
        </p:blipFill>
        <p:spPr>
          <a:xfrm>
            <a:off x="4716016" y="1628800"/>
            <a:ext cx="4258072" cy="46085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sz="4000" dirty="0" smtClean="0"/>
              <a:t>Conflict at </a:t>
            </a:r>
            <a:r>
              <a:rPr lang="en-AU" sz="4000" dirty="0" smtClean="0"/>
              <a:t>home and abroad</a:t>
            </a:r>
            <a:endParaRPr lang="en-AU" sz="4000" dirty="0"/>
          </a:p>
        </p:txBody>
      </p:sp>
      <p:sp>
        <p:nvSpPr>
          <p:cNvPr id="3" name="Content Placeholder 2"/>
          <p:cNvSpPr>
            <a:spLocks noGrp="1"/>
          </p:cNvSpPr>
          <p:nvPr>
            <p:ph sz="quarter" idx="1"/>
          </p:nvPr>
        </p:nvSpPr>
        <p:spPr>
          <a:xfrm>
            <a:off x="395536" y="1628800"/>
            <a:ext cx="8229600" cy="5688632"/>
          </a:xfrm>
        </p:spPr>
        <p:txBody>
          <a:bodyPr>
            <a:normAutofit fontScale="25000" lnSpcReduction="20000"/>
          </a:bodyPr>
          <a:lstStyle/>
          <a:p>
            <a:pPr fontAlgn="base"/>
            <a:r>
              <a:rPr lang="en-AU" sz="8000" dirty="0" smtClean="0">
                <a:latin typeface="Calibri" pitchFamily="34" charset="0"/>
                <a:cs typeface="Calibri" pitchFamily="34" charset="0"/>
              </a:rPr>
              <a:t>2010</a:t>
            </a:r>
            <a:r>
              <a:rPr lang="en-AU" sz="8000" dirty="0">
                <a:latin typeface="Calibri" pitchFamily="34" charset="0"/>
                <a:cs typeface="Calibri" pitchFamily="34" charset="0"/>
              </a:rPr>
              <a:t> </a:t>
            </a:r>
            <a:r>
              <a:rPr lang="en-AU" sz="8000" dirty="0" smtClean="0">
                <a:latin typeface="Calibri" pitchFamily="34" charset="0"/>
                <a:cs typeface="Calibri" pitchFamily="34" charset="0"/>
              </a:rPr>
              <a:t> </a:t>
            </a:r>
            <a:r>
              <a:rPr lang="en-AU" sz="8000" dirty="0">
                <a:latin typeface="Calibri" pitchFamily="34" charset="0"/>
                <a:cs typeface="Calibri" pitchFamily="34" charset="0"/>
              </a:rPr>
              <a:t>- Relations with Israel come under severe strain after nine Turkish activists are killed in an Israeli commando raid on an aid flotilla attempting to reach Gaza.</a:t>
            </a:r>
          </a:p>
          <a:p>
            <a:pPr fontAlgn="base"/>
            <a:r>
              <a:rPr lang="en-AU" sz="8000" dirty="0" smtClean="0">
                <a:latin typeface="Calibri" pitchFamily="34" charset="0"/>
                <a:cs typeface="Calibri" pitchFamily="34" charset="0"/>
              </a:rPr>
              <a:t>2010</a:t>
            </a:r>
            <a:r>
              <a:rPr lang="en-AU" sz="8000" dirty="0">
                <a:latin typeface="Calibri" pitchFamily="34" charset="0"/>
                <a:cs typeface="Calibri" pitchFamily="34" charset="0"/>
              </a:rPr>
              <a:t> </a:t>
            </a:r>
            <a:r>
              <a:rPr lang="en-AU" sz="8000" dirty="0" smtClean="0">
                <a:latin typeface="Calibri" pitchFamily="34" charset="0"/>
                <a:cs typeface="Calibri" pitchFamily="34" charset="0"/>
              </a:rPr>
              <a:t> </a:t>
            </a:r>
            <a:r>
              <a:rPr lang="en-AU" sz="8000" dirty="0">
                <a:latin typeface="Calibri" pitchFamily="34" charset="0"/>
                <a:cs typeface="Calibri" pitchFamily="34" charset="0"/>
              </a:rPr>
              <a:t>- The whistle-blowing website Wikileaks publishes confidential cables revealing that France and Austria have been deliberately blocking Turkey's EU membership negotiations.</a:t>
            </a:r>
          </a:p>
          <a:p>
            <a:pPr fontAlgn="base"/>
            <a:r>
              <a:rPr lang="en-AU" sz="8000" dirty="0" smtClean="0">
                <a:latin typeface="Calibri" pitchFamily="34" charset="0"/>
                <a:cs typeface="Calibri" pitchFamily="34" charset="0"/>
              </a:rPr>
              <a:t>2011 -Thousands </a:t>
            </a:r>
            <a:r>
              <a:rPr lang="en-AU" sz="8000" dirty="0">
                <a:latin typeface="Calibri" pitchFamily="34" charset="0"/>
                <a:cs typeface="Calibri" pitchFamily="34" charset="0"/>
              </a:rPr>
              <a:t>of refugees fleeing unrest in Syria stream into Turkey. Ankara demands reform in Syria.</a:t>
            </a:r>
          </a:p>
          <a:p>
            <a:pPr fontAlgn="base"/>
            <a:r>
              <a:rPr lang="en-AU" sz="8000" dirty="0" smtClean="0">
                <a:latin typeface="Calibri" pitchFamily="34" charset="0"/>
                <a:cs typeface="Calibri" pitchFamily="34" charset="0"/>
              </a:rPr>
              <a:t>2011- </a:t>
            </a:r>
            <a:r>
              <a:rPr lang="en-AU" sz="8000" dirty="0">
                <a:latin typeface="Calibri" pitchFamily="34" charset="0"/>
                <a:cs typeface="Calibri" pitchFamily="34" charset="0"/>
              </a:rPr>
              <a:t>PKK rebels kill 24 Turkish troops near the Iraqi border, the deadliest attack against the military since the 1990s.</a:t>
            </a:r>
          </a:p>
          <a:p>
            <a:pPr fontAlgn="base"/>
            <a:r>
              <a:rPr lang="en-AU" sz="8000" dirty="0" smtClean="0">
                <a:latin typeface="Calibri" pitchFamily="34" charset="0"/>
                <a:cs typeface="Calibri" pitchFamily="34" charset="0"/>
              </a:rPr>
              <a:t>2012</a:t>
            </a:r>
            <a:r>
              <a:rPr lang="en-AU" sz="8000" b="1" dirty="0">
                <a:latin typeface="Calibri" pitchFamily="34" charset="0"/>
                <a:cs typeface="Calibri" pitchFamily="34" charset="0"/>
              </a:rPr>
              <a:t> </a:t>
            </a:r>
            <a:r>
              <a:rPr lang="en-AU" sz="8000" dirty="0" smtClean="0">
                <a:latin typeface="Calibri" pitchFamily="34" charset="0"/>
                <a:cs typeface="Calibri" pitchFamily="34" charset="0"/>
              </a:rPr>
              <a:t> </a:t>
            </a:r>
            <a:r>
              <a:rPr lang="en-AU" sz="8000" dirty="0">
                <a:latin typeface="Calibri" pitchFamily="34" charset="0"/>
                <a:cs typeface="Calibri" pitchFamily="34" charset="0"/>
              </a:rPr>
              <a:t>- Tension rises with Damascus. After Syrian mortar fire on a Turkish border town kills five civilians, parliament authorises military action inside Syria, and the armed forces respond with artillery fire into Syria</a:t>
            </a:r>
            <a:r>
              <a:rPr lang="en-AU" sz="8000" dirty="0" smtClean="0">
                <a:latin typeface="Calibri" pitchFamily="34" charset="0"/>
                <a:cs typeface="Calibri" pitchFamily="34" charset="0"/>
              </a:rPr>
              <a:t>.</a:t>
            </a:r>
          </a:p>
          <a:p>
            <a:pPr fontAlgn="base"/>
            <a:r>
              <a:rPr lang="en-AU" sz="8000" dirty="0" smtClean="0">
                <a:latin typeface="Calibri" pitchFamily="34" charset="0"/>
                <a:cs typeface="Calibri" pitchFamily="34" charset="0"/>
              </a:rPr>
              <a:t>2013 – Gezi park protests – 5 million nationally take part. Penguins. A chance to get back over the environment, the war in Syria and restrictions on freedom.</a:t>
            </a:r>
            <a:endParaRPr lang="en-AU" sz="8000" dirty="0">
              <a:latin typeface="Calibri" pitchFamily="34" charset="0"/>
              <a:cs typeface="Calibri" pitchFamily="34" charset="0"/>
            </a:endParaRPr>
          </a:p>
          <a:p>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2413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AU" sz="3600" dirty="0" smtClean="0">
                <a:latin typeface="Calibri" pitchFamily="34" charset="0"/>
                <a:cs typeface="Calibri" pitchFamily="34" charset="0"/>
              </a:rPr>
              <a:t>Erdogan and wife Emine – the new Ataturk</a:t>
            </a:r>
            <a:r>
              <a:rPr lang="en-AU" sz="4000" dirty="0" smtClean="0"/>
              <a:t>?</a:t>
            </a:r>
            <a:endParaRPr lang="en-AU" sz="4000" dirty="0"/>
          </a:p>
        </p:txBody>
      </p:sp>
      <p:pic>
        <p:nvPicPr>
          <p:cNvPr id="4" name="Content Placeholder 3" descr="Emine-Erdogan_2990418b.jpg"/>
          <p:cNvPicPr>
            <a:picLocks noGrp="1" noChangeAspect="1"/>
          </p:cNvPicPr>
          <p:nvPr>
            <p:ph sz="quarter" idx="1"/>
          </p:nvPr>
        </p:nvPicPr>
        <p:blipFill>
          <a:blip r:embed="rId2" cstate="print"/>
          <a:stretch>
            <a:fillRect/>
          </a:stretch>
        </p:blipFill>
        <p:spPr>
          <a:xfrm>
            <a:off x="683568" y="1600200"/>
            <a:ext cx="7607194" cy="3773016"/>
          </a:xfrm>
        </p:spPr>
      </p:pic>
      <p:sp>
        <p:nvSpPr>
          <p:cNvPr id="6" name="TextBox 5"/>
          <p:cNvSpPr txBox="1"/>
          <p:nvPr/>
        </p:nvSpPr>
        <p:spPr>
          <a:xfrm>
            <a:off x="755576" y="5661248"/>
            <a:ext cx="7560840" cy="646331"/>
          </a:xfrm>
          <a:prstGeom prst="rect">
            <a:avLst/>
          </a:prstGeom>
          <a:noFill/>
        </p:spPr>
        <p:txBody>
          <a:bodyPr wrap="square" rtlCol="0">
            <a:spAutoFit/>
          </a:bodyPr>
          <a:lstStyle/>
          <a:p>
            <a:r>
              <a:rPr lang="en-AU" i="1" dirty="0" smtClean="0">
                <a:solidFill>
                  <a:srgbClr val="FF0000"/>
                </a:solidFill>
                <a:latin typeface="Arial Narrow" pitchFamily="34" charset="0"/>
              </a:rPr>
              <a:t>Mayor of Istanbul from 1994 – 1998. Founded AKP in 2001 and led it to three election wins in 2002, 2007 and 2011. Prime minister from 2003 to 2014. President since 2014.</a:t>
            </a:r>
            <a:endParaRPr lang="en-AU" i="1" dirty="0">
              <a:solidFill>
                <a:srgbClr val="FF0000"/>
              </a:solidFill>
              <a:latin typeface="Arial Narrow"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sz="3600" dirty="0" smtClean="0"/>
              <a:t>Erdogan presiden</a:t>
            </a:r>
            <a:r>
              <a:rPr lang="en-AU" sz="4000" dirty="0" smtClean="0"/>
              <a:t>cy</a:t>
            </a:r>
            <a:endParaRPr lang="en-AU" sz="4000" dirty="0"/>
          </a:p>
        </p:txBody>
      </p:sp>
      <p:sp>
        <p:nvSpPr>
          <p:cNvPr id="3" name="Content Placeholder 2"/>
          <p:cNvSpPr>
            <a:spLocks noGrp="1"/>
          </p:cNvSpPr>
          <p:nvPr>
            <p:ph sz="quarter" idx="1"/>
          </p:nvPr>
        </p:nvSpPr>
        <p:spPr>
          <a:xfrm>
            <a:off x="395536" y="1628800"/>
            <a:ext cx="8229600" cy="5445224"/>
          </a:xfrm>
        </p:spPr>
        <p:txBody>
          <a:bodyPr>
            <a:normAutofit fontScale="25000" lnSpcReduction="20000"/>
          </a:bodyPr>
          <a:lstStyle/>
          <a:p>
            <a:pPr fontAlgn="base"/>
            <a:r>
              <a:rPr lang="en-AU" sz="8000" dirty="0" smtClean="0">
                <a:latin typeface="Calibri" pitchFamily="34" charset="0"/>
                <a:cs typeface="Calibri" pitchFamily="34" charset="0"/>
              </a:rPr>
              <a:t>2014 - </a:t>
            </a:r>
            <a:r>
              <a:rPr lang="en-AU" sz="8000" dirty="0">
                <a:latin typeface="Calibri" pitchFamily="34" charset="0"/>
                <a:cs typeface="Calibri" pitchFamily="34" charset="0"/>
              </a:rPr>
              <a:t>Prime Minister Erdogan wins the first direct popular election for president.</a:t>
            </a:r>
          </a:p>
          <a:p>
            <a:pPr fontAlgn="base"/>
            <a:r>
              <a:rPr lang="en-AU" sz="8000" dirty="0">
                <a:latin typeface="Calibri" pitchFamily="34" charset="0"/>
                <a:cs typeface="Calibri" pitchFamily="34" charset="0"/>
              </a:rPr>
              <a:t>2015 </a:t>
            </a:r>
            <a:r>
              <a:rPr lang="en-AU" sz="8000" dirty="0" smtClean="0">
                <a:latin typeface="Calibri" pitchFamily="34" charset="0"/>
                <a:cs typeface="Calibri" pitchFamily="34" charset="0"/>
              </a:rPr>
              <a:t> </a:t>
            </a:r>
            <a:r>
              <a:rPr lang="en-AU" sz="8000" dirty="0">
                <a:latin typeface="Calibri" pitchFamily="34" charset="0"/>
                <a:cs typeface="Calibri" pitchFamily="34" charset="0"/>
              </a:rPr>
              <a:t>- </a:t>
            </a:r>
            <a:r>
              <a:rPr lang="en-AU" sz="8000" dirty="0" smtClean="0">
                <a:latin typeface="Calibri" pitchFamily="34" charset="0"/>
                <a:cs typeface="Calibri" pitchFamily="34" charset="0"/>
              </a:rPr>
              <a:t>a </a:t>
            </a:r>
            <a:r>
              <a:rPr lang="en-AU" sz="8000" dirty="0">
                <a:latin typeface="Calibri" pitchFamily="34" charset="0"/>
                <a:cs typeface="Calibri" pitchFamily="34" charset="0"/>
              </a:rPr>
              <a:t>court clears 236 military officers accused of involvement in an alleged conspiracy to remove former Prime Minister Erdogan from power in 2003.</a:t>
            </a:r>
          </a:p>
          <a:p>
            <a:pPr fontAlgn="base"/>
            <a:r>
              <a:rPr lang="en-AU" sz="8000" dirty="0" smtClean="0">
                <a:latin typeface="Calibri" pitchFamily="34" charset="0"/>
                <a:cs typeface="Calibri" pitchFamily="34" charset="0"/>
              </a:rPr>
              <a:t>2015</a:t>
            </a:r>
            <a:r>
              <a:rPr lang="en-AU" sz="8000" dirty="0">
                <a:latin typeface="Calibri" pitchFamily="34" charset="0"/>
                <a:cs typeface="Calibri" pitchFamily="34" charset="0"/>
              </a:rPr>
              <a:t> </a:t>
            </a:r>
            <a:r>
              <a:rPr lang="en-AU" sz="8000" dirty="0" smtClean="0">
                <a:latin typeface="Calibri" pitchFamily="34" charset="0"/>
                <a:cs typeface="Calibri" pitchFamily="34" charset="0"/>
              </a:rPr>
              <a:t> </a:t>
            </a:r>
            <a:r>
              <a:rPr lang="en-AU" sz="8000" dirty="0">
                <a:latin typeface="Calibri" pitchFamily="34" charset="0"/>
                <a:cs typeface="Calibri" pitchFamily="34" charset="0"/>
              </a:rPr>
              <a:t>- Turkey announces air strikes against Islamic State militant group after suspected IS suicide bomber kills 32 young activists at rally in Suruc, on the Syrian border.</a:t>
            </a:r>
          </a:p>
          <a:p>
            <a:pPr fontAlgn="base"/>
            <a:r>
              <a:rPr lang="en-AU" sz="8000" dirty="0" smtClean="0">
                <a:latin typeface="Calibri" pitchFamily="34" charset="0"/>
                <a:cs typeface="Calibri" pitchFamily="34" charset="0"/>
              </a:rPr>
              <a:t>2015 - Ceasefire </a:t>
            </a:r>
            <a:r>
              <a:rPr lang="en-AU" sz="8000" dirty="0">
                <a:latin typeface="Calibri" pitchFamily="34" charset="0"/>
                <a:cs typeface="Calibri" pitchFamily="34" charset="0"/>
              </a:rPr>
              <a:t>with the Kurdish rebel PKK </a:t>
            </a:r>
            <a:r>
              <a:rPr lang="en-AU" sz="8000" dirty="0" smtClean="0">
                <a:latin typeface="Calibri" pitchFamily="34" charset="0"/>
                <a:cs typeface="Calibri" pitchFamily="34" charset="0"/>
              </a:rPr>
              <a:t> </a:t>
            </a:r>
            <a:r>
              <a:rPr lang="en-AU" sz="8000" dirty="0">
                <a:latin typeface="Calibri" pitchFamily="34" charset="0"/>
                <a:cs typeface="Calibri" pitchFamily="34" charset="0"/>
              </a:rPr>
              <a:t>finally crumbles under the weight of tensions aggravated by the Syrian civil war and the role of both Turkey and the Kurds in the war. Kurdish insurgency erupts once more.</a:t>
            </a:r>
          </a:p>
          <a:p>
            <a:pPr fontAlgn="base"/>
            <a:r>
              <a:rPr lang="en-AU" sz="8000" dirty="0">
                <a:latin typeface="Calibri" pitchFamily="34" charset="0"/>
                <a:cs typeface="Calibri" pitchFamily="34" charset="0"/>
              </a:rPr>
              <a:t>2015</a:t>
            </a:r>
            <a:r>
              <a:rPr lang="en-AU" sz="8000" b="1" dirty="0">
                <a:latin typeface="Calibri" pitchFamily="34" charset="0"/>
                <a:cs typeface="Calibri" pitchFamily="34" charset="0"/>
              </a:rPr>
              <a:t> </a:t>
            </a:r>
            <a:r>
              <a:rPr lang="en-AU" sz="8000" dirty="0" smtClean="0">
                <a:latin typeface="Calibri" pitchFamily="34" charset="0"/>
                <a:cs typeface="Calibri" pitchFamily="34" charset="0"/>
              </a:rPr>
              <a:t>- </a:t>
            </a:r>
            <a:r>
              <a:rPr lang="en-AU" sz="8000" dirty="0">
                <a:latin typeface="Calibri" pitchFamily="34" charset="0"/>
                <a:cs typeface="Calibri" pitchFamily="34" charset="0"/>
              </a:rPr>
              <a:t>Turkey accuses Islamic State of twin suicide bomb attacks on Ankara peace rally by Kurds that kills 100 people</a:t>
            </a:r>
            <a:r>
              <a:rPr lang="en-AU" sz="8000" dirty="0" smtClean="0"/>
              <a:t>.</a:t>
            </a:r>
          </a:p>
          <a:p>
            <a:pPr fontAlgn="base"/>
            <a:r>
              <a:rPr lang="en-AU" sz="8000" dirty="0" smtClean="0">
                <a:latin typeface="Calibri" pitchFamily="34" charset="0"/>
                <a:cs typeface="Calibri" pitchFamily="34" charset="0"/>
              </a:rPr>
              <a:t>2016/17 </a:t>
            </a:r>
            <a:r>
              <a:rPr lang="en-AU" sz="8000" dirty="0" smtClean="0">
                <a:latin typeface="Calibri" pitchFamily="34" charset="0"/>
                <a:cs typeface="Calibri" pitchFamily="34" charset="0"/>
              </a:rPr>
              <a:t>- 100,000 military, Judges, academics detained or purged. Schools still not open. A new authoritarian regime? 34,000 prisoners released to make room.</a:t>
            </a:r>
          </a:p>
          <a:p>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752128"/>
          </a:xfrm>
        </p:spPr>
        <p:style>
          <a:lnRef idx="2">
            <a:schemeClr val="accent2"/>
          </a:lnRef>
          <a:fillRef idx="1">
            <a:schemeClr val="lt1"/>
          </a:fillRef>
          <a:effectRef idx="0">
            <a:schemeClr val="accent2"/>
          </a:effectRef>
          <a:fontRef idx="minor">
            <a:schemeClr val="dk1"/>
          </a:fontRef>
        </p:style>
        <p:txBody>
          <a:bodyPr>
            <a:noAutofit/>
          </a:bodyPr>
          <a:lstStyle/>
          <a:p>
            <a:r>
              <a:rPr lang="en-AU" sz="2800" dirty="0" smtClean="0"/>
              <a:t>Erdogan’s double game and the cult of personality</a:t>
            </a:r>
            <a:endParaRPr lang="en-AU" sz="2800" dirty="0"/>
          </a:p>
        </p:txBody>
      </p:sp>
      <p:sp>
        <p:nvSpPr>
          <p:cNvPr id="3" name="Content Placeholder 2"/>
          <p:cNvSpPr>
            <a:spLocks noGrp="1"/>
          </p:cNvSpPr>
          <p:nvPr>
            <p:ph sz="quarter" idx="1"/>
          </p:nvPr>
        </p:nvSpPr>
        <p:spPr>
          <a:xfrm>
            <a:off x="609600" y="1589566"/>
            <a:ext cx="3886200" cy="5007785"/>
          </a:xfrm>
        </p:spPr>
        <p:txBody>
          <a:bodyPr>
            <a:normAutofit fontScale="92500" lnSpcReduction="20000"/>
          </a:bodyPr>
          <a:lstStyle/>
          <a:p>
            <a:r>
              <a:rPr lang="en-AU" sz="2000" dirty="0" smtClean="0">
                <a:latin typeface="Calibri" pitchFamily="34" charset="0"/>
                <a:cs typeface="Calibri" pitchFamily="34" charset="0"/>
              </a:rPr>
              <a:t>Terrorist as far as Erdogan is concerned are the Kurdistan Workers Party (PKK) not ISIS.</a:t>
            </a:r>
          </a:p>
          <a:p>
            <a:r>
              <a:rPr lang="en-AU" sz="2000" dirty="0" smtClean="0">
                <a:latin typeface="Calibri" pitchFamily="34" charset="0"/>
                <a:cs typeface="Calibri" pitchFamily="34" charset="0"/>
              </a:rPr>
              <a:t>PKK more a threat than ISIS.</a:t>
            </a:r>
          </a:p>
          <a:p>
            <a:r>
              <a:rPr lang="en-AU" sz="2000" dirty="0" smtClean="0">
                <a:latin typeface="Calibri" pitchFamily="34" charset="0"/>
                <a:cs typeface="Calibri" pitchFamily="34" charset="0"/>
              </a:rPr>
              <a:t>Allowed free passage of ISIS into Syria from Turkey.</a:t>
            </a:r>
          </a:p>
          <a:p>
            <a:r>
              <a:rPr lang="en-AU" sz="2000" dirty="0" smtClean="0">
                <a:latin typeface="Calibri" pitchFamily="34" charset="0"/>
                <a:cs typeface="Calibri" pitchFamily="34" charset="0"/>
              </a:rPr>
              <a:t>Got into fights with Russia, Egypt and Israel.</a:t>
            </a:r>
          </a:p>
          <a:p>
            <a:r>
              <a:rPr lang="en-AU" sz="2000" dirty="0" smtClean="0">
                <a:latin typeface="Calibri" pitchFamily="34" charset="0"/>
                <a:cs typeface="Calibri" pitchFamily="34" charset="0"/>
              </a:rPr>
              <a:t>Europe needs him (refugees) US needs him (militarily).</a:t>
            </a:r>
          </a:p>
          <a:p>
            <a:r>
              <a:rPr lang="en-AU" sz="2000" dirty="0" smtClean="0">
                <a:latin typeface="Calibri" pitchFamily="34" charset="0"/>
                <a:cs typeface="Calibri" pitchFamily="34" charset="0"/>
              </a:rPr>
              <a:t>Personality cult grows at the expense of freedom.</a:t>
            </a:r>
          </a:p>
          <a:p>
            <a:r>
              <a:rPr lang="en-AU" sz="2000" dirty="0" smtClean="0">
                <a:latin typeface="Calibri" pitchFamily="34" charset="0"/>
                <a:cs typeface="Calibri" pitchFamily="34" charset="0"/>
              </a:rPr>
              <a:t>100 room palace on the Bosporus declared illegal by the courts.</a:t>
            </a:r>
          </a:p>
          <a:p>
            <a:r>
              <a:rPr lang="en-AU" sz="2000" dirty="0" smtClean="0">
                <a:latin typeface="Calibri" pitchFamily="34" charset="0"/>
                <a:cs typeface="Calibri" pitchFamily="34" charset="0"/>
              </a:rPr>
              <a:t>Resurrecting the Ottoman Empire?</a:t>
            </a:r>
          </a:p>
          <a:p>
            <a:r>
              <a:rPr lang="en-AU" sz="2000" dirty="0" smtClean="0">
                <a:latin typeface="Calibri" pitchFamily="34" charset="0"/>
                <a:cs typeface="Calibri" pitchFamily="34" charset="0"/>
              </a:rPr>
              <a:t>Islamist – supported Muslin Brotherhood.</a:t>
            </a:r>
          </a:p>
          <a:p>
            <a:endParaRPr lang="en-AU" dirty="0"/>
          </a:p>
        </p:txBody>
      </p:sp>
      <p:pic>
        <p:nvPicPr>
          <p:cNvPr id="5" name="Content Placeholder 4" descr="ERDOGAN-master1050.jpg"/>
          <p:cNvPicPr>
            <a:picLocks noGrp="1" noChangeAspect="1"/>
          </p:cNvPicPr>
          <p:nvPr>
            <p:ph sz="quarter" idx="2"/>
          </p:nvPr>
        </p:nvPicPr>
        <p:blipFill>
          <a:blip r:embed="rId2" cstate="print"/>
          <a:stretch>
            <a:fillRect/>
          </a:stretch>
        </p:blipFill>
        <p:spPr>
          <a:xfrm>
            <a:off x="4499992" y="1628800"/>
            <a:ext cx="4392488" cy="396043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sz="4000" dirty="0" smtClean="0"/>
              <a:t>2015 election results</a:t>
            </a:r>
            <a:endParaRPr lang="en-AU" sz="4000" dirty="0"/>
          </a:p>
        </p:txBody>
      </p:sp>
      <p:pic>
        <p:nvPicPr>
          <p:cNvPr id="4" name="Content Placeholder 3" descr="_86605297_turkish_election_624_updated.png"/>
          <p:cNvPicPr>
            <a:picLocks noGrp="1" noChangeAspect="1"/>
          </p:cNvPicPr>
          <p:nvPr>
            <p:ph sz="quarter" idx="1"/>
          </p:nvPr>
        </p:nvPicPr>
        <p:blipFill>
          <a:blip r:embed="rId2" cstate="print"/>
          <a:stretch>
            <a:fillRect/>
          </a:stretch>
        </p:blipFill>
        <p:spPr>
          <a:xfrm>
            <a:off x="899592" y="1844825"/>
            <a:ext cx="6762098" cy="3672407"/>
          </a:xfrm>
        </p:spPr>
      </p:pic>
      <p:sp>
        <p:nvSpPr>
          <p:cNvPr id="5" name="TextBox 4"/>
          <p:cNvSpPr txBox="1"/>
          <p:nvPr/>
        </p:nvSpPr>
        <p:spPr>
          <a:xfrm>
            <a:off x="971600" y="5805264"/>
            <a:ext cx="6768752" cy="369332"/>
          </a:xfrm>
          <a:prstGeom prst="rect">
            <a:avLst/>
          </a:prstGeom>
          <a:noFill/>
        </p:spPr>
        <p:txBody>
          <a:bodyPr wrap="square" rtlCol="0">
            <a:spAutoFit/>
          </a:bodyPr>
          <a:lstStyle/>
          <a:p>
            <a:r>
              <a:rPr lang="en-AU" dirty="0" smtClean="0"/>
              <a:t>AK Party needs 330 to govern in its own right</a:t>
            </a:r>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latin typeface="Calibri" pitchFamily="34" charset="0"/>
                <a:cs typeface="Calibri" pitchFamily="34" charset="0"/>
              </a:rPr>
              <a:t>Erdogan for and against</a:t>
            </a:r>
            <a:endParaRPr lang="en-AU" sz="3200" dirty="0">
              <a:latin typeface="Calibri" pitchFamily="34" charset="0"/>
              <a:cs typeface="Calibri" pitchFamily="34" charset="0"/>
            </a:endParaRPr>
          </a:p>
        </p:txBody>
      </p:sp>
      <p:sp>
        <p:nvSpPr>
          <p:cNvPr id="4" name="Content Placeholder 3"/>
          <p:cNvSpPr>
            <a:spLocks noGrp="1"/>
          </p:cNvSpPr>
          <p:nvPr>
            <p:ph sz="quarter" idx="1"/>
          </p:nvPr>
        </p:nvSpPr>
        <p:spPr/>
        <p:txBody>
          <a:bodyPr>
            <a:normAutofit fontScale="92500" lnSpcReduction="10000"/>
          </a:bodyPr>
          <a:lstStyle/>
          <a:p>
            <a:pPr>
              <a:buNone/>
            </a:pPr>
            <a:r>
              <a:rPr lang="en-AU" u="sng" dirty="0" smtClean="0"/>
              <a:t>For</a:t>
            </a:r>
          </a:p>
          <a:p>
            <a:pPr>
              <a:buNone/>
            </a:pPr>
            <a:endParaRPr lang="en-AU" u="sng" dirty="0" smtClean="0"/>
          </a:p>
          <a:p>
            <a:r>
              <a:rPr lang="en-AU" sz="2400" dirty="0" smtClean="0"/>
              <a:t>13 years of stability</a:t>
            </a:r>
          </a:p>
          <a:p>
            <a:r>
              <a:rPr lang="en-AU" sz="2400" dirty="0" smtClean="0"/>
              <a:t>Built hospitals and schools.</a:t>
            </a:r>
          </a:p>
          <a:p>
            <a:r>
              <a:rPr lang="en-AU" sz="2400" dirty="0" smtClean="0"/>
              <a:t>Economy grew at 5% annually since 2006</a:t>
            </a:r>
          </a:p>
          <a:p>
            <a:r>
              <a:rPr lang="en-AU" sz="2400" dirty="0" smtClean="0"/>
              <a:t>A flood of investment from abroad.</a:t>
            </a:r>
          </a:p>
          <a:p>
            <a:r>
              <a:rPr lang="en-AU" sz="2400" dirty="0" smtClean="0"/>
              <a:t>A favourite of the Turkish poor.</a:t>
            </a:r>
          </a:p>
          <a:p>
            <a:r>
              <a:rPr lang="en-AU" sz="2400" dirty="0" smtClean="0"/>
              <a:t>A symbol of moderate Islamic Government</a:t>
            </a:r>
            <a:endParaRPr lang="en-AU" sz="2400" dirty="0"/>
          </a:p>
        </p:txBody>
      </p:sp>
      <p:sp>
        <p:nvSpPr>
          <p:cNvPr id="5" name="Content Placeholder 4"/>
          <p:cNvSpPr>
            <a:spLocks noGrp="1"/>
          </p:cNvSpPr>
          <p:nvPr>
            <p:ph sz="quarter" idx="2"/>
          </p:nvPr>
        </p:nvSpPr>
        <p:spPr/>
        <p:txBody>
          <a:bodyPr>
            <a:normAutofit fontScale="92500" lnSpcReduction="10000"/>
          </a:bodyPr>
          <a:lstStyle/>
          <a:p>
            <a:pPr>
              <a:buNone/>
            </a:pPr>
            <a:r>
              <a:rPr lang="en-AU" u="sng" dirty="0" smtClean="0"/>
              <a:t>Against</a:t>
            </a:r>
          </a:p>
          <a:p>
            <a:pPr>
              <a:buNone/>
            </a:pPr>
            <a:endParaRPr lang="en-AU" u="sng" dirty="0" smtClean="0"/>
          </a:p>
          <a:p>
            <a:r>
              <a:rPr lang="en-AU" sz="2400" dirty="0" smtClean="0"/>
              <a:t>Autocratic rule</a:t>
            </a:r>
          </a:p>
          <a:p>
            <a:r>
              <a:rPr lang="en-AU" sz="2400" dirty="0" smtClean="0"/>
              <a:t>Polarised the nation</a:t>
            </a:r>
          </a:p>
          <a:p>
            <a:r>
              <a:rPr lang="en-AU" sz="2400" dirty="0" smtClean="0"/>
              <a:t>Makes too many enemies?</a:t>
            </a:r>
          </a:p>
          <a:p>
            <a:r>
              <a:rPr lang="en-AU" sz="2400" dirty="0" smtClean="0"/>
              <a:t>Undemocratic and actively removing any opposition in the south east.</a:t>
            </a:r>
          </a:p>
          <a:p>
            <a:r>
              <a:rPr lang="en-AU" sz="2400" dirty="0" smtClean="0"/>
              <a:t>It is all about Erdogan.</a:t>
            </a:r>
          </a:p>
          <a:p>
            <a:r>
              <a:rPr lang="en-AU" sz="2400" dirty="0" smtClean="0"/>
              <a:t>Led to increased terrorism at home.</a:t>
            </a:r>
          </a:p>
          <a:p>
            <a:endParaRPr lang="en-A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2648" y="228600"/>
            <a:ext cx="8153400" cy="82413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Terrorist attacks 2016.</a:t>
            </a:r>
            <a:endParaRPr lang="en-AU" sz="3200" dirty="0"/>
          </a:p>
        </p:txBody>
      </p:sp>
      <p:pic>
        <p:nvPicPr>
          <p:cNvPr id="9" name="Content Placeholder 8" descr="_90879546_turkey_attacks2016_map624_v3.png"/>
          <p:cNvPicPr>
            <a:picLocks noGrp="1" noChangeAspect="1"/>
          </p:cNvPicPr>
          <p:nvPr>
            <p:ph sz="quarter" idx="1"/>
          </p:nvPr>
        </p:nvPicPr>
        <p:blipFill>
          <a:blip r:embed="rId2" cstate="print"/>
          <a:stretch>
            <a:fillRect/>
          </a:stretch>
        </p:blipFill>
        <p:spPr>
          <a:xfrm>
            <a:off x="755576" y="1556792"/>
            <a:ext cx="7416824" cy="482453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0" y="260648"/>
            <a:ext cx="9144000" cy="65973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75212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latin typeface="Calibri" pitchFamily="34" charset="0"/>
                <a:cs typeface="Calibri" pitchFamily="34" charset="0"/>
              </a:rPr>
              <a:t>Erdogan - background</a:t>
            </a:r>
            <a:endParaRPr lang="en-AU" sz="3200" dirty="0">
              <a:latin typeface="Calibri" pitchFamily="34" charset="0"/>
              <a:cs typeface="Calibri" pitchFamily="34" charset="0"/>
            </a:endParaRPr>
          </a:p>
        </p:txBody>
      </p:sp>
      <p:sp>
        <p:nvSpPr>
          <p:cNvPr id="6" name="Content Placeholder 5"/>
          <p:cNvSpPr>
            <a:spLocks noGrp="1"/>
          </p:cNvSpPr>
          <p:nvPr>
            <p:ph sz="quarter" idx="1"/>
          </p:nvPr>
        </p:nvSpPr>
        <p:spPr>
          <a:xfrm>
            <a:off x="612648" y="1600200"/>
            <a:ext cx="8153400" cy="4781128"/>
          </a:xfrm>
        </p:spPr>
        <p:txBody>
          <a:bodyPr>
            <a:noAutofit/>
          </a:bodyPr>
          <a:lstStyle/>
          <a:p>
            <a:r>
              <a:rPr lang="en-AU" sz="2000" dirty="0" smtClean="0">
                <a:latin typeface="Calibri" pitchFamily="34" charset="0"/>
                <a:cs typeface="Calibri" pitchFamily="34" charset="0"/>
              </a:rPr>
              <a:t>In 2013, Erdogan lifted curbs on religious expression, such as the wearing of headscarves, put in place when the army was Turkey’s dominant political force. By giving a voice to an underclass of Islamic conservatives, Erdogan meant to roll back Ataturk’s secular legacy in favour of what he called a “pious generation.” </a:t>
            </a:r>
          </a:p>
          <a:p>
            <a:r>
              <a:rPr lang="en-AU" sz="2000" dirty="0" smtClean="0">
                <a:latin typeface="Calibri" pitchFamily="34" charset="0"/>
                <a:cs typeface="Calibri" pitchFamily="34" charset="0"/>
              </a:rPr>
              <a:t>Later that same year, Erdogan battled to defend his inner circle from corruption allegations. </a:t>
            </a:r>
          </a:p>
          <a:p>
            <a:r>
              <a:rPr lang="en-AU" sz="2000" dirty="0" smtClean="0">
                <a:latin typeface="Calibri" pitchFamily="34" charset="0"/>
                <a:cs typeface="Calibri" pitchFamily="34" charset="0"/>
              </a:rPr>
              <a:t>He has accused opponents -- including those behind the July coup attempt -- of being followers of Fethullah Gulen, an Islamic cleric and government critic in self-imposed exile in the U.S. </a:t>
            </a:r>
          </a:p>
          <a:p>
            <a:r>
              <a:rPr lang="en-AU" sz="2000" dirty="0" smtClean="0">
                <a:latin typeface="Calibri" pitchFamily="34" charset="0"/>
                <a:cs typeface="Calibri" pitchFamily="34" charset="0"/>
              </a:rPr>
              <a:t>After a purge of the police and the judiciary in 2014, dozens of journalists were detained. In March a court replaced the management of the nation’s biggest newspaper. </a:t>
            </a:r>
          </a:p>
          <a:p>
            <a:r>
              <a:rPr lang="en-AU" sz="2000" dirty="0" smtClean="0">
                <a:latin typeface="Calibri" pitchFamily="34" charset="0"/>
                <a:cs typeface="Calibri" pitchFamily="34" charset="0"/>
              </a:rPr>
              <a:t>The government has widened oversight of the Internet and blocked access to  Twitter and YouTube at times, drawing criticism from the U.S. and the EU. </a:t>
            </a:r>
            <a:endParaRPr lang="en-AU" sz="2000" dirty="0">
              <a:latin typeface="Calibri" pitchFamily="34" charset="0"/>
              <a:cs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Turkey under Erdogan</a:t>
            </a:r>
            <a:endParaRPr lang="en-AU" sz="3200" dirty="0"/>
          </a:p>
        </p:txBody>
      </p:sp>
      <p:sp>
        <p:nvSpPr>
          <p:cNvPr id="3" name="Content Placeholder 2"/>
          <p:cNvSpPr>
            <a:spLocks noGrp="1"/>
          </p:cNvSpPr>
          <p:nvPr>
            <p:ph sz="quarter" idx="1"/>
          </p:nvPr>
        </p:nvSpPr>
        <p:spPr>
          <a:xfrm>
            <a:off x="971600" y="1700808"/>
            <a:ext cx="7772400" cy="4788024"/>
          </a:xfrm>
        </p:spPr>
        <p:txBody>
          <a:bodyPr>
            <a:normAutofit/>
          </a:bodyPr>
          <a:lstStyle/>
          <a:p>
            <a:r>
              <a:rPr lang="en-AU" sz="2000" dirty="0" smtClean="0">
                <a:latin typeface="Calibri" pitchFamily="34" charset="0"/>
                <a:cs typeface="Calibri" pitchFamily="34" charset="0"/>
              </a:rPr>
              <a:t>Catalyst for conflict with the EU is the lack of democracy in Turkey and the possible reinstatement of the death penalty.</a:t>
            </a:r>
          </a:p>
          <a:p>
            <a:r>
              <a:rPr lang="en-AU" sz="2000" dirty="0" smtClean="0">
                <a:latin typeface="Calibri" pitchFamily="34" charset="0"/>
                <a:cs typeface="Calibri" pitchFamily="34" charset="0"/>
              </a:rPr>
              <a:t>Referendum next year over Turkey’s bid to enter the EU.</a:t>
            </a:r>
          </a:p>
          <a:p>
            <a:r>
              <a:rPr lang="en-AU" sz="2000" dirty="0" smtClean="0">
                <a:latin typeface="Calibri" pitchFamily="34" charset="0"/>
                <a:cs typeface="Calibri" pitchFamily="34" charset="0"/>
              </a:rPr>
              <a:t>Most likely will fail given Government’s control over the media.</a:t>
            </a:r>
          </a:p>
          <a:p>
            <a:r>
              <a:rPr lang="en-AU" sz="2000" dirty="0" smtClean="0">
                <a:latin typeface="Calibri" pitchFamily="34" charset="0"/>
                <a:cs typeface="Calibri" pitchFamily="34" charset="0"/>
              </a:rPr>
              <a:t>Refugee deal with the EU then at risk? No more visa free travel within the EU and money at risk?</a:t>
            </a:r>
          </a:p>
          <a:p>
            <a:r>
              <a:rPr lang="en-AU" sz="2000" dirty="0" smtClean="0">
                <a:latin typeface="Calibri" pitchFamily="34" charset="0"/>
                <a:cs typeface="Calibri" pitchFamily="34" charset="0"/>
              </a:rPr>
              <a:t>What about foreign fighters leaving Syria back through Turkey?</a:t>
            </a:r>
          </a:p>
          <a:p>
            <a:r>
              <a:rPr lang="en-AU" sz="2000" dirty="0" smtClean="0">
                <a:latin typeface="Calibri" pitchFamily="34" charset="0"/>
                <a:cs typeface="Calibri" pitchFamily="34" charset="0"/>
              </a:rPr>
              <a:t>Erdogan talks about joining the Shanghai Five group instead with Russia, China and the “stans” etc.</a:t>
            </a:r>
          </a:p>
          <a:p>
            <a:r>
              <a:rPr lang="en-AU" sz="2000" dirty="0" smtClean="0">
                <a:latin typeface="Calibri" pitchFamily="34" charset="0"/>
                <a:cs typeface="Calibri" pitchFamily="34" charset="0"/>
              </a:rPr>
              <a:t>Erdogan starts a massive mosque building programme..</a:t>
            </a:r>
            <a:endParaRPr lang="en-AU" sz="2000" dirty="0" smtClean="0">
              <a:latin typeface="Calibri" pitchFamily="34" charset="0"/>
              <a:cs typeface="Calibri" pitchFamily="34" charset="0"/>
            </a:endParaRPr>
          </a:p>
          <a:p>
            <a:r>
              <a:rPr lang="en-AU" sz="2000" dirty="0" smtClean="0">
                <a:latin typeface="Calibri" pitchFamily="34" charset="0"/>
                <a:cs typeface="Calibri" pitchFamily="34" charset="0"/>
              </a:rPr>
              <a:t>Turkey has its eyes on Mosul and under Erdogan perhaps a Greater Ottoman style Turkey?</a:t>
            </a:r>
          </a:p>
          <a:p>
            <a:endParaRPr lang="en-AU" sz="2000" dirty="0">
              <a:latin typeface="Calibri" pitchFamily="34" charset="0"/>
              <a:cs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2800" dirty="0" smtClean="0"/>
              <a:t>The 15 July 2016 attempted coup</a:t>
            </a:r>
            <a:endParaRPr lang="en-AU" sz="2800" dirty="0"/>
          </a:p>
        </p:txBody>
      </p:sp>
      <p:pic>
        <p:nvPicPr>
          <p:cNvPr id="4" name="Content Placeholder 3" descr="turkishcoup_timeline.jpg"/>
          <p:cNvPicPr>
            <a:picLocks noGrp="1" noChangeAspect="1"/>
          </p:cNvPicPr>
          <p:nvPr>
            <p:ph sz="quarter" idx="1"/>
          </p:nvPr>
        </p:nvPicPr>
        <p:blipFill>
          <a:blip r:embed="rId2" cstate="print"/>
          <a:stretch>
            <a:fillRect/>
          </a:stretch>
        </p:blipFill>
        <p:spPr>
          <a:xfrm>
            <a:off x="539552" y="1600200"/>
            <a:ext cx="8064896" cy="4853136"/>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The attempted coup - 2016</a:t>
            </a:r>
            <a:endParaRPr lang="en-AU" sz="3200" dirty="0"/>
          </a:p>
        </p:txBody>
      </p:sp>
      <p:sp>
        <p:nvSpPr>
          <p:cNvPr id="3" name="Content Placeholder 2"/>
          <p:cNvSpPr>
            <a:spLocks noGrp="1"/>
          </p:cNvSpPr>
          <p:nvPr>
            <p:ph sz="quarter" idx="1"/>
          </p:nvPr>
        </p:nvSpPr>
        <p:spPr/>
        <p:txBody>
          <a:bodyPr>
            <a:normAutofit lnSpcReduction="10000"/>
          </a:bodyPr>
          <a:lstStyle/>
          <a:p>
            <a:r>
              <a:rPr lang="en-AU" sz="2000" dirty="0" smtClean="0">
                <a:latin typeface="Calibri" pitchFamily="34" charset="0"/>
                <a:cs typeface="Calibri" pitchFamily="34" charset="0"/>
              </a:rPr>
              <a:t>Pro-coup soldiers take military leadership hostage, briefly seizing control over parts of the </a:t>
            </a:r>
            <a:r>
              <a:rPr lang="en-AU" sz="2000" dirty="0" smtClean="0">
                <a:latin typeface="Calibri" pitchFamily="34" charset="0"/>
                <a:cs typeface="Calibri" pitchFamily="34" charset="0"/>
              </a:rPr>
              <a:t>Turkish armed forces. Called the Peace at home Council </a:t>
            </a:r>
            <a:r>
              <a:rPr lang="en-AU" sz="2000" dirty="0" smtClean="0"/>
              <a:t>The Council cited an erosion of </a:t>
            </a:r>
            <a:r>
              <a:rPr lang="en-AU" sz="2000" dirty="0" smtClean="0"/>
              <a:t>secularism, </a:t>
            </a:r>
            <a:r>
              <a:rPr lang="en-AU" sz="2000" dirty="0" smtClean="0"/>
              <a:t>elimination of democratic rule</a:t>
            </a:r>
            <a:r>
              <a:rPr lang="en-AU" sz="2000" dirty="0" smtClean="0"/>
              <a:t>,</a:t>
            </a:r>
            <a:r>
              <a:rPr lang="en-AU" sz="2000" dirty="0" smtClean="0"/>
              <a:t> disregard for human rights, and Turkey's loss of credibility in the international </a:t>
            </a:r>
            <a:r>
              <a:rPr lang="en-AU" sz="2000" dirty="0" smtClean="0"/>
              <a:t>arena as reasons for the coup.</a:t>
            </a:r>
            <a:endParaRPr lang="en-AU" sz="2000" dirty="0" smtClean="0">
              <a:latin typeface="Calibri" pitchFamily="34" charset="0"/>
              <a:cs typeface="Calibri" pitchFamily="34" charset="0"/>
            </a:endParaRPr>
          </a:p>
          <a:p>
            <a:r>
              <a:rPr lang="en-AU" sz="2000" dirty="0" smtClean="0">
                <a:latin typeface="Calibri" pitchFamily="34" charset="0"/>
                <a:cs typeface="Calibri" pitchFamily="34" charset="0"/>
              </a:rPr>
              <a:t>Turkish parliament and</a:t>
            </a:r>
            <a:r>
              <a:rPr lang="en-AU" sz="2000" dirty="0" smtClean="0">
                <a:latin typeface="Calibri" pitchFamily="34" charset="0"/>
                <a:cs typeface="Calibri" pitchFamily="34" charset="0"/>
              </a:rPr>
              <a:t> </a:t>
            </a:r>
            <a:r>
              <a:rPr lang="en-AU" sz="2000" dirty="0" smtClean="0">
                <a:latin typeface="Calibri" pitchFamily="34" charset="0"/>
                <a:cs typeface="Calibri" pitchFamily="34" charset="0"/>
              </a:rPr>
              <a:t>Presidential palace bombed</a:t>
            </a:r>
            <a:endParaRPr lang="en-AU" sz="2000" dirty="0" smtClean="0">
              <a:latin typeface="Calibri" pitchFamily="34" charset="0"/>
              <a:cs typeface="Calibri" pitchFamily="34" charset="0"/>
            </a:endParaRPr>
          </a:p>
          <a:p>
            <a:r>
              <a:rPr lang="en-AU" sz="2000" dirty="0" smtClean="0">
                <a:latin typeface="Calibri" pitchFamily="34" charset="0"/>
                <a:cs typeface="Calibri" pitchFamily="34" charset="0"/>
              </a:rPr>
              <a:t>Shootouts between police officers and pro-coup soldiers occupying </a:t>
            </a:r>
            <a:r>
              <a:rPr lang="en-AU" sz="2000" dirty="0" smtClean="0">
                <a:latin typeface="Calibri" pitchFamily="34" charset="0"/>
                <a:cs typeface="Calibri" pitchFamily="34" charset="0"/>
              </a:rPr>
              <a:t>Ankara and</a:t>
            </a:r>
            <a:r>
              <a:rPr lang="en-AU" sz="2000" dirty="0" smtClean="0">
                <a:latin typeface="Calibri" pitchFamily="34" charset="0"/>
                <a:cs typeface="Calibri" pitchFamily="34" charset="0"/>
              </a:rPr>
              <a:t> </a:t>
            </a:r>
            <a:r>
              <a:rPr lang="en-AU" sz="2000" dirty="0" smtClean="0">
                <a:latin typeface="Calibri" pitchFamily="34" charset="0"/>
                <a:cs typeface="Calibri" pitchFamily="34" charset="0"/>
              </a:rPr>
              <a:t>Istanbul</a:t>
            </a:r>
            <a:r>
              <a:rPr lang="en-AU" sz="2000" dirty="0" smtClean="0">
                <a:latin typeface="Calibri" pitchFamily="34" charset="0"/>
                <a:cs typeface="Calibri" pitchFamily="34" charset="0"/>
              </a:rPr>
              <a:t> </a:t>
            </a:r>
            <a:r>
              <a:rPr lang="en-AU" sz="2000" dirty="0" smtClean="0">
                <a:latin typeface="Calibri" pitchFamily="34" charset="0"/>
                <a:cs typeface="Calibri" pitchFamily="34" charset="0"/>
              </a:rPr>
              <a:t>streets</a:t>
            </a:r>
            <a:endParaRPr lang="en-AU" sz="2000" dirty="0" smtClean="0">
              <a:latin typeface="Calibri" pitchFamily="34" charset="0"/>
              <a:cs typeface="Calibri" pitchFamily="34" charset="0"/>
            </a:endParaRPr>
          </a:p>
          <a:p>
            <a:r>
              <a:rPr lang="en-AU" sz="2000" dirty="0" smtClean="0">
                <a:latin typeface="Calibri" pitchFamily="34" charset="0"/>
                <a:cs typeface="Calibri" pitchFamily="34" charset="0"/>
              </a:rPr>
              <a:t>Turkish Air Force</a:t>
            </a:r>
            <a:r>
              <a:rPr lang="en-AU" sz="2000" dirty="0" smtClean="0">
                <a:latin typeface="Calibri" pitchFamily="34" charset="0"/>
                <a:cs typeface="Calibri" pitchFamily="34" charset="0"/>
              </a:rPr>
              <a:t> declares </a:t>
            </a:r>
            <a:r>
              <a:rPr lang="en-AU" sz="2000" dirty="0" smtClean="0">
                <a:latin typeface="Calibri" pitchFamily="34" charset="0"/>
                <a:cs typeface="Calibri" pitchFamily="34" charset="0"/>
              </a:rPr>
              <a:t>no fly zone</a:t>
            </a:r>
            <a:r>
              <a:rPr lang="en-AU" sz="2000" dirty="0" smtClean="0">
                <a:latin typeface="Calibri" pitchFamily="34" charset="0"/>
                <a:cs typeface="Calibri" pitchFamily="34" charset="0"/>
              </a:rPr>
              <a:t> over </a:t>
            </a:r>
            <a:r>
              <a:rPr lang="en-AU" sz="2000" dirty="0" smtClean="0">
                <a:latin typeface="Calibri" pitchFamily="34" charset="0"/>
                <a:cs typeface="Calibri" pitchFamily="34" charset="0"/>
              </a:rPr>
              <a:t>Ankara</a:t>
            </a:r>
            <a:r>
              <a:rPr lang="en-AU" sz="2000" dirty="0" smtClean="0">
                <a:latin typeface="Calibri" pitchFamily="34" charset="0"/>
                <a:cs typeface="Calibri" pitchFamily="34" charset="0"/>
              </a:rPr>
              <a:t> downing unauthorized military aircraft presumed rogue</a:t>
            </a:r>
          </a:p>
          <a:p>
            <a:r>
              <a:rPr lang="en-AU" sz="2000" dirty="0" smtClean="0">
                <a:latin typeface="Calibri" pitchFamily="34" charset="0"/>
                <a:cs typeface="Calibri" pitchFamily="34" charset="0"/>
              </a:rPr>
              <a:t>Three-month </a:t>
            </a:r>
            <a:r>
              <a:rPr lang="en-AU" sz="2000" dirty="0" smtClean="0">
                <a:latin typeface="Calibri" pitchFamily="34" charset="0"/>
                <a:cs typeface="Calibri" pitchFamily="34" charset="0"/>
              </a:rPr>
              <a:t>state of emergency</a:t>
            </a:r>
            <a:r>
              <a:rPr lang="en-AU" sz="2000" dirty="0" smtClean="0">
                <a:latin typeface="Calibri" pitchFamily="34" charset="0"/>
                <a:cs typeface="Calibri" pitchFamily="34" charset="0"/>
              </a:rPr>
              <a:t> announced by President </a:t>
            </a:r>
            <a:r>
              <a:rPr lang="en-AU" sz="2000" dirty="0" smtClean="0">
                <a:latin typeface="Calibri" pitchFamily="34" charset="0"/>
                <a:cs typeface="Calibri" pitchFamily="34" charset="0"/>
              </a:rPr>
              <a:t>Erdogan,</a:t>
            </a:r>
            <a:r>
              <a:rPr lang="en-AU" sz="2000" baseline="30000" dirty="0" smtClean="0">
                <a:latin typeface="Calibri" pitchFamily="34" charset="0"/>
                <a:cs typeface="Calibri" pitchFamily="34" charset="0"/>
              </a:rPr>
              <a:t>[</a:t>
            </a:r>
            <a:r>
              <a:rPr lang="en-AU" sz="2000" dirty="0" smtClean="0">
                <a:latin typeface="Calibri" pitchFamily="34" charset="0"/>
                <a:cs typeface="Calibri" pitchFamily="34" charset="0"/>
              </a:rPr>
              <a:t>later </a:t>
            </a:r>
            <a:r>
              <a:rPr lang="en-AU" sz="2000" dirty="0" smtClean="0">
                <a:latin typeface="Calibri" pitchFamily="34" charset="0"/>
                <a:cs typeface="Calibri" pitchFamily="34" charset="0"/>
              </a:rPr>
              <a:t>extended and still in place</a:t>
            </a:r>
            <a:r>
              <a:rPr lang="en-AU" sz="2000" dirty="0" smtClean="0">
                <a:latin typeface="Calibri" pitchFamily="34" charset="0"/>
                <a:cs typeface="Calibri" pitchFamily="34" charset="0"/>
              </a:rPr>
              <a:t>.</a:t>
            </a:r>
          </a:p>
          <a:p>
            <a:r>
              <a:rPr lang="en-AU" sz="2000" dirty="0" smtClean="0">
                <a:latin typeface="Calibri" pitchFamily="34" charset="0"/>
                <a:cs typeface="Calibri" pitchFamily="34" charset="0"/>
              </a:rPr>
              <a:t>300 killed.</a:t>
            </a:r>
            <a:endParaRPr lang="en-AU" sz="2000" dirty="0" smtClean="0">
              <a:latin typeface="Calibri" pitchFamily="34" charset="0"/>
              <a:cs typeface="Calibri" pitchFamily="34" charset="0"/>
            </a:endParaRPr>
          </a:p>
          <a:p>
            <a:r>
              <a:rPr lang="en-AU" sz="2000" dirty="0" smtClean="0">
                <a:latin typeface="Calibri" pitchFamily="34" charset="0"/>
                <a:cs typeface="Calibri" pitchFamily="34" charset="0"/>
              </a:rPr>
              <a:t>Was it a plot by </a:t>
            </a:r>
            <a:r>
              <a:rPr lang="en-AU" sz="2000" dirty="0" smtClean="0">
                <a:latin typeface="Calibri" pitchFamily="34" charset="0"/>
                <a:cs typeface="Calibri" pitchFamily="34" charset="0"/>
              </a:rPr>
              <a:t>E</a:t>
            </a:r>
            <a:r>
              <a:rPr lang="en-AU" sz="2000" dirty="0" smtClean="0">
                <a:latin typeface="Calibri" pitchFamily="34" charset="0"/>
                <a:cs typeface="Calibri" pitchFamily="34" charset="0"/>
              </a:rPr>
              <a:t>rdogan?</a:t>
            </a:r>
            <a:endParaRPr lang="en-AU" sz="2000" dirty="0">
              <a:latin typeface="Calibri" pitchFamily="34" charset="0"/>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2413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Erdogan continued</a:t>
            </a:r>
            <a:endParaRPr lang="en-AU" sz="3200" dirty="0"/>
          </a:p>
        </p:txBody>
      </p:sp>
      <p:sp>
        <p:nvSpPr>
          <p:cNvPr id="3" name="Content Placeholder 2"/>
          <p:cNvSpPr>
            <a:spLocks noGrp="1"/>
          </p:cNvSpPr>
          <p:nvPr>
            <p:ph sz="quarter" idx="1"/>
          </p:nvPr>
        </p:nvSpPr>
        <p:spPr>
          <a:xfrm>
            <a:off x="611560" y="1484784"/>
            <a:ext cx="8153400" cy="5184576"/>
          </a:xfrm>
        </p:spPr>
        <p:txBody>
          <a:bodyPr>
            <a:noAutofit/>
          </a:bodyPr>
          <a:lstStyle/>
          <a:p>
            <a:r>
              <a:rPr lang="en-AU" sz="2000" dirty="0" smtClean="0">
                <a:latin typeface="Calibri" pitchFamily="34" charset="0"/>
                <a:cs typeface="Calibri" pitchFamily="34" charset="0"/>
              </a:rPr>
              <a:t>$4bn moved from Gulenist businesses to the state. Gulen blamed for everything. He is a CIA man, a cardinal, a carrier of the $1 note. Gulenists arrested those close to Erdogan in 2013 for corruption, bribery and tender rigging.</a:t>
            </a:r>
          </a:p>
          <a:p>
            <a:r>
              <a:rPr lang="en-AU" sz="2000" dirty="0" smtClean="0">
                <a:latin typeface="Calibri" pitchFamily="34" charset="0"/>
                <a:cs typeface="Calibri" pitchFamily="34" charset="0"/>
              </a:rPr>
              <a:t>Paranoia – US has an earthquake machine it wants to use on Istanbul.</a:t>
            </a:r>
          </a:p>
          <a:p>
            <a:r>
              <a:rPr lang="en-AU" sz="2000" dirty="0" smtClean="0">
                <a:latin typeface="Calibri" pitchFamily="34" charset="0"/>
                <a:cs typeface="Calibri" pitchFamily="34" charset="0"/>
              </a:rPr>
              <a:t>People out on the streets for a month.</a:t>
            </a:r>
          </a:p>
          <a:p>
            <a:r>
              <a:rPr lang="en-AU" sz="2000" dirty="0" smtClean="0">
                <a:latin typeface="Calibri" pitchFamily="34" charset="0"/>
                <a:cs typeface="Calibri" pitchFamily="34" charset="0"/>
              </a:rPr>
              <a:t>July 15 now a national holiday and all speeding fines removed.</a:t>
            </a:r>
          </a:p>
          <a:p>
            <a:r>
              <a:rPr lang="en-AU" sz="2000" dirty="0" smtClean="0">
                <a:latin typeface="Calibri" pitchFamily="34" charset="0"/>
                <a:cs typeface="Calibri" pitchFamily="34" charset="0"/>
              </a:rPr>
              <a:t>Bosporus crossings renamed for those who died.</a:t>
            </a:r>
          </a:p>
          <a:p>
            <a:r>
              <a:rPr lang="en-AU" sz="2000" dirty="0" smtClean="0">
                <a:latin typeface="Calibri" pitchFamily="34" charset="0"/>
                <a:cs typeface="Calibri" pitchFamily="34" charset="0"/>
              </a:rPr>
              <a:t>Purges spread to mayors with Kurdish sympathies </a:t>
            </a:r>
          </a:p>
          <a:p>
            <a:r>
              <a:rPr lang="en-AU" sz="2000" dirty="0" smtClean="0">
                <a:latin typeface="Calibri" pitchFamily="34" charset="0"/>
                <a:cs typeface="Calibri" pitchFamily="34" charset="0"/>
              </a:rPr>
              <a:t>Turks who had nothing to do with the attempted coup being punished, particularly journalists.</a:t>
            </a:r>
          </a:p>
          <a:p>
            <a:r>
              <a:rPr lang="en-AU" sz="2000" dirty="0" smtClean="0">
                <a:latin typeface="Calibri" pitchFamily="34" charset="0"/>
                <a:cs typeface="Calibri" pitchFamily="34" charset="0"/>
              </a:rPr>
              <a:t>A divided society and an undemocratic one with Erdogan as seemingly President for life.</a:t>
            </a:r>
            <a:endParaRPr lang="en-AU" sz="2000" dirty="0">
              <a:latin typeface="Calibri" pitchFamily="34" charset="0"/>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96144"/>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sz="3600" dirty="0" smtClean="0"/>
              <a:t>Fethullah Gulen – 4 million followers of Democratic Islam </a:t>
            </a:r>
            <a:endParaRPr lang="en-AU" sz="3600" dirty="0"/>
          </a:p>
        </p:txBody>
      </p:sp>
      <p:pic>
        <p:nvPicPr>
          <p:cNvPr id="4" name="Content Placeholder 3" descr="160716093331-fethullah-gulen-turkish-coup-attempt-erdogan-00000000-full-169.jpg"/>
          <p:cNvPicPr>
            <a:picLocks noGrp="1" noChangeAspect="1"/>
          </p:cNvPicPr>
          <p:nvPr>
            <p:ph sz="quarter" idx="1"/>
          </p:nvPr>
        </p:nvPicPr>
        <p:blipFill>
          <a:blip r:embed="rId2" cstate="print"/>
          <a:stretch>
            <a:fillRect/>
          </a:stretch>
        </p:blipFill>
        <p:spPr>
          <a:xfrm>
            <a:off x="693208" y="1600200"/>
            <a:ext cx="7992533" cy="44958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Gulen and the Gulenist movement</a:t>
            </a:r>
            <a:endParaRPr lang="en-AU" sz="3200" dirty="0"/>
          </a:p>
        </p:txBody>
      </p:sp>
      <p:sp>
        <p:nvSpPr>
          <p:cNvPr id="3" name="Content Placeholder 2"/>
          <p:cNvSpPr>
            <a:spLocks noGrp="1"/>
          </p:cNvSpPr>
          <p:nvPr>
            <p:ph sz="quarter" idx="1"/>
          </p:nvPr>
        </p:nvSpPr>
        <p:spPr>
          <a:xfrm>
            <a:off x="611560" y="1484784"/>
            <a:ext cx="8153400" cy="5184576"/>
          </a:xfrm>
        </p:spPr>
        <p:txBody>
          <a:bodyPr>
            <a:noAutofit/>
          </a:bodyPr>
          <a:lstStyle/>
          <a:p>
            <a:pPr fontAlgn="base"/>
            <a:r>
              <a:rPr lang="en-AU" sz="2000" dirty="0" smtClean="0">
                <a:latin typeface="Calibri" pitchFamily="34" charset="0"/>
                <a:cs typeface="Calibri" pitchFamily="34" charset="0"/>
              </a:rPr>
              <a:t>The Turkish government blames the failed coup attempt on Fethullah Gulen, a Turkish preacher and businessman who has lived in self-imposed exile in the United States since 1999.</a:t>
            </a:r>
          </a:p>
          <a:p>
            <a:pPr fontAlgn="base"/>
            <a:r>
              <a:rPr lang="en-AU" sz="2000" dirty="0" smtClean="0">
                <a:latin typeface="Calibri" pitchFamily="34" charset="0"/>
                <a:cs typeface="Calibri" pitchFamily="34" charset="0"/>
              </a:rPr>
              <a:t>Gulen is the leader of a widespread and influential religious movement known as "Hizmet" (</a:t>
            </a:r>
            <a:r>
              <a:rPr lang="en-AU" sz="2000" dirty="0" smtClean="0">
                <a:latin typeface="Calibri" pitchFamily="34" charset="0"/>
                <a:cs typeface="Calibri" pitchFamily="34" charset="0"/>
              </a:rPr>
              <a:t>Service</a:t>
            </a:r>
            <a:r>
              <a:rPr lang="en-AU" sz="2000" dirty="0" smtClean="0">
                <a:latin typeface="Calibri" pitchFamily="34" charset="0"/>
                <a:cs typeface="Calibri" pitchFamily="34" charset="0"/>
              </a:rPr>
              <a:t>), which owns foundations, associations, media organisations and schools in Turkey and abroad</a:t>
            </a:r>
            <a:r>
              <a:rPr lang="en-AU" sz="2000" dirty="0" smtClean="0">
                <a:latin typeface="Calibri" pitchFamily="34" charset="0"/>
                <a:cs typeface="Calibri" pitchFamily="34" charset="0"/>
              </a:rPr>
              <a:t>. Gulen is cultural Islam and not political Islam.</a:t>
            </a:r>
            <a:endParaRPr lang="en-AU" sz="2000" dirty="0" smtClean="0">
              <a:latin typeface="Calibri" pitchFamily="34" charset="0"/>
              <a:cs typeface="Calibri" pitchFamily="34" charset="0"/>
            </a:endParaRPr>
          </a:p>
          <a:p>
            <a:r>
              <a:rPr lang="en-AU" sz="2000" dirty="0" smtClean="0">
                <a:latin typeface="Calibri" pitchFamily="34" charset="0"/>
                <a:cs typeface="Calibri" pitchFamily="34" charset="0"/>
              </a:rPr>
              <a:t>Gulen was once a strong ally of Erdogan, and during the Justice and Development Party (AKP) struggle to end the military's influence in Turkish politics in the late 2000s, his organisation had its golden years</a:t>
            </a:r>
            <a:r>
              <a:rPr lang="en-AU" sz="2000" dirty="0" smtClean="0">
                <a:latin typeface="Calibri" pitchFamily="34" charset="0"/>
                <a:cs typeface="Calibri" pitchFamily="34" charset="0"/>
              </a:rPr>
              <a:t>. </a:t>
            </a:r>
            <a:r>
              <a:rPr lang="en-AU" sz="2000" dirty="0" smtClean="0">
                <a:latin typeface="Calibri" pitchFamily="34" charset="0"/>
                <a:cs typeface="Calibri" pitchFamily="34" charset="0"/>
              </a:rPr>
              <a:t>Many people in the bureaucracy were removed without due process and replaced with </a:t>
            </a:r>
            <a:r>
              <a:rPr lang="en-AU" sz="2000" dirty="0" smtClean="0">
                <a:latin typeface="Calibri" pitchFamily="34" charset="0"/>
                <a:cs typeface="Calibri" pitchFamily="34" charset="0"/>
              </a:rPr>
              <a:t>Gulenists.</a:t>
            </a:r>
          </a:p>
          <a:p>
            <a:r>
              <a:rPr lang="en-AU" sz="2000" dirty="0" smtClean="0">
                <a:latin typeface="Calibri" pitchFamily="34" charset="0"/>
                <a:cs typeface="Calibri" pitchFamily="34" charset="0"/>
              </a:rPr>
              <a:t>Gulenist police officers arrest business people and bureaucrats who are close to the AKP on corruption charges and the split begins. Erdogan closes Gulen schools that prepare students for University exams. Gulen organisation declared a terrorist group and banned.</a:t>
            </a:r>
            <a:endParaRPr lang="en-AU" sz="2000" dirty="0">
              <a:latin typeface="Calibri" pitchFamily="34" charset="0"/>
              <a:cs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608112"/>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Since the coup</a:t>
            </a:r>
            <a:endParaRPr lang="en-AU" sz="3200" dirty="0"/>
          </a:p>
        </p:txBody>
      </p:sp>
      <p:sp>
        <p:nvSpPr>
          <p:cNvPr id="3" name="Content Placeholder 2"/>
          <p:cNvSpPr>
            <a:spLocks noGrp="1"/>
          </p:cNvSpPr>
          <p:nvPr>
            <p:ph sz="quarter" idx="1"/>
          </p:nvPr>
        </p:nvSpPr>
        <p:spPr/>
        <p:txBody>
          <a:bodyPr>
            <a:normAutofit lnSpcReduction="10000"/>
          </a:bodyPr>
          <a:lstStyle/>
          <a:p>
            <a:r>
              <a:rPr lang="en-AU" sz="2000" dirty="0" smtClean="0">
                <a:latin typeface="Calibri" pitchFamily="34" charset="0"/>
                <a:cs typeface="Calibri" pitchFamily="34" charset="0"/>
              </a:rPr>
              <a:t>160,000 people purged from their jobs (by April 29)</a:t>
            </a:r>
          </a:p>
          <a:p>
            <a:r>
              <a:rPr lang="en-AU" sz="2000" dirty="0" smtClean="0">
                <a:latin typeface="Calibri" pitchFamily="34" charset="0"/>
                <a:cs typeface="Calibri" pitchFamily="34" charset="0"/>
              </a:rPr>
              <a:t>45,000 people suspected of Gulenist links arrested.</a:t>
            </a:r>
          </a:p>
          <a:p>
            <a:r>
              <a:rPr lang="en-AU" sz="2000" dirty="0" smtClean="0">
                <a:latin typeface="Calibri" pitchFamily="34" charset="0"/>
                <a:cs typeface="Calibri" pitchFamily="34" charset="0"/>
              </a:rPr>
              <a:t>150 media groups closed</a:t>
            </a:r>
          </a:p>
          <a:p>
            <a:r>
              <a:rPr lang="en-AU" sz="2000" dirty="0" smtClean="0">
                <a:latin typeface="Calibri" pitchFamily="34" charset="0"/>
                <a:cs typeface="Calibri" pitchFamily="34" charset="0"/>
              </a:rPr>
              <a:t>1500 civil society organisations shut down.</a:t>
            </a:r>
          </a:p>
          <a:p>
            <a:r>
              <a:rPr lang="en-AU" sz="2000" dirty="0" smtClean="0">
                <a:latin typeface="Calibri" pitchFamily="34" charset="0"/>
                <a:cs typeface="Calibri" pitchFamily="34" charset="0"/>
              </a:rPr>
              <a:t>Republican Party calls election a fraud – electoral commission refuses to annul the election results.</a:t>
            </a:r>
          </a:p>
          <a:p>
            <a:r>
              <a:rPr lang="en-AU" sz="2000" dirty="0" smtClean="0"/>
              <a:t> </a:t>
            </a:r>
            <a:r>
              <a:rPr lang="en-AU" sz="2000" dirty="0" smtClean="0">
                <a:latin typeface="Calibri" pitchFamily="34" charset="0"/>
                <a:cs typeface="Calibri" pitchFamily="34" charset="0"/>
              </a:rPr>
              <a:t>just one day after the coup was foiled, 2,745 judges were dismissed and </a:t>
            </a:r>
            <a:r>
              <a:rPr lang="en-AU" sz="2000" dirty="0" smtClean="0">
                <a:latin typeface="Calibri" pitchFamily="34" charset="0"/>
                <a:cs typeface="Calibri" pitchFamily="34" charset="0"/>
              </a:rPr>
              <a:t>detained.</a:t>
            </a:r>
            <a:endParaRPr lang="en-AU" sz="2000" dirty="0">
              <a:latin typeface="Calibri" pitchFamily="34" charset="0"/>
              <a:cs typeface="Calibri" pitchFamily="34" charset="0"/>
            </a:endParaRPr>
          </a:p>
        </p:txBody>
      </p:sp>
      <p:pic>
        <p:nvPicPr>
          <p:cNvPr id="5" name="Content Placeholder 4" descr="_95793109_039177769-1.jpg"/>
          <p:cNvPicPr>
            <a:picLocks noGrp="1" noChangeAspect="1"/>
          </p:cNvPicPr>
          <p:nvPr>
            <p:ph sz="quarter" idx="2"/>
          </p:nvPr>
        </p:nvPicPr>
        <p:blipFill>
          <a:blip r:embed="rId2" cstate="print"/>
          <a:stretch>
            <a:fillRect/>
          </a:stretch>
        </p:blipFill>
        <p:spPr>
          <a:xfrm>
            <a:off x="4499992" y="1916832"/>
            <a:ext cx="4392488" cy="305051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How can Turkey function after the purges?</a:t>
            </a:r>
            <a:endParaRPr lang="en-AU" sz="3200" dirty="0"/>
          </a:p>
        </p:txBody>
      </p:sp>
      <p:sp>
        <p:nvSpPr>
          <p:cNvPr id="3" name="Content Placeholder 2"/>
          <p:cNvSpPr>
            <a:spLocks noGrp="1"/>
          </p:cNvSpPr>
          <p:nvPr>
            <p:ph sz="quarter" idx="1"/>
          </p:nvPr>
        </p:nvSpPr>
        <p:spPr/>
        <p:txBody>
          <a:bodyPr>
            <a:normAutofit/>
          </a:bodyPr>
          <a:lstStyle/>
          <a:p>
            <a:r>
              <a:rPr lang="en-AU" sz="2000" dirty="0" smtClean="0">
                <a:latin typeface="Calibri" pitchFamily="34" charset="0"/>
                <a:cs typeface="Calibri" pitchFamily="34" charset="0"/>
              </a:rPr>
              <a:t>Watchdogs say that around 1,200 schools, 50 hospitals and 15 universities have been closed. Affected schoolchildren have usually been able to find places in local state schools — but their purged parents have mostly been frozen out of the job market</a:t>
            </a:r>
            <a:r>
              <a:rPr lang="en-AU" sz="2000" dirty="0" smtClean="0">
                <a:latin typeface="Calibri" pitchFamily="34" charset="0"/>
                <a:cs typeface="Calibri" pitchFamily="34" charset="0"/>
              </a:rPr>
              <a:t>.</a:t>
            </a:r>
          </a:p>
          <a:p>
            <a:r>
              <a:rPr lang="en-AU" sz="2000" dirty="0" smtClean="0">
                <a:latin typeface="Calibri" pitchFamily="34" charset="0"/>
                <a:cs typeface="Calibri" pitchFamily="34" charset="0"/>
              </a:rPr>
              <a:t>Those parents are living off their savings.</a:t>
            </a:r>
          </a:p>
          <a:p>
            <a:r>
              <a:rPr lang="en-AU" sz="2000" dirty="0" smtClean="0">
                <a:latin typeface="Calibri" pitchFamily="34" charset="0"/>
                <a:cs typeface="Calibri" pitchFamily="34" charset="0"/>
              </a:rPr>
              <a:t>gaps have been largely plugged by members of other Islamic orders, or loyalists from the president’s Justice and Development Party, known as the AKP</a:t>
            </a:r>
            <a:r>
              <a:rPr lang="en-AU" sz="2000" dirty="0" smtClean="0">
                <a:latin typeface="Calibri" pitchFamily="34" charset="0"/>
                <a:cs typeface="Calibri" pitchFamily="34" charset="0"/>
              </a:rPr>
              <a:t>.</a:t>
            </a:r>
          </a:p>
          <a:p>
            <a:r>
              <a:rPr lang="en-AU" sz="2000" dirty="0" smtClean="0">
                <a:latin typeface="Calibri" pitchFamily="34" charset="0"/>
                <a:cs typeface="Calibri" pitchFamily="34" charset="0"/>
              </a:rPr>
              <a:t>School and University class sizes tripled in size.</a:t>
            </a:r>
          </a:p>
          <a:p>
            <a:r>
              <a:rPr lang="en-AU" sz="2000" dirty="0" smtClean="0">
                <a:latin typeface="Calibri" pitchFamily="34" charset="0"/>
                <a:cs typeface="Calibri" pitchFamily="34" charset="0"/>
              </a:rPr>
              <a:t>Gulenists still the biggest faction in the Army.</a:t>
            </a:r>
          </a:p>
          <a:p>
            <a:r>
              <a:rPr lang="en-AU" sz="2000" dirty="0" smtClean="0">
                <a:latin typeface="Calibri" pitchFamily="34" charset="0"/>
                <a:cs typeface="Calibri" pitchFamily="34" charset="0"/>
              </a:rPr>
              <a:t>Turkey an open air prison with people denouncing each other. A </a:t>
            </a:r>
            <a:r>
              <a:rPr lang="en-AU" sz="2000" dirty="0" err="1" smtClean="0">
                <a:latin typeface="Calibri" pitchFamily="34" charset="0"/>
                <a:cs typeface="Calibri" pitchFamily="34" charset="0"/>
              </a:rPr>
              <a:t>toxc</a:t>
            </a:r>
            <a:r>
              <a:rPr lang="en-AU" sz="2000" dirty="0" smtClean="0">
                <a:latin typeface="Calibri" pitchFamily="34" charset="0"/>
                <a:cs typeface="Calibri" pitchFamily="34" charset="0"/>
              </a:rPr>
              <a:t> atmosphere?</a:t>
            </a:r>
            <a:r>
              <a:rPr lang="en-AU" sz="2000" dirty="0" smtClean="0">
                <a:latin typeface="Calibri" pitchFamily="34" charset="0"/>
                <a:cs typeface="Calibri" pitchFamily="34" charset="0"/>
              </a:rPr>
              <a:t> </a:t>
            </a:r>
            <a:endParaRPr lang="en-AU" sz="2000" dirty="0" smtClean="0">
              <a:latin typeface="Calibri" pitchFamily="34" charset="0"/>
              <a:cs typeface="Calibri" pitchFamily="34" charset="0"/>
            </a:endParaRPr>
          </a:p>
          <a:p>
            <a:endParaRPr lang="en-AU" sz="2000" dirty="0" smtClean="0">
              <a:latin typeface="Calibri" pitchFamily="34" charset="0"/>
              <a:cs typeface="Calibri" pitchFamily="34" charset="0"/>
            </a:endParaRPr>
          </a:p>
          <a:p>
            <a:endParaRPr lang="en-AU" sz="2000" dirty="0">
              <a:latin typeface="Calibri" pitchFamily="34" charset="0"/>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2">
            <a:schemeClr val="accent2"/>
          </a:lnRef>
          <a:fillRef idx="1">
            <a:schemeClr val="lt1"/>
          </a:fillRef>
          <a:effectRef idx="0">
            <a:schemeClr val="accent2"/>
          </a:effectRef>
          <a:fontRef idx="minor">
            <a:schemeClr val="dk1"/>
          </a:fontRef>
        </p:style>
        <p:txBody>
          <a:bodyPr>
            <a:noAutofit/>
          </a:bodyPr>
          <a:lstStyle/>
          <a:p>
            <a:pPr algn="ctr"/>
            <a:r>
              <a:rPr lang="en-AU" sz="3200" dirty="0" smtClean="0"/>
              <a:t>Spill over of the Syrian Conflict</a:t>
            </a:r>
            <a:endParaRPr lang="en-AU" sz="3200" dirty="0"/>
          </a:p>
        </p:txBody>
      </p:sp>
      <p:sp>
        <p:nvSpPr>
          <p:cNvPr id="3" name="Content Placeholder 2"/>
          <p:cNvSpPr>
            <a:spLocks noGrp="1"/>
          </p:cNvSpPr>
          <p:nvPr>
            <p:ph sz="quarter" idx="1"/>
          </p:nvPr>
        </p:nvSpPr>
        <p:spPr>
          <a:xfrm>
            <a:off x="395536" y="1484784"/>
            <a:ext cx="8229600" cy="5544616"/>
          </a:xfrm>
        </p:spPr>
        <p:txBody>
          <a:bodyPr>
            <a:normAutofit fontScale="25000" lnSpcReduction="20000"/>
          </a:bodyPr>
          <a:lstStyle/>
          <a:p>
            <a:pPr fontAlgn="base">
              <a:buNone/>
            </a:pPr>
            <a:r>
              <a:rPr lang="en-AU" dirty="0" smtClean="0"/>
              <a:t>.</a:t>
            </a:r>
            <a:endParaRPr lang="en-AU" dirty="0"/>
          </a:p>
          <a:p>
            <a:pPr fontAlgn="base"/>
            <a:r>
              <a:rPr lang="en-AU" sz="8000" dirty="0">
                <a:latin typeface="Calibri" pitchFamily="34" charset="0"/>
                <a:cs typeface="Calibri" pitchFamily="34" charset="0"/>
              </a:rPr>
              <a:t>Turkey shoots down a Russian military jet on Syria bombing mission. Russia, Turkey's second-largest trading partner, imposes economic sanctions.</a:t>
            </a:r>
          </a:p>
          <a:p>
            <a:pPr fontAlgn="base"/>
            <a:r>
              <a:rPr lang="en-AU" sz="8000" dirty="0">
                <a:latin typeface="Calibri" pitchFamily="34" charset="0"/>
                <a:cs typeface="Calibri" pitchFamily="34" charset="0"/>
              </a:rPr>
              <a:t>European Union strikes a deal whereby Turkey restricts flow of migrants into Europe, in return for €3bn ($3.17bn) and concessions on stalled EU accession talks</a:t>
            </a:r>
            <a:r>
              <a:rPr lang="en-AU" sz="8000" dirty="0" smtClean="0">
                <a:latin typeface="Calibri" pitchFamily="34" charset="0"/>
                <a:cs typeface="Calibri" pitchFamily="34" charset="0"/>
              </a:rPr>
              <a:t>. President Erdogan says that deal on restriction of flow of migrants into Europe - could collapse if Turks are not granted visa-free access to the </a:t>
            </a:r>
            <a:r>
              <a:rPr lang="en-AU" sz="8000" dirty="0" smtClean="0">
                <a:latin typeface="Calibri" pitchFamily="34" charset="0"/>
                <a:cs typeface="Calibri" pitchFamily="34" charset="0"/>
              </a:rPr>
              <a:t>EU.</a:t>
            </a:r>
            <a:endParaRPr lang="en-AU" sz="8000" dirty="0">
              <a:latin typeface="Calibri" pitchFamily="34" charset="0"/>
              <a:cs typeface="Calibri" pitchFamily="34" charset="0"/>
            </a:endParaRPr>
          </a:p>
          <a:p>
            <a:pPr fontAlgn="base"/>
            <a:r>
              <a:rPr lang="en-AU" sz="8000" dirty="0" smtClean="0">
                <a:latin typeface="Calibri" pitchFamily="34" charset="0"/>
                <a:cs typeface="Calibri" pitchFamily="34" charset="0"/>
              </a:rPr>
              <a:t>2016</a:t>
            </a:r>
            <a:r>
              <a:rPr lang="en-AU" sz="8000" dirty="0">
                <a:latin typeface="Calibri" pitchFamily="34" charset="0"/>
                <a:cs typeface="Calibri" pitchFamily="34" charset="0"/>
              </a:rPr>
              <a:t> March - Authorities put Turkey's biggest newspaper, Zaman - closely linked to Erdogan rival Fethullah Gulen - under state control</a:t>
            </a:r>
            <a:r>
              <a:rPr lang="en-AU" sz="8000" dirty="0" smtClean="0">
                <a:latin typeface="Calibri" pitchFamily="34" charset="0"/>
                <a:cs typeface="Calibri" pitchFamily="34" charset="0"/>
              </a:rPr>
              <a:t>.</a:t>
            </a:r>
            <a:endParaRPr lang="en-AU" sz="8000" dirty="0">
              <a:latin typeface="Calibri" pitchFamily="34" charset="0"/>
              <a:cs typeface="Calibri" pitchFamily="34" charset="0"/>
            </a:endParaRPr>
          </a:p>
          <a:p>
            <a:pPr fontAlgn="base"/>
            <a:r>
              <a:rPr lang="en-AU" sz="8000" dirty="0">
                <a:latin typeface="Calibri" pitchFamily="34" charset="0"/>
                <a:cs typeface="Calibri" pitchFamily="34" charset="0"/>
              </a:rPr>
              <a:t>2016 June - Turkey recalls its ambassador to Berlin after German parliament adopts resolution declaring as genocide the killing of Armenians by Ottoman Turkish forces during WW1.</a:t>
            </a:r>
          </a:p>
          <a:p>
            <a:r>
              <a:rPr lang="en-AU" sz="8000" dirty="0" smtClean="0">
                <a:latin typeface="Calibri" pitchFamily="34" charset="0"/>
                <a:cs typeface="Calibri" pitchFamily="34" charset="0"/>
              </a:rPr>
              <a:t>3 Million Syrian refugees in Turkey and 78% of them say they do not want to go back. Positive for economic growth but negative for employment.</a:t>
            </a:r>
          </a:p>
          <a:p>
            <a:r>
              <a:rPr lang="en-AU" sz="8000" dirty="0" smtClean="0">
                <a:latin typeface="Calibri" pitchFamily="34" charset="0"/>
                <a:cs typeface="Calibri" pitchFamily="34" charset="0"/>
              </a:rPr>
              <a:t>Turkish firms cannot hire ore than 10% of their employees as refugees. Refugees often exploited.</a:t>
            </a:r>
            <a:endParaRPr lang="en-AU" sz="8000"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sz="4000" dirty="0" smtClean="0"/>
              <a:t>The beginning- The Ottoman Empire</a:t>
            </a:r>
            <a:endParaRPr lang="en-AU" sz="4000" dirty="0"/>
          </a:p>
        </p:txBody>
      </p:sp>
      <p:sp>
        <p:nvSpPr>
          <p:cNvPr id="3" name="Content Placeholder 2"/>
          <p:cNvSpPr>
            <a:spLocks noGrp="1"/>
          </p:cNvSpPr>
          <p:nvPr>
            <p:ph sz="quarter" idx="1"/>
          </p:nvPr>
        </p:nvSpPr>
        <p:spPr>
          <a:xfrm>
            <a:off x="467544" y="1556792"/>
            <a:ext cx="8229600" cy="5472608"/>
          </a:xfrm>
        </p:spPr>
        <p:txBody>
          <a:bodyPr>
            <a:normAutofit/>
          </a:bodyPr>
          <a:lstStyle/>
          <a:p>
            <a:pPr fontAlgn="base"/>
            <a:r>
              <a:rPr lang="en-AU" sz="2000" dirty="0" smtClean="0">
                <a:latin typeface="Calibri" pitchFamily="34" charset="0"/>
                <a:cs typeface="Calibri" pitchFamily="34" charset="0"/>
              </a:rPr>
              <a:t>1453</a:t>
            </a:r>
            <a:r>
              <a:rPr lang="en-AU" sz="2000" dirty="0">
                <a:latin typeface="Calibri" pitchFamily="34" charset="0"/>
                <a:cs typeface="Calibri" pitchFamily="34" charset="0"/>
              </a:rPr>
              <a:t> </a:t>
            </a:r>
            <a:r>
              <a:rPr lang="en-AU" sz="2000" dirty="0" smtClean="0">
                <a:latin typeface="Calibri" pitchFamily="34" charset="0"/>
                <a:cs typeface="Calibri" pitchFamily="34" charset="0"/>
              </a:rPr>
              <a:t>AD – End of the Roman Empire in the East. Sultan </a:t>
            </a:r>
            <a:r>
              <a:rPr lang="en-AU" sz="2000" dirty="0">
                <a:latin typeface="Calibri" pitchFamily="34" charset="0"/>
                <a:cs typeface="Calibri" pitchFamily="34" charset="0"/>
              </a:rPr>
              <a:t>Mehmed II the Magnificent captures Constantinople, ending Byzantine Empire and consolidating Ottoman Empire in Asia Minor and Balkans.</a:t>
            </a:r>
          </a:p>
          <a:p>
            <a:pPr fontAlgn="base"/>
            <a:r>
              <a:rPr lang="en-AU" sz="2000" dirty="0">
                <a:latin typeface="Calibri" pitchFamily="34" charset="0"/>
                <a:cs typeface="Calibri" pitchFamily="34" charset="0"/>
              </a:rPr>
              <a:t>15th-16th centuries - Expansion into Asia and Africa.</a:t>
            </a:r>
          </a:p>
          <a:p>
            <a:pPr fontAlgn="base"/>
            <a:r>
              <a:rPr lang="en-AU" sz="2000" dirty="0">
                <a:latin typeface="Calibri" pitchFamily="34" charset="0"/>
                <a:cs typeface="Calibri" pitchFamily="34" charset="0"/>
              </a:rPr>
              <a:t>1683 - Ottoman advance into Europe halted at Battle of Vienna. Long decline begins.</a:t>
            </a:r>
          </a:p>
          <a:p>
            <a:pPr fontAlgn="base"/>
            <a:r>
              <a:rPr lang="en-AU" sz="2000" dirty="0">
                <a:latin typeface="Calibri" pitchFamily="34" charset="0"/>
                <a:cs typeface="Calibri" pitchFamily="34" charset="0"/>
              </a:rPr>
              <a:t>19th century - Efforts at political and economic modernisation of Empire largely founder.</a:t>
            </a:r>
          </a:p>
          <a:p>
            <a:pPr fontAlgn="base"/>
            <a:r>
              <a:rPr lang="en-AU" sz="2000" dirty="0">
                <a:latin typeface="Calibri" pitchFamily="34" charset="0"/>
                <a:cs typeface="Calibri" pitchFamily="34" charset="0"/>
              </a:rPr>
              <a:t>1908 - Young Turk Revolution establishes constitutional </a:t>
            </a:r>
            <a:r>
              <a:rPr lang="en-AU" sz="2000" dirty="0" smtClean="0">
                <a:latin typeface="Calibri" pitchFamily="34" charset="0"/>
                <a:cs typeface="Calibri" pitchFamily="34" charset="0"/>
              </a:rPr>
              <a:t>rule and rules the Empire from 1913-18  (rule of the three pashas) but </a:t>
            </a:r>
            <a:r>
              <a:rPr lang="en-AU" sz="2000" dirty="0">
                <a:latin typeface="Calibri" pitchFamily="34" charset="0"/>
                <a:cs typeface="Calibri" pitchFamily="34" charset="0"/>
              </a:rPr>
              <a:t>degenerates into military dictatorship during First World War, where Ottoman Empire fights in alliance with Germany and Austria-Hungary.</a:t>
            </a:r>
          </a:p>
          <a:p>
            <a:endParaRPr lang="en-A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0811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sz="3600" dirty="0" smtClean="0"/>
              <a:t>Turkey invades Northern Syria</a:t>
            </a:r>
            <a:endParaRPr lang="en-AU" sz="3600" dirty="0"/>
          </a:p>
        </p:txBody>
      </p:sp>
      <p:pic>
        <p:nvPicPr>
          <p:cNvPr id="4" name="Content Placeholder 3" descr="Turkish_Offensive_in_Northern_Syria.png"/>
          <p:cNvPicPr>
            <a:picLocks noGrp="1" noChangeAspect="1"/>
          </p:cNvPicPr>
          <p:nvPr>
            <p:ph sz="quarter" idx="1"/>
          </p:nvPr>
        </p:nvPicPr>
        <p:blipFill>
          <a:blip r:embed="rId2" cstate="print"/>
          <a:stretch>
            <a:fillRect/>
          </a:stretch>
        </p:blipFill>
        <p:spPr>
          <a:xfrm>
            <a:off x="1115616" y="1762124"/>
            <a:ext cx="6907609" cy="4331171"/>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The Syrian conflict 2</a:t>
            </a:r>
            <a:endParaRPr lang="en-AU" sz="3200" dirty="0"/>
          </a:p>
        </p:txBody>
      </p:sp>
      <p:sp>
        <p:nvSpPr>
          <p:cNvPr id="3" name="Content Placeholder 2"/>
          <p:cNvSpPr>
            <a:spLocks noGrp="1"/>
          </p:cNvSpPr>
          <p:nvPr>
            <p:ph sz="quarter" idx="1"/>
          </p:nvPr>
        </p:nvSpPr>
        <p:spPr>
          <a:xfrm>
            <a:off x="612648" y="1600200"/>
            <a:ext cx="8153400" cy="4925144"/>
          </a:xfrm>
        </p:spPr>
        <p:txBody>
          <a:bodyPr>
            <a:normAutofit fontScale="92500" lnSpcReduction="20000"/>
          </a:bodyPr>
          <a:lstStyle/>
          <a:p>
            <a:pPr fontAlgn="base"/>
            <a:r>
              <a:rPr lang="en-AU" sz="2200" dirty="0" smtClean="0">
                <a:latin typeface="Calibri" pitchFamily="34" charset="0"/>
                <a:cs typeface="Calibri" pitchFamily="34" charset="0"/>
              </a:rPr>
              <a:t>2016 - The authorities detain thousands of soldiers and judges on suspicion of involvement in a coup attempt that President Erdogan says was inspired by his exiled opponent Fethullah Gulen. Lists already made up so military pre empts move by Erdogan?</a:t>
            </a:r>
          </a:p>
          <a:p>
            <a:pPr fontAlgn="base"/>
            <a:r>
              <a:rPr lang="en-AU" sz="2200" dirty="0" smtClean="0">
                <a:latin typeface="Calibri" pitchFamily="34" charset="0"/>
                <a:cs typeface="Calibri" pitchFamily="34" charset="0"/>
              </a:rPr>
              <a:t>The government also shuts down dozens of media outlets - including 16 TV channels - during a continuing crackdown in the wake of the failed coup attempt.</a:t>
            </a:r>
          </a:p>
          <a:p>
            <a:pPr fontAlgn="base"/>
            <a:r>
              <a:rPr lang="en-AU" sz="2200" dirty="0" smtClean="0">
                <a:latin typeface="Calibri" pitchFamily="34" charset="0"/>
                <a:cs typeface="Calibri" pitchFamily="34" charset="0"/>
              </a:rPr>
              <a:t>State of Emergency extended by 3 months this week.</a:t>
            </a:r>
          </a:p>
          <a:p>
            <a:pPr fontAlgn="base"/>
            <a:r>
              <a:rPr lang="en-AU" sz="2200" dirty="0" smtClean="0">
                <a:latin typeface="Calibri" pitchFamily="34" charset="0"/>
                <a:cs typeface="Calibri" pitchFamily="34" charset="0"/>
              </a:rPr>
              <a:t>2016 August - President Erdogan visits St Petersburg for talks with Russian President Vladimir Putin.</a:t>
            </a:r>
          </a:p>
          <a:p>
            <a:pPr fontAlgn="base"/>
            <a:r>
              <a:rPr lang="en-AU" sz="2200" dirty="0" smtClean="0">
                <a:latin typeface="Calibri" pitchFamily="34" charset="0"/>
                <a:cs typeface="Calibri" pitchFamily="34" charset="0"/>
              </a:rPr>
              <a:t>2016 - Turkey enters Syria with US backing with tanks and artillery to root out ISIS on the border. US very supportive and not critical of Erdogan.</a:t>
            </a:r>
          </a:p>
          <a:p>
            <a:pPr fontAlgn="base"/>
            <a:r>
              <a:rPr lang="en-AU" sz="2200" dirty="0" smtClean="0">
                <a:latin typeface="Calibri" pitchFamily="34" charset="0"/>
                <a:cs typeface="Calibri" pitchFamily="34" charset="0"/>
              </a:rPr>
              <a:t>Turkey buying Iranian black market oil.</a:t>
            </a:r>
          </a:p>
          <a:p>
            <a:pPr fontAlgn="base"/>
            <a:r>
              <a:rPr lang="en-AU" sz="2200" dirty="0" smtClean="0">
                <a:latin typeface="Calibri" pitchFamily="34" charset="0"/>
                <a:cs typeface="Calibri" pitchFamily="34" charset="0"/>
              </a:rPr>
              <a:t>Keeping Syrian Kurds away from the border so they don’t encourage Turkish Kurds</a:t>
            </a:r>
          </a:p>
          <a:p>
            <a:pPr fontAlgn="base"/>
            <a:r>
              <a:rPr lang="en-AU" sz="2200" dirty="0" smtClean="0">
                <a:latin typeface="Calibri" pitchFamily="34" charset="0"/>
                <a:cs typeface="Calibri" pitchFamily="34" charset="0"/>
              </a:rPr>
              <a:t>Turkey wants Kurds to move East of the Euphrates </a:t>
            </a:r>
          </a:p>
          <a:p>
            <a:endParaRPr lang="en-A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AU" sz="2400" dirty="0" smtClean="0">
                <a:latin typeface="Calibri" pitchFamily="34" charset="0"/>
                <a:cs typeface="Calibri" pitchFamily="34" charset="0"/>
              </a:rPr>
              <a:t>Where do they want them to go – east of the Euphrates </a:t>
            </a:r>
            <a:endParaRPr lang="en-AU" sz="2400" dirty="0">
              <a:latin typeface="Calibri" pitchFamily="34" charset="0"/>
              <a:cs typeface="Calibri" pitchFamily="34" charset="0"/>
            </a:endParaRPr>
          </a:p>
        </p:txBody>
      </p:sp>
      <p:pic>
        <p:nvPicPr>
          <p:cNvPr id="4" name="Content Placeholder 3" descr="hqdefault.jpg"/>
          <p:cNvPicPr>
            <a:picLocks noGrp="1" noChangeAspect="1"/>
          </p:cNvPicPr>
          <p:nvPr>
            <p:ph sz="quarter" idx="1"/>
          </p:nvPr>
        </p:nvPicPr>
        <p:blipFill>
          <a:blip r:embed="rId2" cstate="print"/>
          <a:stretch>
            <a:fillRect/>
          </a:stretch>
        </p:blipFill>
        <p:spPr>
          <a:xfrm>
            <a:off x="827584" y="1772816"/>
            <a:ext cx="7776864" cy="468052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Turkey and the US</a:t>
            </a:r>
            <a:endParaRPr lang="en-AU" sz="3200" dirty="0"/>
          </a:p>
        </p:txBody>
      </p:sp>
      <p:sp>
        <p:nvSpPr>
          <p:cNvPr id="3" name="Content Placeholder 2"/>
          <p:cNvSpPr>
            <a:spLocks noGrp="1"/>
          </p:cNvSpPr>
          <p:nvPr>
            <p:ph sz="quarter" idx="1"/>
          </p:nvPr>
        </p:nvSpPr>
        <p:spPr>
          <a:xfrm>
            <a:off x="609600" y="1589566"/>
            <a:ext cx="3886200" cy="4935777"/>
          </a:xfrm>
        </p:spPr>
        <p:txBody>
          <a:bodyPr>
            <a:normAutofit fontScale="70000" lnSpcReduction="20000"/>
          </a:bodyPr>
          <a:lstStyle/>
          <a:p>
            <a:r>
              <a:rPr lang="en-AU" dirty="0" smtClean="0">
                <a:latin typeface="Arial Narrow" pitchFamily="34" charset="0"/>
                <a:cs typeface="Calibri" pitchFamily="34" charset="0"/>
              </a:rPr>
              <a:t>US needs Turkey in a volatile part of the world</a:t>
            </a:r>
          </a:p>
          <a:p>
            <a:r>
              <a:rPr lang="en-AU" dirty="0" smtClean="0">
                <a:latin typeface="Arial Narrow" pitchFamily="34" charset="0"/>
                <a:cs typeface="Calibri" pitchFamily="34" charset="0"/>
              </a:rPr>
              <a:t>US concerned about rounding of Gulen supporters a chance to kill off opposition? Gulen extradition still being translated. </a:t>
            </a:r>
          </a:p>
          <a:p>
            <a:r>
              <a:rPr lang="en-AU" dirty="0" smtClean="0">
                <a:latin typeface="Arial Narrow" pitchFamily="34" charset="0"/>
                <a:cs typeface="Calibri" pitchFamily="34" charset="0"/>
              </a:rPr>
              <a:t>US does not want relations with Turkey to deteriorate further. Needs Incirlik and nuke storage?</a:t>
            </a:r>
          </a:p>
          <a:p>
            <a:r>
              <a:rPr lang="en-AU" dirty="0" smtClean="0">
                <a:latin typeface="Arial Narrow" pitchFamily="34" charset="0"/>
                <a:cs typeface="Calibri" pitchFamily="34" charset="0"/>
              </a:rPr>
              <a:t>US supports YPG in Syria – US accused of being behind the coup.</a:t>
            </a:r>
          </a:p>
          <a:p>
            <a:r>
              <a:rPr lang="en-AU" dirty="0" smtClean="0">
                <a:latin typeface="Arial Narrow" pitchFamily="34" charset="0"/>
                <a:cs typeface="Calibri" pitchFamily="34" charset="0"/>
              </a:rPr>
              <a:t>US would never hand over Gulen?</a:t>
            </a:r>
          </a:p>
          <a:p>
            <a:r>
              <a:rPr lang="en-AU" dirty="0" smtClean="0">
                <a:latin typeface="Arial Narrow" pitchFamily="34" charset="0"/>
                <a:cs typeface="Calibri" pitchFamily="34" charset="0"/>
              </a:rPr>
              <a:t>Swap Predator drones for peace talks with the Kurds</a:t>
            </a:r>
            <a:r>
              <a:rPr lang="en-AU" dirty="0" smtClean="0">
                <a:latin typeface="Arial Narrow" pitchFamily="34" charset="0"/>
              </a:rPr>
              <a:t>?</a:t>
            </a:r>
          </a:p>
          <a:p>
            <a:r>
              <a:rPr lang="en-AU" dirty="0" smtClean="0">
                <a:latin typeface="Arial Narrow" pitchFamily="34" charset="0"/>
              </a:rPr>
              <a:t>Trump arms the Kurds against wishes of Erdogan</a:t>
            </a:r>
          </a:p>
          <a:p>
            <a:endParaRPr lang="en-AU" dirty="0" smtClean="0"/>
          </a:p>
          <a:p>
            <a:endParaRPr lang="en-AU" dirty="0" smtClean="0"/>
          </a:p>
          <a:p>
            <a:endParaRPr lang="en-AU" dirty="0" smtClean="0"/>
          </a:p>
          <a:p>
            <a:endParaRPr lang="en-AU" dirty="0"/>
          </a:p>
        </p:txBody>
      </p:sp>
      <p:pic>
        <p:nvPicPr>
          <p:cNvPr id="5" name="Content Placeholder 4" descr="i160831clr.jpg"/>
          <p:cNvPicPr>
            <a:picLocks noGrp="1" noChangeAspect="1"/>
          </p:cNvPicPr>
          <p:nvPr>
            <p:ph sz="quarter" idx="2"/>
          </p:nvPr>
        </p:nvPicPr>
        <p:blipFill>
          <a:blip r:embed="rId2" cstate="print"/>
          <a:stretch>
            <a:fillRect/>
          </a:stretch>
        </p:blipFill>
        <p:spPr>
          <a:xfrm>
            <a:off x="4644008" y="1628800"/>
            <a:ext cx="4248472" cy="4176464"/>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8153400" cy="75212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Turkey and the US – part two</a:t>
            </a:r>
            <a:endParaRPr lang="en-AU" sz="3200" dirty="0"/>
          </a:p>
        </p:txBody>
      </p:sp>
      <p:sp>
        <p:nvSpPr>
          <p:cNvPr id="6" name="Content Placeholder 5"/>
          <p:cNvSpPr>
            <a:spLocks noGrp="1"/>
          </p:cNvSpPr>
          <p:nvPr>
            <p:ph sz="quarter" idx="1"/>
          </p:nvPr>
        </p:nvSpPr>
        <p:spPr/>
        <p:txBody>
          <a:bodyPr>
            <a:normAutofit/>
          </a:bodyPr>
          <a:lstStyle/>
          <a:p>
            <a:r>
              <a:rPr lang="en-AU" sz="2000" dirty="0" smtClean="0">
                <a:latin typeface="Calibri" pitchFamily="34" charset="0"/>
                <a:cs typeface="Calibri" pitchFamily="34" charset="0"/>
              </a:rPr>
              <a:t>Trump has made defeating IS the top priority. Raqqa is the last stronghold and the Kurds are the best ones to do it. Turkey wants the Syrian rebels to do it.</a:t>
            </a:r>
          </a:p>
          <a:p>
            <a:r>
              <a:rPr lang="en-AU" sz="2000" dirty="0" smtClean="0">
                <a:latin typeface="Calibri" pitchFamily="34" charset="0"/>
                <a:cs typeface="Calibri" pitchFamily="34" charset="0"/>
              </a:rPr>
              <a:t>Turks say the Kurdish rebels YPG are linked to the  outlawed PKK.</a:t>
            </a:r>
          </a:p>
          <a:p>
            <a:r>
              <a:rPr lang="en-AU" sz="2000" dirty="0" smtClean="0">
                <a:latin typeface="Calibri" pitchFamily="34" charset="0"/>
                <a:cs typeface="Calibri" pitchFamily="34" charset="0"/>
              </a:rPr>
              <a:t>YPG has done most of the fighting. The US military supports them but does Trump? </a:t>
            </a:r>
          </a:p>
          <a:p>
            <a:r>
              <a:rPr lang="en-AU" sz="2000" dirty="0" smtClean="0">
                <a:latin typeface="Calibri" pitchFamily="34" charset="0"/>
                <a:cs typeface="Calibri" pitchFamily="34" charset="0"/>
              </a:rPr>
              <a:t>The US does not want to lose Turkey particularly as it is making up with Russia.</a:t>
            </a:r>
          </a:p>
          <a:p>
            <a:endParaRPr lang="en-AU" sz="2000" dirty="0">
              <a:latin typeface="Calibri" pitchFamily="34" charset="0"/>
              <a:cs typeface="Calibri" pitchFamily="34" charset="0"/>
            </a:endParaRPr>
          </a:p>
        </p:txBody>
      </p:sp>
      <p:pic>
        <p:nvPicPr>
          <p:cNvPr id="9" name="Content Placeholder 8" descr="kurdistan_project_en_2.png"/>
          <p:cNvPicPr>
            <a:picLocks noGrp="1" noChangeAspect="1"/>
          </p:cNvPicPr>
          <p:nvPr>
            <p:ph sz="quarter" idx="2"/>
          </p:nvPr>
        </p:nvPicPr>
        <p:blipFill>
          <a:blip r:embed="rId2" cstate="print"/>
          <a:stretch>
            <a:fillRect/>
          </a:stretch>
        </p:blipFill>
        <p:spPr>
          <a:xfrm>
            <a:off x="4572000" y="1700808"/>
            <a:ext cx="4392488" cy="367240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And just to make it a bit more complicated</a:t>
            </a:r>
            <a:endParaRPr lang="en-AU" sz="3200" dirty="0"/>
          </a:p>
        </p:txBody>
      </p:sp>
      <p:pic>
        <p:nvPicPr>
          <p:cNvPr id="7" name="Content Placeholder 6" descr="graphical_version.png"/>
          <p:cNvPicPr>
            <a:picLocks noGrp="1" noChangeAspect="1"/>
          </p:cNvPicPr>
          <p:nvPr>
            <p:ph sz="quarter" idx="1"/>
          </p:nvPr>
        </p:nvPicPr>
        <p:blipFill>
          <a:blip r:embed="rId2" cstate="print"/>
          <a:stretch>
            <a:fillRect/>
          </a:stretch>
        </p:blipFill>
        <p:spPr>
          <a:xfrm>
            <a:off x="683568" y="1196752"/>
            <a:ext cx="7632848" cy="5472608"/>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5212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Turkey and the region</a:t>
            </a:r>
            <a:endParaRPr lang="en-AU" sz="3200" dirty="0"/>
          </a:p>
        </p:txBody>
      </p:sp>
      <p:sp>
        <p:nvSpPr>
          <p:cNvPr id="3" name="Content Placeholder 2"/>
          <p:cNvSpPr>
            <a:spLocks noGrp="1"/>
          </p:cNvSpPr>
          <p:nvPr>
            <p:ph sz="quarter" idx="1"/>
          </p:nvPr>
        </p:nvSpPr>
        <p:spPr/>
        <p:txBody>
          <a:bodyPr>
            <a:normAutofit/>
          </a:bodyPr>
          <a:lstStyle/>
          <a:p>
            <a:r>
              <a:rPr lang="en-AU" sz="2000" dirty="0" smtClean="0">
                <a:latin typeface="Calibri" pitchFamily="34" charset="0"/>
                <a:cs typeface="Calibri" pitchFamily="34" charset="0"/>
              </a:rPr>
              <a:t>Egypt hoped the military coup would succeed.</a:t>
            </a:r>
          </a:p>
          <a:p>
            <a:r>
              <a:rPr lang="en-AU" sz="2000" dirty="0" smtClean="0">
                <a:latin typeface="Calibri" pitchFamily="34" charset="0"/>
                <a:cs typeface="Calibri" pitchFamily="34" charset="0"/>
              </a:rPr>
              <a:t>Iran , Qatar and Israel backed Erdogan against the failed coup.</a:t>
            </a:r>
          </a:p>
          <a:p>
            <a:r>
              <a:rPr lang="en-AU" sz="2000" dirty="0" smtClean="0">
                <a:latin typeface="Calibri" pitchFamily="34" charset="0"/>
                <a:cs typeface="Calibri" pitchFamily="34" charset="0"/>
              </a:rPr>
              <a:t>2016 – “the year of more friends and fewer enemies”.</a:t>
            </a:r>
          </a:p>
          <a:p>
            <a:r>
              <a:rPr lang="en-AU" sz="2000" dirty="0" smtClean="0">
                <a:latin typeface="Calibri" pitchFamily="34" charset="0"/>
                <a:cs typeface="Calibri" pitchFamily="34" charset="0"/>
              </a:rPr>
              <a:t>Turkey has enormous ability to influence events in the region. </a:t>
            </a:r>
          </a:p>
          <a:p>
            <a:r>
              <a:rPr lang="en-AU" sz="2000" dirty="0" smtClean="0">
                <a:latin typeface="Calibri" pitchFamily="34" charset="0"/>
                <a:cs typeface="Calibri" pitchFamily="34" charset="0"/>
              </a:rPr>
              <a:t>Membership of NATO means it can do what it likes internally as long as it serves US/NATO externally. It gives NATO a non Christian face in the Middle East.</a:t>
            </a:r>
          </a:p>
          <a:p>
            <a:r>
              <a:rPr lang="en-AU" sz="2000" dirty="0" smtClean="0">
                <a:latin typeface="Calibri" pitchFamily="34" charset="0"/>
                <a:cs typeface="Calibri" pitchFamily="34" charset="0"/>
              </a:rPr>
              <a:t>Will hold on to NATO but not EU membership which it sees as interfering in domestic policy. EU objections seen as racist as well.</a:t>
            </a:r>
          </a:p>
          <a:p>
            <a:r>
              <a:rPr lang="en-AU" sz="2000" dirty="0" smtClean="0">
                <a:latin typeface="Calibri" pitchFamily="34" charset="0"/>
                <a:cs typeface="Calibri" pitchFamily="34" charset="0"/>
              </a:rPr>
              <a:t>If Turkey collapses it would encourage ISIS and Russia to act more aggressively in the region.</a:t>
            </a:r>
          </a:p>
          <a:p>
            <a:r>
              <a:rPr lang="en-AU" sz="2000" dirty="0" smtClean="0">
                <a:latin typeface="Calibri" pitchFamily="34" charset="0"/>
                <a:cs typeface="Calibri" pitchFamily="34" charset="0"/>
              </a:rPr>
              <a:t>Turkey to maintain $3bn migration deal with the EU?</a:t>
            </a:r>
          </a:p>
          <a:p>
            <a:endParaRPr lang="en-AU" sz="2000" dirty="0">
              <a:latin typeface="Calibri" pitchFamily="34" charset="0"/>
              <a:cs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r>
              <a:rPr lang="en-AU" sz="3200" dirty="0" smtClean="0"/>
              <a:t>The changes to the constitution – April 2017</a:t>
            </a:r>
            <a:endParaRPr lang="en-AU" sz="3200" dirty="0"/>
          </a:p>
        </p:txBody>
      </p:sp>
      <p:sp>
        <p:nvSpPr>
          <p:cNvPr id="3" name="Content Placeholder 2"/>
          <p:cNvSpPr>
            <a:spLocks noGrp="1"/>
          </p:cNvSpPr>
          <p:nvPr>
            <p:ph sz="quarter" idx="1"/>
          </p:nvPr>
        </p:nvSpPr>
        <p:spPr>
          <a:xfrm>
            <a:off x="612648" y="1600200"/>
            <a:ext cx="8153400" cy="4853136"/>
          </a:xfrm>
        </p:spPr>
        <p:txBody>
          <a:bodyPr>
            <a:normAutofit fontScale="92500" lnSpcReduction="20000"/>
          </a:bodyPr>
          <a:lstStyle/>
          <a:p>
            <a:pPr fontAlgn="base"/>
            <a:r>
              <a:rPr lang="en-AU" sz="2400" dirty="0" smtClean="0">
                <a:latin typeface="Calibri" pitchFamily="34" charset="0"/>
                <a:cs typeface="Calibri" pitchFamily="34" charset="0"/>
              </a:rPr>
              <a:t>The president will have a five-year tenure, for a maximum of two terms.</a:t>
            </a:r>
          </a:p>
          <a:p>
            <a:pPr fontAlgn="base"/>
            <a:r>
              <a:rPr lang="en-AU" sz="2400" dirty="0" smtClean="0">
                <a:latin typeface="Calibri" pitchFamily="34" charset="0"/>
                <a:cs typeface="Calibri" pitchFamily="34" charset="0"/>
              </a:rPr>
              <a:t>The president will be able to directly appoint top public officials, including ministers and one or several vice-presidents.</a:t>
            </a:r>
          </a:p>
          <a:p>
            <a:pPr fontAlgn="base"/>
            <a:r>
              <a:rPr lang="en-AU" sz="2400" dirty="0" smtClean="0">
                <a:latin typeface="Calibri" pitchFamily="34" charset="0"/>
                <a:cs typeface="Calibri" pitchFamily="34" charset="0"/>
              </a:rPr>
              <a:t>The job of prime minister will be scrapped.</a:t>
            </a:r>
          </a:p>
          <a:p>
            <a:pPr fontAlgn="base"/>
            <a:r>
              <a:rPr lang="en-AU" sz="2400" dirty="0" smtClean="0">
                <a:latin typeface="Calibri" pitchFamily="34" charset="0"/>
                <a:cs typeface="Calibri" pitchFamily="34" charset="0"/>
              </a:rPr>
              <a:t>The president will have power to intervene in the judiciary, which Mr Erdogan has accused of being influenced by Fethullah Gulen, the Pennsylvania-based preacher he blames for the failed coup in July.</a:t>
            </a:r>
          </a:p>
          <a:p>
            <a:pPr fontAlgn="base"/>
            <a:r>
              <a:rPr lang="en-AU" sz="2400" dirty="0" smtClean="0">
                <a:latin typeface="Calibri" pitchFamily="34" charset="0"/>
                <a:cs typeface="Calibri" pitchFamily="34" charset="0"/>
              </a:rPr>
              <a:t>The president will decide whether or not impose a state of emergency. Recently extended by another three months.</a:t>
            </a:r>
          </a:p>
          <a:p>
            <a:pPr fontAlgn="base"/>
            <a:r>
              <a:rPr lang="en-AU" sz="2400" dirty="0" smtClean="0">
                <a:latin typeface="Calibri" pitchFamily="34" charset="0"/>
                <a:cs typeface="Calibri" pitchFamily="34" charset="0"/>
              </a:rPr>
              <a:t>Turn out was 85%.</a:t>
            </a:r>
          </a:p>
          <a:p>
            <a:pPr fontAlgn="base"/>
            <a:r>
              <a:rPr lang="en-AU" sz="2400" dirty="0" smtClean="0">
                <a:latin typeface="Calibri" pitchFamily="34" charset="0"/>
                <a:cs typeface="Calibri" pitchFamily="34" charset="0"/>
              </a:rPr>
              <a:t>Ankara, Istanbul and Izmir voted against.</a:t>
            </a:r>
          </a:p>
          <a:p>
            <a:pPr fontAlgn="base"/>
            <a:r>
              <a:rPr lang="en-AU" sz="2400" dirty="0" smtClean="0">
                <a:latin typeface="Calibri" pitchFamily="34" charset="0"/>
                <a:cs typeface="Calibri" pitchFamily="34" charset="0"/>
              </a:rPr>
              <a:t>Outlying rural areas voted heavily for – final result yes – 51.4%</a:t>
            </a:r>
          </a:p>
          <a:p>
            <a:pPr fontAlgn="base"/>
            <a:endParaRPr lang="en-AU" sz="2000" dirty="0" smtClean="0">
              <a:latin typeface="Calibri" pitchFamily="34" charset="0"/>
              <a:cs typeface="Calibri" pitchFamily="34" charset="0"/>
            </a:endParaRPr>
          </a:p>
          <a:p>
            <a:endParaRPr lang="en-AU" sz="2000" dirty="0">
              <a:latin typeface="Calibri" pitchFamily="34" charset="0"/>
              <a:cs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Turks in Germany</a:t>
            </a:r>
            <a:endParaRPr lang="en-AU" sz="3200" dirty="0"/>
          </a:p>
        </p:txBody>
      </p:sp>
      <p:sp>
        <p:nvSpPr>
          <p:cNvPr id="5" name="Content Placeholder 4"/>
          <p:cNvSpPr>
            <a:spLocks noGrp="1"/>
          </p:cNvSpPr>
          <p:nvPr>
            <p:ph sz="half" idx="1"/>
          </p:nvPr>
        </p:nvSpPr>
        <p:spPr/>
        <p:txBody>
          <a:bodyPr>
            <a:normAutofit lnSpcReduction="10000"/>
          </a:bodyPr>
          <a:lstStyle/>
          <a:p>
            <a:r>
              <a:rPr lang="en-AU" sz="2000" dirty="0" smtClean="0">
                <a:latin typeface="Arial Narrow" pitchFamily="34" charset="0"/>
              </a:rPr>
              <a:t>About 3m people of Turkish descent live in Germany. Half of them retain Turkish citizenship, making Germany in effect Turkey’s fourth-largest electoral district. </a:t>
            </a:r>
          </a:p>
          <a:p>
            <a:r>
              <a:rPr lang="en-AU" sz="2000" dirty="0" smtClean="0">
                <a:latin typeface="Arial Narrow" pitchFamily="34" charset="0"/>
              </a:rPr>
              <a:t>Of the roughly 570,000 German Turks who voted in 2015, 60% chose Mr Erdogan’s party, giving him a higher share in Germany than at home.</a:t>
            </a:r>
          </a:p>
          <a:p>
            <a:r>
              <a:rPr lang="en-AU" sz="2000" dirty="0" smtClean="0">
                <a:latin typeface="Arial Narrow" pitchFamily="34" charset="0"/>
              </a:rPr>
              <a:t> Some 2,000 of the country’s 3,000 mosques are Turkish, and 900 of those are financed by DITIB, an arm of the Turkish government, which sends the imams from Turkey. </a:t>
            </a:r>
            <a:endParaRPr lang="en-AU" sz="2000" dirty="0">
              <a:latin typeface="Arial Narrow" pitchFamily="34" charset="0"/>
            </a:endParaRPr>
          </a:p>
        </p:txBody>
      </p:sp>
      <p:pic>
        <p:nvPicPr>
          <p:cNvPr id="8" name="Content Placeholder 7" descr="download.jpg"/>
          <p:cNvPicPr>
            <a:picLocks noGrp="1" noChangeAspect="1"/>
          </p:cNvPicPr>
          <p:nvPr>
            <p:ph sz="half" idx="2"/>
          </p:nvPr>
        </p:nvPicPr>
        <p:blipFill>
          <a:blip r:embed="rId2" cstate="print"/>
          <a:stretch>
            <a:fillRect/>
          </a:stretch>
        </p:blipFill>
        <p:spPr>
          <a:xfrm>
            <a:off x="4860032" y="1772816"/>
            <a:ext cx="3888432" cy="41764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How Turks overseas voted (for)</a:t>
            </a:r>
            <a:endParaRPr lang="en-AU" sz="3200" dirty="0"/>
          </a:p>
        </p:txBody>
      </p:sp>
      <p:sp>
        <p:nvSpPr>
          <p:cNvPr id="3" name="Content Placeholder 2"/>
          <p:cNvSpPr>
            <a:spLocks noGrp="1"/>
          </p:cNvSpPr>
          <p:nvPr>
            <p:ph sz="half" idx="1"/>
          </p:nvPr>
        </p:nvSpPr>
        <p:spPr/>
        <p:txBody>
          <a:bodyPr>
            <a:normAutofit lnSpcReduction="10000"/>
          </a:bodyPr>
          <a:lstStyle/>
          <a:p>
            <a:pPr fontAlgn="base"/>
            <a:r>
              <a:rPr lang="en-AU" sz="2400" dirty="0" smtClean="0">
                <a:latin typeface="Arial Narrow" pitchFamily="34" charset="0"/>
                <a:cs typeface="Calibri" pitchFamily="34" charset="0"/>
              </a:rPr>
              <a:t>The Netherlands   	(70.94%) </a:t>
            </a:r>
          </a:p>
          <a:p>
            <a:pPr fontAlgn="base"/>
            <a:r>
              <a:rPr lang="en-AU" sz="2400" dirty="0" smtClean="0">
                <a:latin typeface="Arial Narrow" pitchFamily="34" charset="0"/>
                <a:cs typeface="Calibri" pitchFamily="34" charset="0"/>
              </a:rPr>
              <a:t>Austria 		(73.23%)</a:t>
            </a:r>
          </a:p>
          <a:p>
            <a:pPr fontAlgn="base"/>
            <a:r>
              <a:rPr lang="en-AU" sz="2400" dirty="0" smtClean="0">
                <a:latin typeface="Arial Narrow" pitchFamily="34" charset="0"/>
                <a:cs typeface="Calibri" pitchFamily="34" charset="0"/>
              </a:rPr>
              <a:t>Belgium 		(74.98%)</a:t>
            </a:r>
          </a:p>
          <a:p>
            <a:pPr fontAlgn="base"/>
            <a:r>
              <a:rPr lang="en-AU" sz="2400" dirty="0" smtClean="0">
                <a:latin typeface="Arial Narrow" pitchFamily="34" charset="0"/>
                <a:cs typeface="Calibri" pitchFamily="34" charset="0"/>
              </a:rPr>
              <a:t>France 		(64.85%)</a:t>
            </a:r>
          </a:p>
          <a:p>
            <a:r>
              <a:rPr lang="en-AU" sz="2400" dirty="0" smtClean="0">
                <a:latin typeface="Arial Narrow" pitchFamily="34" charset="0"/>
                <a:cs typeface="Calibri" pitchFamily="34" charset="0"/>
              </a:rPr>
              <a:t>Germany 		(63.40%)</a:t>
            </a:r>
          </a:p>
          <a:p>
            <a:r>
              <a:rPr lang="en-AU" sz="2400" dirty="0" smtClean="0">
                <a:latin typeface="Arial Narrow" pitchFamily="34" charset="0"/>
                <a:cs typeface="Calibri" pitchFamily="34" charset="0"/>
              </a:rPr>
              <a:t>Switzerland		(61.92%) against</a:t>
            </a:r>
            <a:endParaRPr lang="en-AU" sz="2400" dirty="0">
              <a:latin typeface="Arial Narrow" pitchFamily="34" charset="0"/>
              <a:cs typeface="Calibri" pitchFamily="34" charset="0"/>
            </a:endParaRPr>
          </a:p>
        </p:txBody>
      </p:sp>
      <p:pic>
        <p:nvPicPr>
          <p:cNvPr id="9" name="Content Placeholder 8" descr="Turksineurope (1).png"/>
          <p:cNvPicPr>
            <a:picLocks noGrp="1" noChangeAspect="1"/>
          </p:cNvPicPr>
          <p:nvPr>
            <p:ph sz="half" idx="2"/>
          </p:nvPr>
        </p:nvPicPr>
        <p:blipFill>
          <a:blip r:embed="rId2" cstate="print"/>
          <a:stretch>
            <a:fillRect/>
          </a:stretch>
        </p:blipFill>
        <p:spPr>
          <a:xfrm>
            <a:off x="4355976" y="1556792"/>
            <a:ext cx="4536504" cy="410445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5212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latin typeface="Calibri" pitchFamily="34" charset="0"/>
                <a:cs typeface="Calibri" pitchFamily="34" charset="0"/>
              </a:rPr>
              <a:t>Before and during World War 1 </a:t>
            </a:r>
            <a:endParaRPr lang="en-AU" sz="3200" dirty="0">
              <a:latin typeface="Calibri" pitchFamily="34" charset="0"/>
              <a:cs typeface="Calibri" pitchFamily="34" charset="0"/>
            </a:endParaRPr>
          </a:p>
        </p:txBody>
      </p:sp>
      <p:sp>
        <p:nvSpPr>
          <p:cNvPr id="3" name="Content Placeholder 2"/>
          <p:cNvSpPr>
            <a:spLocks noGrp="1"/>
          </p:cNvSpPr>
          <p:nvPr>
            <p:ph sz="quarter" idx="1"/>
          </p:nvPr>
        </p:nvSpPr>
        <p:spPr>
          <a:xfrm>
            <a:off x="611560" y="1484784"/>
            <a:ext cx="8153400" cy="4997152"/>
          </a:xfrm>
        </p:spPr>
        <p:txBody>
          <a:bodyPr>
            <a:normAutofit fontScale="92500" lnSpcReduction="20000"/>
          </a:bodyPr>
          <a:lstStyle/>
          <a:p>
            <a:endParaRPr lang="en-AU" sz="2200" dirty="0" smtClean="0">
              <a:latin typeface="Calibri" pitchFamily="34" charset="0"/>
              <a:cs typeface="Calibri" pitchFamily="34" charset="0"/>
            </a:endParaRPr>
          </a:p>
          <a:p>
            <a:r>
              <a:rPr lang="en-AU" sz="2200" dirty="0" smtClean="0">
                <a:latin typeface="Calibri" pitchFamily="34" charset="0"/>
                <a:cs typeface="Calibri" pitchFamily="34" charset="0"/>
              </a:rPr>
              <a:t>1912-13 Ottomans lose first Balkan War to Serbia, Greece, Bulgaria. Lost to the Christians. Campaign in Persia also fails.</a:t>
            </a:r>
          </a:p>
          <a:p>
            <a:r>
              <a:rPr lang="en-AU" sz="2200" dirty="0" smtClean="0">
                <a:latin typeface="Calibri" pitchFamily="34" charset="0"/>
                <a:cs typeface="Calibri" pitchFamily="34" charset="0"/>
              </a:rPr>
              <a:t>1914 – The Ottomans remove Greek orthodox community of some 150,000 from the Aegean coast and replaces them with Muslims from the Balkans.</a:t>
            </a:r>
          </a:p>
          <a:p>
            <a:r>
              <a:rPr lang="en-AU" sz="2200" dirty="0" smtClean="0">
                <a:latin typeface="Calibri" pitchFamily="34" charset="0"/>
                <a:cs typeface="Calibri" pitchFamily="34" charset="0"/>
              </a:rPr>
              <a:t>1914 – Russia made the protector of the Armenian Christians.</a:t>
            </a:r>
          </a:p>
          <a:p>
            <a:r>
              <a:rPr lang="en-AU" sz="2200" dirty="0" smtClean="0">
                <a:latin typeface="Calibri" pitchFamily="34" charset="0"/>
                <a:cs typeface="Calibri" pitchFamily="34" charset="0"/>
              </a:rPr>
              <a:t>1915 - “Remove the tumours” – ethnic relocation/massacre of Armenians at the same time as Gallipoli. Success at Gallipoli emboldened the Turks to move against the Armenians. Armenian Christians seen as a fifth column. Armenian massacre still denied. 1 million died.</a:t>
            </a:r>
          </a:p>
          <a:p>
            <a:r>
              <a:rPr lang="en-AU" sz="2200" dirty="0" smtClean="0">
                <a:latin typeface="Calibri" pitchFamily="34" charset="0"/>
                <a:cs typeface="Calibri" pitchFamily="34" charset="0"/>
              </a:rPr>
              <a:t>1918 - End of WW1 Greeks, Brits and French divide up the Ottoman Empire after Ottomans back Germany and Austria- Hungary. Under punitive agreement they lose colonies and the West gives Armenia and Kurdistan their independence.</a:t>
            </a:r>
          </a:p>
          <a:p>
            <a:r>
              <a:rPr lang="en-AU" sz="2200" dirty="0" smtClean="0">
                <a:latin typeface="Calibri" pitchFamily="34" charset="0"/>
                <a:cs typeface="Calibri" pitchFamily="34" charset="0"/>
              </a:rPr>
              <a:t>Syria and, Lebanon and Iraq lost thanks to Sykes – Picot agreement.</a:t>
            </a:r>
          </a:p>
          <a:p>
            <a:r>
              <a:rPr lang="en-AU" sz="2200" dirty="0" smtClean="0">
                <a:latin typeface="Calibri" pitchFamily="34" charset="0"/>
                <a:cs typeface="Calibri" pitchFamily="34" charset="0"/>
              </a:rPr>
              <a:t>Turkey gets what is left - Anatolia</a:t>
            </a:r>
          </a:p>
          <a:p>
            <a:endParaRPr lang="en-AU"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latin typeface="+mn-lt"/>
              </a:rPr>
              <a:t>What the referendum result means</a:t>
            </a:r>
            <a:endParaRPr lang="en-AU" sz="3200" dirty="0">
              <a:latin typeface="+mn-lt"/>
            </a:endParaRPr>
          </a:p>
        </p:txBody>
      </p:sp>
      <p:sp>
        <p:nvSpPr>
          <p:cNvPr id="3" name="Content Placeholder 2"/>
          <p:cNvSpPr>
            <a:spLocks noGrp="1"/>
          </p:cNvSpPr>
          <p:nvPr>
            <p:ph idx="1"/>
          </p:nvPr>
        </p:nvSpPr>
        <p:spPr>
          <a:xfrm>
            <a:off x="467544" y="1628800"/>
            <a:ext cx="8229600" cy="4785395"/>
          </a:xfrm>
        </p:spPr>
        <p:txBody>
          <a:bodyPr>
            <a:normAutofit lnSpcReduction="10000"/>
          </a:bodyPr>
          <a:lstStyle/>
          <a:p>
            <a:r>
              <a:rPr lang="en-AU" sz="2000" dirty="0" smtClean="0">
                <a:latin typeface="Arial Narrow" pitchFamily="34" charset="0"/>
              </a:rPr>
              <a:t>the “Yes” vote was a reaction to years of turmoil that included the resumption of a violent Kurdish insurgency, a wave of Islamic State terror attacks and last year's failed coup attempt.</a:t>
            </a:r>
          </a:p>
          <a:p>
            <a:r>
              <a:rPr lang="en-AU" sz="2000" dirty="0" smtClean="0">
                <a:latin typeface="Arial Narrow" pitchFamily="34" charset="0"/>
              </a:rPr>
              <a:t>Erdogan gains unlimited power. No more checks and balances. It granted him authority to control the parliament and judiciary and the power to rule Turkey by decree. The post of prime minister will be eliminated.</a:t>
            </a:r>
          </a:p>
          <a:p>
            <a:r>
              <a:rPr lang="en-AU" sz="2000" dirty="0" smtClean="0">
                <a:latin typeface="Arial Narrow" pitchFamily="34" charset="0"/>
              </a:rPr>
              <a:t>Narrow victory contested at home and by international observers. Unstamped ballots counted.  in 961 ballot boxes, 100% of the ballots were “yes”. And in a third of these 961 boxes, 100% of eligible voters had cast votes.</a:t>
            </a:r>
          </a:p>
          <a:p>
            <a:r>
              <a:rPr lang="en-AU" sz="2000" dirty="0" smtClean="0">
                <a:latin typeface="Arial Narrow" pitchFamily="34" charset="0"/>
              </a:rPr>
              <a:t>Allocated TV for speeches – Erdogan and AKP – 136 hours. The opposition – 31 hours.</a:t>
            </a:r>
          </a:p>
          <a:p>
            <a:r>
              <a:rPr lang="en-AU" sz="2000" dirty="0" smtClean="0">
                <a:latin typeface="Arial Narrow" pitchFamily="34" charset="0"/>
              </a:rPr>
              <a:t>Return of the death penalty as the final nail in the coffin of EU membership?</a:t>
            </a:r>
          </a:p>
          <a:p>
            <a:r>
              <a:rPr lang="en-AU" sz="2000" dirty="0" smtClean="0">
                <a:latin typeface="Arial Narrow" pitchFamily="34" charset="0"/>
              </a:rPr>
              <a:t>The close result does not give him legitimacy? Wings clipped for 2019 election? Or is a win a win for Erdogan?</a:t>
            </a:r>
          </a:p>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latin typeface="+mn-lt"/>
              </a:rPr>
              <a:t>Since the referendum</a:t>
            </a:r>
            <a:endParaRPr lang="en-AU" sz="3200" dirty="0">
              <a:latin typeface="+mn-lt"/>
            </a:endParaRPr>
          </a:p>
        </p:txBody>
      </p:sp>
      <p:sp>
        <p:nvSpPr>
          <p:cNvPr id="3" name="Content Placeholder 2"/>
          <p:cNvSpPr>
            <a:spLocks noGrp="1"/>
          </p:cNvSpPr>
          <p:nvPr>
            <p:ph idx="1"/>
          </p:nvPr>
        </p:nvSpPr>
        <p:spPr>
          <a:xfrm>
            <a:off x="467544" y="1628800"/>
            <a:ext cx="8229600" cy="4785395"/>
          </a:xfrm>
        </p:spPr>
        <p:txBody>
          <a:bodyPr>
            <a:normAutofit/>
          </a:bodyPr>
          <a:lstStyle/>
          <a:p>
            <a:r>
              <a:rPr lang="en-AU" sz="2000" dirty="0" smtClean="0">
                <a:latin typeface="Calibri" pitchFamily="34" charset="0"/>
                <a:cs typeface="Calibri" pitchFamily="34" charset="0"/>
              </a:rPr>
              <a:t>Since the referendum  another 4000 officials have been removed from office. They include more than 1,000 justice ministry workers, a similar number of army staff and more than 100 air force pilots.</a:t>
            </a:r>
          </a:p>
          <a:p>
            <a:r>
              <a:rPr lang="en-AU" sz="2000" dirty="0" smtClean="0">
                <a:latin typeface="Calibri" pitchFamily="34" charset="0"/>
                <a:cs typeface="Calibri" pitchFamily="34" charset="0"/>
              </a:rPr>
              <a:t>The latest sackings follow the suspension of more than 9000 police offices and another 1000 on Wednesday on suspicion of having links to the US-based cleric Fethullah Gulen.</a:t>
            </a:r>
          </a:p>
          <a:p>
            <a:r>
              <a:rPr lang="en-AU" sz="2000" dirty="0" smtClean="0">
                <a:latin typeface="Calibri" pitchFamily="34" charset="0"/>
                <a:cs typeface="Calibri" pitchFamily="34" charset="0"/>
              </a:rPr>
              <a:t>Access to Wikipedia cut and TV dating shows banned.</a:t>
            </a:r>
          </a:p>
          <a:p>
            <a:r>
              <a:rPr lang="en-AU" sz="2000" dirty="0" smtClean="0">
                <a:latin typeface="Calibri" pitchFamily="34" charset="0"/>
                <a:cs typeface="Calibri" pitchFamily="34" charset="0"/>
              </a:rPr>
              <a:t>Unlike European leaders Trump congratulates Erdogan on his win. A split between US and Europe.</a:t>
            </a:r>
          </a:p>
          <a:p>
            <a:r>
              <a:rPr lang="en-AU" sz="2000" dirty="0" smtClean="0">
                <a:latin typeface="Calibri" pitchFamily="34" charset="0"/>
                <a:cs typeface="Calibri" pitchFamily="34" charset="0"/>
              </a:rPr>
              <a:t>A State of emergency extended by 3 months.</a:t>
            </a:r>
          </a:p>
          <a:p>
            <a:r>
              <a:rPr lang="en-AU" sz="2000" dirty="0" smtClean="0">
                <a:latin typeface="Calibri" pitchFamily="34" charset="0"/>
                <a:cs typeface="Calibri" pitchFamily="34" charset="0"/>
              </a:rPr>
              <a:t>Turkey more polarised than he is willing to admit – might he have to strike a deal with the Kurds?</a:t>
            </a:r>
          </a:p>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153400" cy="608112"/>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TV and the national mood</a:t>
            </a:r>
            <a:endParaRPr lang="en-AU" sz="3200" dirty="0"/>
          </a:p>
        </p:txBody>
      </p:sp>
      <p:sp>
        <p:nvSpPr>
          <p:cNvPr id="5" name="Content Placeholder 4"/>
          <p:cNvSpPr>
            <a:spLocks noGrp="1"/>
          </p:cNvSpPr>
          <p:nvPr>
            <p:ph sz="quarter" idx="1"/>
          </p:nvPr>
        </p:nvSpPr>
        <p:spPr>
          <a:xfrm>
            <a:off x="609600" y="1589566"/>
            <a:ext cx="3886200" cy="5007785"/>
          </a:xfrm>
        </p:spPr>
        <p:txBody>
          <a:bodyPr>
            <a:noAutofit/>
          </a:bodyPr>
          <a:lstStyle/>
          <a:p>
            <a:r>
              <a:rPr lang="en-AU" sz="2000" dirty="0" smtClean="0">
                <a:latin typeface="Arial Narrow" pitchFamily="34" charset="0"/>
              </a:rPr>
              <a:t>Over three seasons so far, “Dirilis: Ertugrul” (Resurrection: Ertugrul) has described medieval campaigns waged by Turks against Christians. </a:t>
            </a:r>
          </a:p>
          <a:p>
            <a:r>
              <a:rPr lang="en-AU" sz="2000" dirty="0" smtClean="0">
                <a:latin typeface="Arial Narrow" pitchFamily="34" charset="0"/>
              </a:rPr>
              <a:t>Focusing on the life of Ertugrul Bey, father of Osman Bey, the 13</a:t>
            </a:r>
            <a:r>
              <a:rPr lang="en-AU" sz="2000" baseline="30000" dirty="0" smtClean="0">
                <a:latin typeface="Arial Narrow" pitchFamily="34" charset="0"/>
              </a:rPr>
              <a:t>th</a:t>
            </a:r>
            <a:r>
              <a:rPr lang="en-AU" sz="2000" dirty="0" smtClean="0">
                <a:latin typeface="Arial Narrow" pitchFamily="34" charset="0"/>
              </a:rPr>
              <a:t> century founder of the Ottoman Empire, the series leads television ratings in Turkey every week. </a:t>
            </a:r>
          </a:p>
          <a:p>
            <a:r>
              <a:rPr lang="en-AU" sz="2000" dirty="0" smtClean="0">
                <a:latin typeface="Arial Narrow" pitchFamily="34" charset="0"/>
              </a:rPr>
              <a:t>The first season featured a Turkish campaign against Crusaders in Anatolia, the second season battles against the Mongols, the third season war with the Christian Byzantines.</a:t>
            </a:r>
            <a:endParaRPr lang="en-AU" sz="2000" dirty="0">
              <a:latin typeface="Arial Narrow" pitchFamily="34" charset="0"/>
            </a:endParaRPr>
          </a:p>
        </p:txBody>
      </p:sp>
      <p:pic>
        <p:nvPicPr>
          <p:cNvPr id="7" name="Content Placeholder 6" descr="15armstrong-inyt-master768.jpg"/>
          <p:cNvPicPr>
            <a:picLocks noGrp="1" noChangeAspect="1"/>
          </p:cNvPicPr>
          <p:nvPr>
            <p:ph sz="quarter" idx="2"/>
          </p:nvPr>
        </p:nvPicPr>
        <p:blipFill>
          <a:blip r:embed="rId2" cstate="print"/>
          <a:stretch>
            <a:fillRect/>
          </a:stretch>
        </p:blipFill>
        <p:spPr>
          <a:xfrm>
            <a:off x="4499992" y="1700808"/>
            <a:ext cx="4392488" cy="3123258"/>
          </a:xfrm>
        </p:spPr>
      </p:pic>
      <p:sp>
        <p:nvSpPr>
          <p:cNvPr id="8" name="TextBox 7"/>
          <p:cNvSpPr txBox="1"/>
          <p:nvPr/>
        </p:nvSpPr>
        <p:spPr>
          <a:xfrm>
            <a:off x="4499992" y="5013176"/>
            <a:ext cx="4392488" cy="954107"/>
          </a:xfrm>
          <a:prstGeom prst="rect">
            <a:avLst/>
          </a:prstGeom>
          <a:noFill/>
        </p:spPr>
        <p:txBody>
          <a:bodyPr wrap="square" rtlCol="0">
            <a:spAutoFit/>
          </a:bodyPr>
          <a:lstStyle/>
          <a:p>
            <a:r>
              <a:rPr lang="en-AU" i="1" dirty="0" smtClean="0">
                <a:solidFill>
                  <a:srgbClr val="FF0000"/>
                </a:solidFill>
                <a:latin typeface="Arial Narrow" pitchFamily="34" charset="0"/>
              </a:rPr>
              <a:t>94% of Turks say that watching TV is their favourite activity. There is a huge export market for Turkish TV in the Middle East</a:t>
            </a:r>
            <a:r>
              <a:rPr lang="en-AU" sz="2000" i="1" dirty="0" smtClean="0">
                <a:solidFill>
                  <a:srgbClr val="FF0000"/>
                </a:solidFill>
                <a:latin typeface="Arial Narrow" pitchFamily="34" charset="0"/>
              </a:rPr>
              <a:t>.</a:t>
            </a:r>
            <a:endParaRPr lang="en-AU" sz="2000" i="1" dirty="0">
              <a:solidFill>
                <a:srgbClr val="FF0000"/>
              </a:solidFill>
              <a:latin typeface="Arial Narrow"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01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Turkey – not Ottomans just a little big bigger</a:t>
            </a:r>
            <a:endParaRPr lang="en-AU" sz="3200" dirty="0"/>
          </a:p>
        </p:txBody>
      </p:sp>
      <p:pic>
        <p:nvPicPr>
          <p:cNvPr id="4" name="Content Placeholder 3" descr="misaki-milli-nedir.jpg"/>
          <p:cNvPicPr>
            <a:picLocks noGrp="1" noChangeAspect="1"/>
          </p:cNvPicPr>
          <p:nvPr>
            <p:ph sz="quarter" idx="1"/>
          </p:nvPr>
        </p:nvPicPr>
        <p:blipFill>
          <a:blip r:embed="rId2" cstate="print"/>
          <a:stretch>
            <a:fillRect/>
          </a:stretch>
        </p:blipFill>
        <p:spPr>
          <a:xfrm>
            <a:off x="1115616" y="1700808"/>
            <a:ext cx="6984776" cy="4536504"/>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82413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AU" sz="3200" dirty="0" smtClean="0"/>
              <a:t>Reading guide</a:t>
            </a:r>
            <a:endParaRPr lang="en-AU" sz="3200" dirty="0"/>
          </a:p>
        </p:txBody>
      </p:sp>
      <p:pic>
        <p:nvPicPr>
          <p:cNvPr id="6" name="Content Placeholder 5" descr="7497268dedc8abcbdf735fc99bdbd71c.jpg"/>
          <p:cNvPicPr>
            <a:picLocks noGrp="1" noChangeAspect="1"/>
          </p:cNvPicPr>
          <p:nvPr>
            <p:ph sz="quarter" idx="1"/>
          </p:nvPr>
        </p:nvPicPr>
        <p:blipFill>
          <a:blip r:embed="rId2" cstate="print"/>
          <a:stretch>
            <a:fillRect/>
          </a:stretch>
        </p:blipFill>
        <p:spPr>
          <a:xfrm>
            <a:off x="1104336" y="1589088"/>
            <a:ext cx="2896727" cy="4572000"/>
          </a:xfrm>
        </p:spPr>
      </p:pic>
      <p:pic>
        <p:nvPicPr>
          <p:cNvPr id="7" name="Content Placeholder 6" descr="515ZRBj6-XL._AC_UL320_SR200,320_.jpg"/>
          <p:cNvPicPr>
            <a:picLocks noGrp="1" noChangeAspect="1"/>
          </p:cNvPicPr>
          <p:nvPr>
            <p:ph sz="quarter" idx="2"/>
          </p:nvPr>
        </p:nvPicPr>
        <p:blipFill>
          <a:blip r:embed="rId3" cstate="print"/>
          <a:stretch>
            <a:fillRect/>
          </a:stretch>
        </p:blipFill>
        <p:spPr>
          <a:xfrm>
            <a:off x="4716016" y="1628800"/>
            <a:ext cx="3024634" cy="453650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752128"/>
          </a:xfrm>
        </p:spPr>
        <p:style>
          <a:lnRef idx="2">
            <a:schemeClr val="accent2"/>
          </a:lnRef>
          <a:fillRef idx="1">
            <a:schemeClr val="lt1"/>
          </a:fillRef>
          <a:effectRef idx="0">
            <a:schemeClr val="accent2"/>
          </a:effectRef>
          <a:fontRef idx="minor">
            <a:schemeClr val="dk1"/>
          </a:fontRef>
        </p:style>
        <p:txBody>
          <a:bodyPr>
            <a:normAutofit/>
          </a:bodyPr>
          <a:lstStyle/>
          <a:p>
            <a:r>
              <a:rPr lang="en-AU" sz="4000" dirty="0" smtClean="0"/>
              <a:t>The rise of Mustafa Kemal – Ataturk</a:t>
            </a:r>
            <a:endParaRPr lang="en-AU" sz="4000" dirty="0"/>
          </a:p>
        </p:txBody>
      </p:sp>
      <p:pic>
        <p:nvPicPr>
          <p:cNvPr id="4" name="Content Placeholder 3" descr="ataturk3.jpg"/>
          <p:cNvPicPr>
            <a:picLocks noGrp="1" noChangeAspect="1"/>
          </p:cNvPicPr>
          <p:nvPr>
            <p:ph sz="quarter" idx="1"/>
          </p:nvPr>
        </p:nvPicPr>
        <p:blipFill>
          <a:blip r:embed="rId2" cstate="print"/>
          <a:stretch>
            <a:fillRect/>
          </a:stretch>
        </p:blipFill>
        <p:spPr>
          <a:xfrm>
            <a:off x="962025" y="2089150"/>
            <a:ext cx="3181350" cy="3571875"/>
          </a:xfrm>
        </p:spPr>
      </p:pic>
      <p:sp>
        <p:nvSpPr>
          <p:cNvPr id="6" name="Content Placeholder 5"/>
          <p:cNvSpPr>
            <a:spLocks noGrp="1"/>
          </p:cNvSpPr>
          <p:nvPr>
            <p:ph sz="quarter" idx="2"/>
          </p:nvPr>
        </p:nvSpPr>
        <p:spPr>
          <a:xfrm>
            <a:off x="4716016" y="1988840"/>
            <a:ext cx="3886200" cy="4104456"/>
          </a:xfrm>
        </p:spPr>
        <p:txBody>
          <a:bodyPr>
            <a:normAutofit fontScale="32500" lnSpcReduction="20000"/>
          </a:bodyPr>
          <a:lstStyle/>
          <a:p>
            <a:endParaRPr lang="en-AU" sz="6200" dirty="0" smtClean="0">
              <a:latin typeface="Calibri" pitchFamily="34" charset="0"/>
              <a:cs typeface="Calibri" pitchFamily="34" charset="0"/>
            </a:endParaRPr>
          </a:p>
          <a:p>
            <a:r>
              <a:rPr lang="en-AU" sz="6200" dirty="0" smtClean="0">
                <a:latin typeface="Calibri" pitchFamily="34" charset="0"/>
                <a:cs typeface="Calibri" pitchFamily="34" charset="0"/>
              </a:rPr>
              <a:t>Mustafa Kemal.  A revolutionary, army officer born in Greece.</a:t>
            </a:r>
          </a:p>
          <a:p>
            <a:r>
              <a:rPr lang="en-AU" sz="6200" dirty="0" smtClean="0">
                <a:latin typeface="Calibri" pitchFamily="34" charset="0"/>
                <a:cs typeface="Calibri" pitchFamily="34" charset="0"/>
              </a:rPr>
              <a:t>Ataturk  the hero of Gallipoli – sets him up for power.</a:t>
            </a:r>
          </a:p>
          <a:p>
            <a:r>
              <a:rPr lang="en-AU" sz="6200" dirty="0" smtClean="0">
                <a:latin typeface="Calibri" pitchFamily="34" charset="0"/>
                <a:cs typeface="Calibri" pitchFamily="34" charset="0"/>
              </a:rPr>
              <a:t>Ataturk sets Turkey on to the path of modernism and away from its Islamist past.</a:t>
            </a:r>
          </a:p>
          <a:p>
            <a:r>
              <a:rPr lang="en-AU" sz="6200" dirty="0" smtClean="0">
                <a:latin typeface="Calibri" pitchFamily="34" charset="0"/>
                <a:cs typeface="Calibri" pitchFamily="34" charset="0"/>
              </a:rPr>
              <a:t>1923 - Grand National Assembly declares Turkey a republic and Kemal Ataturk president.</a:t>
            </a:r>
          </a:p>
          <a:p>
            <a:endParaRPr lang="en-AU" dirty="0" smtClean="0">
              <a:latin typeface="Calibri" pitchFamily="34" charset="0"/>
              <a:cs typeface="Calibri" pitchFamily="34" charset="0"/>
            </a:endParaRPr>
          </a:p>
          <a:p>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0811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AU" sz="4000" dirty="0" smtClean="0"/>
              <a:t>Ataturk’s reforms</a:t>
            </a:r>
            <a:endParaRPr lang="en-AU" sz="4000" dirty="0"/>
          </a:p>
        </p:txBody>
      </p:sp>
      <p:sp>
        <p:nvSpPr>
          <p:cNvPr id="3" name="Content Placeholder 2"/>
          <p:cNvSpPr>
            <a:spLocks noGrp="1"/>
          </p:cNvSpPr>
          <p:nvPr>
            <p:ph sz="quarter" idx="1"/>
          </p:nvPr>
        </p:nvSpPr>
        <p:spPr>
          <a:xfrm>
            <a:off x="611560" y="1484784"/>
            <a:ext cx="8153400" cy="5184576"/>
          </a:xfrm>
        </p:spPr>
        <p:txBody>
          <a:bodyPr>
            <a:normAutofit fontScale="25000" lnSpcReduction="20000"/>
          </a:bodyPr>
          <a:lstStyle/>
          <a:p>
            <a:endParaRPr lang="en-AU" sz="8000" dirty="0" smtClean="0">
              <a:latin typeface="Calibri" pitchFamily="34" charset="0"/>
              <a:cs typeface="Calibri" pitchFamily="34" charset="0"/>
            </a:endParaRPr>
          </a:p>
          <a:p>
            <a:r>
              <a:rPr lang="en-AU" sz="8000" dirty="0" smtClean="0">
                <a:latin typeface="Calibri" pitchFamily="34" charset="0"/>
                <a:cs typeface="Calibri" pitchFamily="34" charset="0"/>
              </a:rPr>
              <a:t>Mustafa Kemal throws out British, Greeks and French during Turkey’s war of independence 1919-23.</a:t>
            </a:r>
          </a:p>
          <a:p>
            <a:r>
              <a:rPr lang="en-AU" sz="8000" dirty="0" smtClean="0">
                <a:latin typeface="Calibri" pitchFamily="34" charset="0"/>
                <a:cs typeface="Calibri" pitchFamily="34" charset="0"/>
              </a:rPr>
              <a:t>Swaps Greeks from Smyrna for Muslims in Greece.</a:t>
            </a:r>
          </a:p>
          <a:p>
            <a:r>
              <a:rPr lang="en-AU" sz="8000" dirty="0" smtClean="0">
                <a:latin typeface="Calibri" pitchFamily="34" charset="0"/>
                <a:cs typeface="Calibri" pitchFamily="34" charset="0"/>
              </a:rPr>
              <a:t>Turns Turkey into a secular state not multi ethnic like the Ottoman Empire but a nation with a single national identity. Turkey for the Turks so to speak.</a:t>
            </a:r>
          </a:p>
          <a:p>
            <a:r>
              <a:rPr lang="en-AU" sz="8000" dirty="0" smtClean="0">
                <a:latin typeface="Calibri" pitchFamily="34" charset="0"/>
                <a:cs typeface="Calibri" pitchFamily="34" charset="0"/>
              </a:rPr>
              <a:t>The Republic of Turkey created in  1923 with Mustafa Kemal as President.</a:t>
            </a:r>
          </a:p>
          <a:p>
            <a:r>
              <a:rPr lang="en-AU" sz="8000" dirty="0" smtClean="0">
                <a:latin typeface="Calibri" pitchFamily="34" charset="0"/>
                <a:cs typeface="Calibri" pitchFamily="34" charset="0"/>
              </a:rPr>
              <a:t>Often autocratic.</a:t>
            </a:r>
          </a:p>
          <a:p>
            <a:r>
              <a:rPr lang="en-AU" sz="8000" dirty="0" smtClean="0">
                <a:latin typeface="Calibri" pitchFamily="34" charset="0"/>
                <a:cs typeface="Calibri" pitchFamily="34" charset="0"/>
              </a:rPr>
              <a:t>Bans Islamic head gear, makes education secular, </a:t>
            </a:r>
          </a:p>
          <a:p>
            <a:r>
              <a:rPr lang="en-AU" sz="8000" dirty="0" smtClean="0">
                <a:latin typeface="Calibri" pitchFamily="34" charset="0"/>
                <a:cs typeface="Calibri" pitchFamily="34" charset="0"/>
              </a:rPr>
              <a:t>Promotes equal rights for women. Women given the vote </a:t>
            </a:r>
          </a:p>
          <a:p>
            <a:r>
              <a:rPr lang="en-AU" sz="8000" dirty="0" smtClean="0">
                <a:latin typeface="Calibri" pitchFamily="34" charset="0"/>
                <a:cs typeface="Calibri" pitchFamily="34" charset="0"/>
              </a:rPr>
              <a:t>Arabic replaced by Latin letters and the Turkish language,</a:t>
            </a:r>
          </a:p>
          <a:p>
            <a:r>
              <a:rPr lang="en-AU" sz="8000" dirty="0" smtClean="0">
                <a:latin typeface="Calibri" pitchFamily="34" charset="0"/>
                <a:cs typeface="Calibri" pitchFamily="34" charset="0"/>
              </a:rPr>
              <a:t> Islam removed from the constitution, Islamic courts and judges shut down. </a:t>
            </a:r>
          </a:p>
          <a:p>
            <a:r>
              <a:rPr lang="en-AU" sz="8000" dirty="0" smtClean="0">
                <a:latin typeface="Calibri" pitchFamily="34" charset="0"/>
                <a:cs typeface="Calibri" pitchFamily="34" charset="0"/>
              </a:rPr>
              <a:t>Western dress encouraged.</a:t>
            </a:r>
          </a:p>
          <a:p>
            <a:r>
              <a:rPr lang="en-AU" sz="8000" dirty="0" smtClean="0">
                <a:latin typeface="Calibri" pitchFamily="34" charset="0"/>
                <a:cs typeface="Calibri" pitchFamily="34" charset="0"/>
              </a:rPr>
              <a:t>Ottoman caliphate in Istanbul left merely as a figure head </a:t>
            </a:r>
            <a:r>
              <a:rPr lang="en-AU" sz="8000" dirty="0" smtClean="0"/>
              <a:t>.</a:t>
            </a:r>
          </a:p>
          <a:p>
            <a:endParaRPr lang="en-A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68012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AU" sz="3100" b="1" dirty="0" smtClean="0">
                <a:latin typeface="Calibri" pitchFamily="34" charset="0"/>
                <a:cs typeface="Calibri" pitchFamily="34" charset="0"/>
              </a:rPr>
              <a:t>The Military as the protectors of Ataturk's legacy</a:t>
            </a:r>
            <a:r>
              <a:rPr lang="en-AU" b="1" dirty="0" smtClean="0"/>
              <a:t/>
            </a:r>
            <a:br>
              <a:rPr lang="en-AU" b="1" dirty="0" smtClean="0"/>
            </a:br>
            <a:endParaRPr lang="en-AU" dirty="0"/>
          </a:p>
        </p:txBody>
      </p:sp>
      <p:sp>
        <p:nvSpPr>
          <p:cNvPr id="5" name="Content Placeholder 4"/>
          <p:cNvSpPr>
            <a:spLocks noGrp="1"/>
          </p:cNvSpPr>
          <p:nvPr>
            <p:ph sz="quarter" idx="1"/>
          </p:nvPr>
        </p:nvSpPr>
        <p:spPr/>
        <p:txBody>
          <a:bodyPr>
            <a:normAutofit fontScale="85000" lnSpcReduction="20000"/>
          </a:bodyPr>
          <a:lstStyle/>
          <a:p>
            <a:r>
              <a:rPr lang="en-AU" sz="2400" dirty="0" smtClean="0">
                <a:latin typeface="Calibri" pitchFamily="34" charset="0"/>
                <a:cs typeface="Calibri" pitchFamily="34" charset="0"/>
              </a:rPr>
              <a:t>1960 – Islamist PM elected overthrown by the Army</a:t>
            </a:r>
          </a:p>
          <a:p>
            <a:r>
              <a:rPr lang="en-AU" sz="2400" dirty="0" smtClean="0">
                <a:latin typeface="Calibri" pitchFamily="34" charset="0"/>
                <a:cs typeface="Calibri" pitchFamily="34" charset="0"/>
              </a:rPr>
              <a:t>1971 another coup</a:t>
            </a:r>
          </a:p>
          <a:p>
            <a:r>
              <a:rPr lang="en-AU" sz="2400" dirty="0" smtClean="0">
                <a:latin typeface="Calibri" pitchFamily="34" charset="0"/>
                <a:cs typeface="Calibri" pitchFamily="34" charset="0"/>
              </a:rPr>
              <a:t>1980 – military coup. Martial law</a:t>
            </a:r>
          </a:p>
          <a:p>
            <a:r>
              <a:rPr lang="en-AU" sz="2400" dirty="0" smtClean="0">
                <a:latin typeface="Calibri" pitchFamily="34" charset="0"/>
                <a:cs typeface="Calibri" pitchFamily="34" charset="0"/>
              </a:rPr>
              <a:t>1997 – Military coup</a:t>
            </a:r>
          </a:p>
          <a:p>
            <a:r>
              <a:rPr lang="en-AU" sz="2400" dirty="0" smtClean="0">
                <a:latin typeface="Calibri" pitchFamily="34" charset="0"/>
                <a:cs typeface="Calibri" pitchFamily="34" charset="0"/>
              </a:rPr>
              <a:t>2016 – a failed coup?</a:t>
            </a:r>
          </a:p>
          <a:p>
            <a:r>
              <a:rPr lang="en-AU" sz="2400" dirty="0" smtClean="0">
                <a:latin typeface="Calibri" pitchFamily="34" charset="0"/>
                <a:cs typeface="Calibri" pitchFamily="34" charset="0"/>
              </a:rPr>
              <a:t>Why do armies always get involved in developing countries? </a:t>
            </a:r>
          </a:p>
          <a:p>
            <a:r>
              <a:rPr lang="en-AU" sz="2400" dirty="0" smtClean="0">
                <a:latin typeface="Calibri" pitchFamily="34" charset="0"/>
                <a:cs typeface="Calibri" pitchFamily="34" charset="0"/>
              </a:rPr>
              <a:t>The military are determined to see that Turkey does not become an Islamist state</a:t>
            </a:r>
          </a:p>
          <a:p>
            <a:r>
              <a:rPr lang="en-AU" sz="2400" dirty="0" smtClean="0">
                <a:latin typeface="Calibri" pitchFamily="34" charset="0"/>
                <a:cs typeface="Calibri" pitchFamily="34" charset="0"/>
              </a:rPr>
              <a:t>Now effectively undermined as a political force by Erdogan?</a:t>
            </a:r>
            <a:endParaRPr lang="en-AU" sz="2400" dirty="0">
              <a:latin typeface="Calibri" pitchFamily="34" charset="0"/>
              <a:cs typeface="Calibri" pitchFamily="34" charset="0"/>
            </a:endParaRPr>
          </a:p>
        </p:txBody>
      </p:sp>
      <p:pic>
        <p:nvPicPr>
          <p:cNvPr id="7" name="Content Placeholder 6" descr="turkey-military-akp-nationalturk-34567.jpg"/>
          <p:cNvPicPr>
            <a:picLocks noGrp="1" noChangeAspect="1"/>
          </p:cNvPicPr>
          <p:nvPr>
            <p:ph sz="quarter" idx="2"/>
          </p:nvPr>
        </p:nvPicPr>
        <p:blipFill>
          <a:blip r:embed="rId2" cstate="print"/>
          <a:stretch>
            <a:fillRect/>
          </a:stretch>
        </p:blipFill>
        <p:spPr>
          <a:xfrm>
            <a:off x="4355976" y="1772816"/>
            <a:ext cx="4608512" cy="36004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normAutofit/>
          </a:bodyPr>
          <a:lstStyle/>
          <a:p>
            <a:r>
              <a:rPr lang="en-AU" sz="4000" dirty="0" smtClean="0"/>
              <a:t>The rise of Islam</a:t>
            </a:r>
            <a:endParaRPr lang="en-AU" sz="4000" dirty="0"/>
          </a:p>
        </p:txBody>
      </p:sp>
      <p:sp>
        <p:nvSpPr>
          <p:cNvPr id="3" name="Content Placeholder 2"/>
          <p:cNvSpPr>
            <a:spLocks noGrp="1"/>
          </p:cNvSpPr>
          <p:nvPr>
            <p:ph sz="quarter" idx="1"/>
          </p:nvPr>
        </p:nvSpPr>
        <p:spPr>
          <a:xfrm>
            <a:off x="395536" y="1700808"/>
            <a:ext cx="8229600" cy="4896543"/>
          </a:xfrm>
        </p:spPr>
        <p:txBody>
          <a:bodyPr>
            <a:normAutofit/>
          </a:bodyPr>
          <a:lstStyle/>
          <a:p>
            <a:pPr fontAlgn="base"/>
            <a:r>
              <a:rPr lang="en-AU" sz="2000" dirty="0" smtClean="0">
                <a:latin typeface="Calibri" pitchFamily="34" charset="0"/>
                <a:cs typeface="Calibri" pitchFamily="34" charset="0"/>
              </a:rPr>
              <a:t>2001</a:t>
            </a:r>
            <a:r>
              <a:rPr lang="en-AU" sz="2000" b="1" dirty="0" smtClean="0">
                <a:latin typeface="Calibri" pitchFamily="34" charset="0"/>
                <a:cs typeface="Calibri" pitchFamily="34" charset="0"/>
              </a:rPr>
              <a:t> </a:t>
            </a:r>
            <a:r>
              <a:rPr lang="en-AU" sz="2000" dirty="0" smtClean="0">
                <a:latin typeface="Calibri" pitchFamily="34" charset="0"/>
                <a:cs typeface="Calibri" pitchFamily="34" charset="0"/>
              </a:rPr>
              <a:t>June - Constitutional Court bans opposition pro-Islamic Virtue Party, saying it had become focus of anti-secular activities.</a:t>
            </a:r>
          </a:p>
          <a:p>
            <a:pPr fontAlgn="base"/>
            <a:r>
              <a:rPr lang="en-AU" sz="2000" dirty="0" smtClean="0">
                <a:latin typeface="Calibri" pitchFamily="34" charset="0"/>
                <a:cs typeface="Calibri" pitchFamily="34" charset="0"/>
              </a:rPr>
              <a:t>2001 – AKP founded by joining a group of conservative parties together.</a:t>
            </a:r>
          </a:p>
          <a:p>
            <a:pPr fontAlgn="base"/>
            <a:r>
              <a:rPr lang="en-AU" sz="2000" dirty="0" smtClean="0">
                <a:latin typeface="Calibri" pitchFamily="34" charset="0"/>
                <a:cs typeface="Calibri" pitchFamily="34" charset="0"/>
              </a:rPr>
              <a:t>2002 January - Turkish men are no longer regarded in law as head of the family. The move gives women full legal equality with men, 66 years after women's rights were put on the statute books.</a:t>
            </a:r>
          </a:p>
          <a:p>
            <a:pPr fontAlgn="base"/>
            <a:r>
              <a:rPr lang="en-AU" sz="2000" dirty="0" smtClean="0">
                <a:latin typeface="Calibri" pitchFamily="34" charset="0"/>
                <a:cs typeface="Calibri" pitchFamily="34" charset="0"/>
              </a:rPr>
              <a:t>2002 August - Parliament approves reforms aimed at securing EU membership. Death sentence to be abolished and bans on Kurdish education, broadcasting to be lifted.</a:t>
            </a:r>
          </a:p>
          <a:p>
            <a:r>
              <a:rPr lang="en-AU" sz="2000" dirty="0" smtClean="0">
                <a:latin typeface="Calibri" pitchFamily="34" charset="0"/>
                <a:cs typeface="Calibri" pitchFamily="34" charset="0"/>
              </a:rPr>
              <a:t>2002</a:t>
            </a:r>
            <a:r>
              <a:rPr lang="en-AU" sz="2000" b="1" dirty="0" smtClean="0">
                <a:latin typeface="Calibri" pitchFamily="34" charset="0"/>
                <a:cs typeface="Calibri" pitchFamily="34" charset="0"/>
              </a:rPr>
              <a:t> </a:t>
            </a:r>
            <a:r>
              <a:rPr lang="en-AU" sz="2000" dirty="0" smtClean="0">
                <a:latin typeface="Calibri" pitchFamily="34" charset="0"/>
                <a:cs typeface="Calibri" pitchFamily="34" charset="0"/>
              </a:rPr>
              <a:t> - Islamist-based Justice and Development Party (AK) wins landslide election victory. Party promises to stick to secular principles of constitution</a:t>
            </a:r>
          </a:p>
          <a:p>
            <a:endParaRPr lang="en-AU" dirty="0"/>
          </a:p>
        </p:txBody>
      </p:sp>
      <p:pic>
        <p:nvPicPr>
          <p:cNvPr id="4" name="Picture 3" descr="images.jpg"/>
          <p:cNvPicPr>
            <a:picLocks noChangeAspect="1"/>
          </p:cNvPicPr>
          <p:nvPr/>
        </p:nvPicPr>
        <p:blipFill>
          <a:blip r:embed="rId2" cstate="print"/>
          <a:stretch>
            <a:fillRect/>
          </a:stretch>
        </p:blipFill>
        <p:spPr>
          <a:xfrm>
            <a:off x="5508104" y="0"/>
            <a:ext cx="1584176" cy="16288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969</TotalTime>
  <Words>2846</Words>
  <Application>Microsoft Office PowerPoint</Application>
  <PresentationFormat>On-screen Show (4:3)</PresentationFormat>
  <Paragraphs>307</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Median</vt:lpstr>
      <vt:lpstr>Just for starters</vt:lpstr>
      <vt:lpstr>Turkey – neither East nor West</vt:lpstr>
      <vt:lpstr>Slide 3</vt:lpstr>
      <vt:lpstr>The beginning- The Ottoman Empire</vt:lpstr>
      <vt:lpstr>Before and during World War 1 </vt:lpstr>
      <vt:lpstr>The rise of Mustafa Kemal – Ataturk</vt:lpstr>
      <vt:lpstr>Ataturk’s reforms</vt:lpstr>
      <vt:lpstr>The Military as the protectors of Ataturk's legacy </vt:lpstr>
      <vt:lpstr>The rise of Islam</vt:lpstr>
      <vt:lpstr>Islamist party victorious</vt:lpstr>
      <vt:lpstr>Tensions in Modern Turkey</vt:lpstr>
      <vt:lpstr>The military and the Kurds</vt:lpstr>
      <vt:lpstr>Who is fighting whom?</vt:lpstr>
      <vt:lpstr>Peshmerga – YPG and PKK</vt:lpstr>
      <vt:lpstr>Turkey, the YPG and PKK</vt:lpstr>
      <vt:lpstr>Where the Kurds are</vt:lpstr>
      <vt:lpstr>Irbil – the capital of Kurdistan</vt:lpstr>
      <vt:lpstr>Turkey and Europe</vt:lpstr>
      <vt:lpstr>And the EU</vt:lpstr>
      <vt:lpstr>Turkey and Europe</vt:lpstr>
      <vt:lpstr>Turkey and the EU migrant deal</vt:lpstr>
      <vt:lpstr>Secularist protest</vt:lpstr>
      <vt:lpstr>Conflict at home and abroad</vt:lpstr>
      <vt:lpstr>Erdogan and wife Emine – the new Ataturk?</vt:lpstr>
      <vt:lpstr>Erdogan presidency</vt:lpstr>
      <vt:lpstr>Erdogan’s double game and the cult of personality</vt:lpstr>
      <vt:lpstr>2015 election results</vt:lpstr>
      <vt:lpstr>Erdogan for and against</vt:lpstr>
      <vt:lpstr>Terrorist attacks 2016.</vt:lpstr>
      <vt:lpstr>Erdogan - background</vt:lpstr>
      <vt:lpstr>Turkey under Erdogan</vt:lpstr>
      <vt:lpstr>The 15 July 2016 attempted coup</vt:lpstr>
      <vt:lpstr>The attempted coup - 2016</vt:lpstr>
      <vt:lpstr>Erdogan continued</vt:lpstr>
      <vt:lpstr>Fethullah Gulen – 4 million followers of Democratic Islam </vt:lpstr>
      <vt:lpstr>Gulen and the Gulenist movement</vt:lpstr>
      <vt:lpstr>Since the coup</vt:lpstr>
      <vt:lpstr>How can Turkey function after the purges?</vt:lpstr>
      <vt:lpstr>Spill over of the Syrian Conflict</vt:lpstr>
      <vt:lpstr>Turkey invades Northern Syria</vt:lpstr>
      <vt:lpstr>The Syrian conflict 2</vt:lpstr>
      <vt:lpstr>Where do they want them to go – east of the Euphrates </vt:lpstr>
      <vt:lpstr>Turkey and the US</vt:lpstr>
      <vt:lpstr>Turkey and the US – part two</vt:lpstr>
      <vt:lpstr>And just to make it a bit more complicated</vt:lpstr>
      <vt:lpstr>Turkey and the region</vt:lpstr>
      <vt:lpstr>The changes to the constitution – April 2017</vt:lpstr>
      <vt:lpstr>Turks in Germany</vt:lpstr>
      <vt:lpstr>How Turks overseas voted (for)</vt:lpstr>
      <vt:lpstr>What the referendum result means</vt:lpstr>
      <vt:lpstr>Since the referendum</vt:lpstr>
      <vt:lpstr>TV and the national mood</vt:lpstr>
      <vt:lpstr>Turkey – not Ottomans just a little big bigger</vt:lpstr>
      <vt:lpstr>Reading guide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 – neither East nor West</dc:title>
  <dc:creator>user</dc:creator>
  <cp:lastModifiedBy>user</cp:lastModifiedBy>
  <cp:revision>203</cp:revision>
  <dcterms:created xsi:type="dcterms:W3CDTF">2016-09-12T05:41:47Z</dcterms:created>
  <dcterms:modified xsi:type="dcterms:W3CDTF">2017-05-16T09:15:46Z</dcterms:modified>
</cp:coreProperties>
</file>