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301" r:id="rId6"/>
    <p:sldId id="302" r:id="rId7"/>
    <p:sldId id="303" r:id="rId8"/>
    <p:sldId id="291" r:id="rId9"/>
    <p:sldId id="261" r:id="rId10"/>
    <p:sldId id="258" r:id="rId11"/>
    <p:sldId id="259" r:id="rId12"/>
    <p:sldId id="283" r:id="rId13"/>
    <p:sldId id="290" r:id="rId14"/>
    <p:sldId id="282" r:id="rId15"/>
    <p:sldId id="292" r:id="rId16"/>
    <p:sldId id="262" r:id="rId17"/>
    <p:sldId id="263" r:id="rId18"/>
    <p:sldId id="266" r:id="rId19"/>
    <p:sldId id="260" r:id="rId20"/>
    <p:sldId id="265" r:id="rId21"/>
    <p:sldId id="264" r:id="rId22"/>
    <p:sldId id="286" r:id="rId23"/>
    <p:sldId id="268" r:id="rId24"/>
    <p:sldId id="287" r:id="rId25"/>
    <p:sldId id="267" r:id="rId26"/>
    <p:sldId id="269" r:id="rId27"/>
    <p:sldId id="270" r:id="rId28"/>
    <p:sldId id="271" r:id="rId29"/>
    <p:sldId id="273" r:id="rId30"/>
    <p:sldId id="274" r:id="rId31"/>
    <p:sldId id="275" r:id="rId32"/>
    <p:sldId id="277" r:id="rId33"/>
    <p:sldId id="276" r:id="rId34"/>
    <p:sldId id="289" r:id="rId35"/>
    <p:sldId id="278" r:id="rId36"/>
    <p:sldId id="279" r:id="rId37"/>
    <p:sldId id="280" r:id="rId38"/>
    <p:sldId id="281" r:id="rId39"/>
    <p:sldId id="284" r:id="rId40"/>
    <p:sldId id="293" r:id="rId41"/>
    <p:sldId id="294" r:id="rId42"/>
    <p:sldId id="295" r:id="rId43"/>
    <p:sldId id="296" r:id="rId44"/>
    <p:sldId id="297" r:id="rId45"/>
    <p:sldId id="28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54" y="210"/>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6B0E9C-CE84-4A7C-B7D7-B848EF0C1F13}" type="datetimeFigureOut">
              <a:rPr lang="en-AU" smtClean="0"/>
              <a:pPr/>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6B0E9C-CE84-4A7C-B7D7-B848EF0C1F13}" type="datetimeFigureOut">
              <a:rPr lang="en-AU" smtClean="0"/>
              <a:pPr/>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6B0E9C-CE84-4A7C-B7D7-B848EF0C1F13}" type="datetimeFigureOut">
              <a:rPr lang="en-AU" smtClean="0"/>
              <a:pPr/>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6B0E9C-CE84-4A7C-B7D7-B848EF0C1F13}" type="datetimeFigureOut">
              <a:rPr lang="en-AU" smtClean="0"/>
              <a:pPr/>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B0E9C-CE84-4A7C-B7D7-B848EF0C1F13}" type="datetimeFigureOut">
              <a:rPr lang="en-AU" smtClean="0"/>
              <a:pPr/>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6B0E9C-CE84-4A7C-B7D7-B848EF0C1F13}" type="datetimeFigureOut">
              <a:rPr lang="en-AU" smtClean="0"/>
              <a:pPr/>
              <a:t>1/05/2017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6B0E9C-CE84-4A7C-B7D7-B848EF0C1F13}" type="datetimeFigureOut">
              <a:rPr lang="en-AU" smtClean="0"/>
              <a:pPr/>
              <a:t>1/05/2017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6B0E9C-CE84-4A7C-B7D7-B848EF0C1F13}" type="datetimeFigureOut">
              <a:rPr lang="en-AU" smtClean="0"/>
              <a:pPr/>
              <a:t>1/05/2017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B0E9C-CE84-4A7C-B7D7-B848EF0C1F13}" type="datetimeFigureOut">
              <a:rPr lang="en-AU" smtClean="0"/>
              <a:pPr/>
              <a:t>1/05/2017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B0E9C-CE84-4A7C-B7D7-B848EF0C1F13}" type="datetimeFigureOut">
              <a:rPr lang="en-AU" smtClean="0"/>
              <a:pPr/>
              <a:t>1/05/2017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B0E9C-CE84-4A7C-B7D7-B848EF0C1F13}" type="datetimeFigureOut">
              <a:rPr lang="en-AU" smtClean="0"/>
              <a:pPr/>
              <a:t>1/05/2017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C889C9-3EDB-41A8-97F5-271DBF834B8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B0E9C-CE84-4A7C-B7D7-B848EF0C1F13}" type="datetimeFigureOut">
              <a:rPr lang="en-AU" smtClean="0"/>
              <a:pPr/>
              <a:t>1/05/2017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889C9-3EDB-41A8-97F5-271DBF834B8B}"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ljazeera.com/news/2016/05/syria-civil-war-explained-160505084119966.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Update session – Europe and North Korea</a:t>
            </a:r>
            <a:endParaRPr lang="en-AU" dirty="0"/>
          </a:p>
        </p:txBody>
      </p:sp>
      <p:sp>
        <p:nvSpPr>
          <p:cNvPr id="3" name="Subtitle 2"/>
          <p:cNvSpPr>
            <a:spLocks noGrp="1"/>
          </p:cNvSpPr>
          <p:nvPr>
            <p:ph type="subTitle" idx="1"/>
          </p:nvPr>
        </p:nvSpPr>
        <p:spPr>
          <a:noFill/>
        </p:spPr>
        <p:txBody>
          <a:bodyPr/>
          <a:lstStyle/>
          <a:p>
            <a:r>
              <a:rPr lang="en-AU" smtClean="0">
                <a:solidFill>
                  <a:schemeClr val="tx1"/>
                </a:solidFill>
              </a:rPr>
              <a:t>Beechworth </a:t>
            </a:r>
            <a:r>
              <a:rPr lang="en-AU" dirty="0" smtClean="0">
                <a:solidFill>
                  <a:schemeClr val="tx1"/>
                </a:solidFill>
              </a:rPr>
              <a:t>U3A - 2017</a:t>
            </a:r>
            <a:endParaRPr lang="en-A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North Korea – why there are no options</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During the Cold War both at similar stage of development. 1990s SK booms – NK prepares for war.</a:t>
            </a:r>
          </a:p>
          <a:p>
            <a:r>
              <a:rPr lang="en-AU" sz="2000" dirty="0" smtClean="0">
                <a:latin typeface="Arial Narrow" pitchFamily="34" charset="0"/>
              </a:rPr>
              <a:t>NK – permanent state of war to stave off challenges to regime internally.</a:t>
            </a:r>
          </a:p>
          <a:p>
            <a:r>
              <a:rPr lang="en-AU" sz="2000" dirty="0" smtClean="0">
                <a:latin typeface="Arial Narrow" pitchFamily="34" charset="0"/>
              </a:rPr>
              <a:t>1991 – Soviet support disappears leaving it vulnerable to the US.</a:t>
            </a:r>
          </a:p>
          <a:p>
            <a:r>
              <a:rPr lang="en-AU" sz="2000" dirty="0" smtClean="0">
                <a:latin typeface="Arial Narrow" pitchFamily="34" charset="0"/>
              </a:rPr>
              <a:t>Threats against neighbours means it cannot back down.</a:t>
            </a:r>
          </a:p>
          <a:p>
            <a:r>
              <a:rPr lang="en-AU" sz="2000" dirty="0" smtClean="0">
                <a:latin typeface="Arial Narrow" pitchFamily="34" charset="0"/>
              </a:rPr>
              <a:t>Aim to make SK a nuclear hostage against US strike</a:t>
            </a:r>
          </a:p>
          <a:p>
            <a:r>
              <a:rPr lang="en-AU" sz="2000" dirty="0" smtClean="0">
                <a:latin typeface="Arial Narrow" pitchFamily="34" charset="0"/>
              </a:rPr>
              <a:t>React first  because the US can wipe it out.</a:t>
            </a:r>
          </a:p>
          <a:p>
            <a:r>
              <a:rPr lang="en-AU" sz="2000" dirty="0" smtClean="0">
                <a:latin typeface="Arial Narrow" pitchFamily="34" charset="0"/>
              </a:rPr>
              <a:t>Sanctions won't work as it did in Iran </a:t>
            </a:r>
            <a:r>
              <a:rPr lang="en-AU" sz="2000" smtClean="0">
                <a:latin typeface="Arial Narrow" pitchFamily="34" charset="0"/>
              </a:rPr>
              <a:t>– </a:t>
            </a:r>
            <a:r>
              <a:rPr lang="en-AU" sz="2000" smtClean="0">
                <a:latin typeface="Arial Narrow" pitchFamily="34" charset="0"/>
              </a:rPr>
              <a:t>1990s -10</a:t>
            </a:r>
            <a:r>
              <a:rPr lang="en-AU" sz="2000" dirty="0" smtClean="0">
                <a:latin typeface="Arial Narrow" pitchFamily="34" charset="0"/>
              </a:rPr>
              <a:t>% of population died during the famine.</a:t>
            </a:r>
          </a:p>
          <a:p>
            <a:r>
              <a:rPr lang="en-AU" sz="2000" dirty="0" smtClean="0">
                <a:latin typeface="Arial Narrow" pitchFamily="34" charset="0"/>
              </a:rPr>
              <a:t>Cyber attacks only slows down the process.</a:t>
            </a:r>
          </a:p>
          <a:p>
            <a:r>
              <a:rPr lang="en-AU" sz="2000" dirty="0" smtClean="0">
                <a:latin typeface="Arial Narrow" pitchFamily="34" charset="0"/>
              </a:rPr>
              <a:t>Seoul as a near target 25 million people – an acceptable risk?</a:t>
            </a:r>
          </a:p>
          <a:p>
            <a:r>
              <a:rPr lang="en-AU" sz="2000" dirty="0" smtClean="0">
                <a:latin typeface="Arial Narrow" pitchFamily="34" charset="0"/>
              </a:rPr>
              <a:t>US to leave SK as the only deal the North would accept – neigbours (e.g. Japan) would not.</a:t>
            </a:r>
            <a:endParaRPr lang="en-AU" sz="2000" dirty="0">
              <a:latin typeface="Arial Narrow"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How does North Korea survive?</a:t>
            </a:r>
            <a:endParaRPr lang="en-AU" sz="3200" dirty="0">
              <a:latin typeface="+mn-lt"/>
            </a:endParaRPr>
          </a:p>
        </p:txBody>
      </p:sp>
      <p:sp>
        <p:nvSpPr>
          <p:cNvPr id="3" name="Content Placeholder 2"/>
          <p:cNvSpPr>
            <a:spLocks noGrp="1"/>
          </p:cNvSpPr>
          <p:nvPr>
            <p:ph idx="1"/>
          </p:nvPr>
        </p:nvSpPr>
        <p:spPr>
          <a:xfrm>
            <a:off x="457200" y="1340768"/>
            <a:ext cx="8229600" cy="5040560"/>
          </a:xfrm>
        </p:spPr>
        <p:txBody>
          <a:bodyPr>
            <a:normAutofit/>
          </a:bodyPr>
          <a:lstStyle/>
          <a:p>
            <a:r>
              <a:rPr lang="en-AU" sz="2000" dirty="0" smtClean="0">
                <a:latin typeface="Arial Narrow" pitchFamily="34" charset="0"/>
              </a:rPr>
              <a:t>China has cut off coal imports – 80% of their revenue in NK.</a:t>
            </a:r>
          </a:p>
          <a:p>
            <a:r>
              <a:rPr lang="en-AU" sz="2000" dirty="0" smtClean="0">
                <a:latin typeface="Arial Narrow" pitchFamily="34" charset="0"/>
              </a:rPr>
              <a:t>Chinese flights to NK suspended or reduced.</a:t>
            </a:r>
          </a:p>
          <a:p>
            <a:r>
              <a:rPr lang="en-AU" sz="2000" dirty="0" smtClean="0">
                <a:latin typeface="Arial Narrow" pitchFamily="34" charset="0"/>
              </a:rPr>
              <a:t>China conducts military exercises on the border with NK.</a:t>
            </a:r>
          </a:p>
          <a:p>
            <a:r>
              <a:rPr lang="en-AU" sz="2000" dirty="0" smtClean="0">
                <a:latin typeface="Arial Narrow" pitchFamily="34" charset="0"/>
              </a:rPr>
              <a:t>No observer sent to NK national celebrations.</a:t>
            </a:r>
          </a:p>
          <a:p>
            <a:r>
              <a:rPr lang="en-AU" sz="2000" dirty="0" smtClean="0">
                <a:latin typeface="Arial Narrow" pitchFamily="34" charset="0"/>
              </a:rPr>
              <a:t>However – NK sources of revenue have diversified and food distribution better organised.</a:t>
            </a:r>
          </a:p>
          <a:p>
            <a:pPr algn="ctr">
              <a:buNone/>
            </a:pPr>
            <a:r>
              <a:rPr lang="en-AU" sz="2000" u="sng" dirty="0" smtClean="0">
                <a:latin typeface="Arial Narrow" pitchFamily="34" charset="0"/>
              </a:rPr>
              <a:t>Also generates cash from:</a:t>
            </a:r>
          </a:p>
          <a:p>
            <a:pPr algn="ctr">
              <a:buNone/>
            </a:pPr>
            <a:endParaRPr lang="en-AU" sz="2000" u="sng" dirty="0" smtClean="0">
              <a:latin typeface="Arial Narrow" pitchFamily="34" charset="0"/>
            </a:endParaRPr>
          </a:p>
          <a:p>
            <a:r>
              <a:rPr lang="en-AU" sz="2000" dirty="0" smtClean="0">
                <a:latin typeface="Arial Narrow" pitchFamily="34" charset="0"/>
              </a:rPr>
              <a:t>Bank hacks – SWIFT system attacked – Bangladeshi bank</a:t>
            </a:r>
          </a:p>
          <a:p>
            <a:r>
              <a:rPr lang="en-AU" sz="2000" dirty="0" smtClean="0">
                <a:latin typeface="Arial Narrow" pitchFamily="34" charset="0"/>
              </a:rPr>
              <a:t>Drugs in diplomatic bags etc</a:t>
            </a:r>
          </a:p>
          <a:p>
            <a:r>
              <a:rPr lang="en-AU" sz="2000" dirty="0" smtClean="0">
                <a:latin typeface="Arial Narrow" pitchFamily="34" charset="0"/>
              </a:rPr>
              <a:t>Counterfeit money - $US 100 notes</a:t>
            </a:r>
          </a:p>
          <a:p>
            <a:r>
              <a:rPr lang="en-AU" sz="2000" dirty="0" smtClean="0">
                <a:latin typeface="Arial Narrow" pitchFamily="34" charset="0"/>
              </a:rPr>
              <a:t>Arms sales to Syria and Iran through 3</a:t>
            </a:r>
            <a:r>
              <a:rPr lang="en-AU" sz="2000" baseline="30000" dirty="0" smtClean="0">
                <a:latin typeface="Arial Narrow" pitchFamily="34" charset="0"/>
              </a:rPr>
              <a:t>rd</a:t>
            </a:r>
            <a:r>
              <a:rPr lang="en-AU" sz="2000" dirty="0" smtClean="0">
                <a:latin typeface="Arial Narrow" pitchFamily="34" charset="0"/>
              </a:rPr>
              <a:t> parties.</a:t>
            </a:r>
          </a:p>
          <a:p>
            <a:r>
              <a:rPr lang="en-AU" sz="2000" dirty="0" smtClean="0">
                <a:latin typeface="Arial Narrow" pitchFamily="34" charset="0"/>
              </a:rPr>
              <a:t>Selling labour overseas ( slave labour) with 90% remittances back to the regime.</a:t>
            </a:r>
            <a:endParaRPr lang="en-AU" sz="2000" dirty="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North Korea’s missiles</a:t>
            </a:r>
            <a:endParaRPr lang="en-AU" sz="3200" dirty="0">
              <a:latin typeface="+mn-lt"/>
            </a:endParaRPr>
          </a:p>
        </p:txBody>
      </p:sp>
      <p:pic>
        <p:nvPicPr>
          <p:cNvPr id="4" name="Content Placeholder 3" descr="NKMissile.jpg"/>
          <p:cNvPicPr>
            <a:picLocks noGrp="1" noChangeAspect="1"/>
          </p:cNvPicPr>
          <p:nvPr>
            <p:ph idx="1"/>
          </p:nvPr>
        </p:nvPicPr>
        <p:blipFill>
          <a:blip r:embed="rId2" cstate="print"/>
          <a:stretch>
            <a:fillRect/>
          </a:stretch>
        </p:blipFill>
        <p:spPr>
          <a:xfrm>
            <a:off x="2051720" y="1341438"/>
            <a:ext cx="4392488" cy="55165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THAAD system</a:t>
            </a:r>
            <a:endParaRPr lang="en-AU" sz="3200" dirty="0"/>
          </a:p>
        </p:txBody>
      </p:sp>
      <p:pic>
        <p:nvPicPr>
          <p:cNvPr id="7" name="Content Placeholder 6" descr="THAAD.jpg"/>
          <p:cNvPicPr>
            <a:picLocks noGrp="1" noChangeAspect="1"/>
          </p:cNvPicPr>
          <p:nvPr>
            <p:ph sz="half" idx="1"/>
          </p:nvPr>
        </p:nvPicPr>
        <p:blipFill>
          <a:blip r:embed="rId2" cstate="print"/>
          <a:stretch>
            <a:fillRect/>
          </a:stretch>
        </p:blipFill>
        <p:spPr>
          <a:xfrm>
            <a:off x="457200" y="1340768"/>
            <a:ext cx="4038600" cy="4824535"/>
          </a:xfrm>
        </p:spPr>
      </p:pic>
      <p:pic>
        <p:nvPicPr>
          <p:cNvPr id="8" name="Content Placeholder 7" descr="thaad2.png"/>
          <p:cNvPicPr>
            <a:picLocks noGrp="1" noChangeAspect="1"/>
          </p:cNvPicPr>
          <p:nvPr>
            <p:ph sz="half" idx="2"/>
          </p:nvPr>
        </p:nvPicPr>
        <p:blipFill>
          <a:blip r:embed="rId3" cstate="print"/>
          <a:stretch>
            <a:fillRect/>
          </a:stretch>
        </p:blipFill>
        <p:spPr>
          <a:xfrm>
            <a:off x="4644008" y="1268760"/>
            <a:ext cx="4038600" cy="4896544"/>
          </a:xfrm>
        </p:spPr>
      </p:pic>
      <p:sp>
        <p:nvSpPr>
          <p:cNvPr id="9" name="TextBox 8"/>
          <p:cNvSpPr txBox="1"/>
          <p:nvPr/>
        </p:nvSpPr>
        <p:spPr>
          <a:xfrm>
            <a:off x="467544" y="332656"/>
            <a:ext cx="2304256" cy="646331"/>
          </a:xfrm>
          <a:prstGeom prst="rect">
            <a:avLst/>
          </a:prstGeom>
          <a:noFill/>
        </p:spPr>
        <p:txBody>
          <a:bodyPr wrap="square" rtlCol="0">
            <a:spAutoFit/>
          </a:bodyPr>
          <a:lstStyle/>
          <a:p>
            <a:r>
              <a:rPr lang="en-AU" sz="1200" dirty="0" smtClean="0"/>
              <a:t>Note system is kinetic and China worried it can spy on their arsenal</a:t>
            </a:r>
          </a:p>
          <a:p>
            <a:r>
              <a:rPr lang="en-AU" sz="1200" dirty="0" smtClean="0"/>
              <a:t>The US wants SK to pay for it?</a:t>
            </a:r>
            <a:endParaRPr lang="en-A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China and North Korea</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China sick and tired of defending her unruly neighbour.</a:t>
            </a:r>
          </a:p>
          <a:p>
            <a:r>
              <a:rPr lang="en-AU" sz="2000" dirty="0" smtClean="0">
                <a:latin typeface="Arial Narrow" pitchFamily="34" charset="0"/>
              </a:rPr>
              <a:t>Could cut off oil – a major crippling blow.</a:t>
            </a:r>
          </a:p>
          <a:p>
            <a:r>
              <a:rPr lang="en-AU" sz="2000" dirty="0" smtClean="0">
                <a:latin typeface="Arial Narrow" pitchFamily="34" charset="0"/>
              </a:rPr>
              <a:t>China moves 150,000 troops to the North Korean border. Russia does the same.</a:t>
            </a:r>
          </a:p>
          <a:p>
            <a:r>
              <a:rPr lang="en-AU" sz="2000" dirty="0" smtClean="0">
                <a:latin typeface="Arial Narrow" pitchFamily="34" charset="0"/>
              </a:rPr>
              <a:t>China is now onside with the US – no longer talk of a trade war. China votes  against NK in the UN.</a:t>
            </a:r>
          </a:p>
          <a:p>
            <a:r>
              <a:rPr lang="en-AU" sz="2000" dirty="0" smtClean="0">
                <a:latin typeface="Arial Narrow" pitchFamily="34" charset="0"/>
              </a:rPr>
              <a:t>China still miffed over death of Kim Jong Nam who was under their protection.</a:t>
            </a:r>
          </a:p>
          <a:p>
            <a:r>
              <a:rPr lang="en-AU" sz="2000" dirty="0" smtClean="0">
                <a:latin typeface="Arial Narrow" pitchFamily="34" charset="0"/>
              </a:rPr>
              <a:t>China worried that a nuclear NK would also encourage Japan to go Nuclear.</a:t>
            </a:r>
          </a:p>
          <a:p>
            <a:r>
              <a:rPr lang="en-AU" sz="2000" dirty="0" smtClean="0">
                <a:latin typeface="Arial Narrow" pitchFamily="34" charset="0"/>
              </a:rPr>
              <a:t>Carl Vinson – provocative? Wrong direction – a loss of face for the US in South Korea? North sees all US actions as a bluff?</a:t>
            </a:r>
          </a:p>
          <a:p>
            <a:r>
              <a:rPr lang="en-AU" sz="2000" dirty="0" smtClean="0">
                <a:latin typeface="Arial Narrow" pitchFamily="34" charset="0"/>
              </a:rPr>
              <a:t>South Korea – a new president in May – possibly leftist and more conciliatory to NK?</a:t>
            </a:r>
          </a:p>
          <a:p>
            <a:r>
              <a:rPr lang="en-AU" sz="2000" dirty="0" smtClean="0">
                <a:latin typeface="Arial Narrow" pitchFamily="34" charset="0"/>
              </a:rPr>
              <a:t>Trump -  “Korea is historically part of China” and  on talks with President Xi of China at Mar a Lago  – “after listening for 10 minutes, I realised it is not so easy”.</a:t>
            </a:r>
          </a:p>
          <a:p>
            <a:endParaRPr lang="en-AU" sz="2000"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Australia, The US and North Korea</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Caught between two “unpredictables”?</a:t>
            </a:r>
          </a:p>
          <a:p>
            <a:r>
              <a:rPr lang="en-AU" sz="2000" dirty="0" smtClean="0">
                <a:latin typeface="Arial Narrow" pitchFamily="34" charset="0"/>
              </a:rPr>
              <a:t>Pence visit – and the refugee deal – what have we promised?</a:t>
            </a:r>
          </a:p>
          <a:p>
            <a:r>
              <a:rPr lang="en-AU" sz="2000" dirty="0" smtClean="0">
                <a:latin typeface="Arial Narrow" pitchFamily="34" charset="0"/>
              </a:rPr>
              <a:t>North Korea threatens Australia. With nuclear strike. Actually Darwin!</a:t>
            </a:r>
          </a:p>
          <a:p>
            <a:r>
              <a:rPr lang="en-AU" sz="2000" dirty="0" smtClean="0">
                <a:latin typeface="Arial Narrow" pitchFamily="34" charset="0"/>
              </a:rPr>
              <a:t>Our involvement in Iraq ( Howard) made us more of a terrorist target?</a:t>
            </a:r>
          </a:p>
          <a:p>
            <a:pPr algn="ctr">
              <a:buNone/>
            </a:pPr>
            <a:endParaRPr lang="en-AU" sz="2000" u="sng" dirty="0" smtClean="0">
              <a:latin typeface="Arial Narrow" pitchFamily="34" charset="0"/>
            </a:endParaRPr>
          </a:p>
          <a:p>
            <a:pPr algn="ctr">
              <a:buNone/>
            </a:pPr>
            <a:r>
              <a:rPr lang="en-AU" sz="2000" u="sng" dirty="0" smtClean="0">
                <a:latin typeface="Arial Narrow" pitchFamily="34" charset="0"/>
              </a:rPr>
              <a:t>Options for Australia</a:t>
            </a:r>
          </a:p>
          <a:p>
            <a:pPr algn="ctr">
              <a:buNone/>
            </a:pPr>
            <a:endParaRPr lang="en-AU" sz="2000" u="sng" dirty="0" smtClean="0">
              <a:latin typeface="Arial Narrow" pitchFamily="34" charset="0"/>
            </a:endParaRPr>
          </a:p>
          <a:p>
            <a:r>
              <a:rPr lang="en-AU" sz="2000" dirty="0" smtClean="0">
                <a:latin typeface="Arial Narrow" pitchFamily="34" charset="0"/>
              </a:rPr>
              <a:t>Press for diplomacy over the NK issue – Trump now going for sanctions.</a:t>
            </a:r>
          </a:p>
          <a:p>
            <a:r>
              <a:rPr lang="en-AU" sz="2000" dirty="0" smtClean="0">
                <a:latin typeface="Arial Narrow" pitchFamily="34" charset="0"/>
              </a:rPr>
              <a:t>Quadruple defence spending?</a:t>
            </a:r>
          </a:p>
          <a:p>
            <a:r>
              <a:rPr lang="en-AU" sz="2000" dirty="0" smtClean="0">
                <a:latin typeface="Arial Narrow" pitchFamily="34" charset="0"/>
              </a:rPr>
              <a:t>Armed Neutrality?</a:t>
            </a:r>
          </a:p>
          <a:p>
            <a:r>
              <a:rPr lang="en-AU" sz="2000" dirty="0" smtClean="0">
                <a:latin typeface="Arial Narrow" pitchFamily="34" charset="0"/>
              </a:rPr>
              <a:t>Nuclear weapons for Australia?</a:t>
            </a:r>
          </a:p>
          <a:p>
            <a:r>
              <a:rPr lang="en-AU" sz="2000" dirty="0" smtClean="0">
                <a:latin typeface="Arial Narrow" pitchFamily="34" charset="0"/>
              </a:rPr>
              <a:t>Sit Trump out and wait for 2020?</a:t>
            </a:r>
            <a:endParaRPr lang="en-AU" sz="2000" dirty="0">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Brexit – Theresa May Vs Jeremy Corbyn</a:t>
            </a:r>
            <a:endParaRPr lang="en-AU" sz="3200" dirty="0">
              <a:latin typeface="+mn-lt"/>
            </a:endParaRPr>
          </a:p>
        </p:txBody>
      </p:sp>
      <p:pic>
        <p:nvPicPr>
          <p:cNvPr id="4" name="Content Placeholder 3" descr="stream_img.jpg"/>
          <p:cNvPicPr>
            <a:picLocks noGrp="1" noChangeAspect="1"/>
          </p:cNvPicPr>
          <p:nvPr>
            <p:ph idx="1"/>
          </p:nvPr>
        </p:nvPicPr>
        <p:blipFill>
          <a:blip r:embed="rId2" cstate="print"/>
          <a:stretch>
            <a:fillRect/>
          </a:stretch>
        </p:blipFill>
        <p:spPr>
          <a:xfrm>
            <a:off x="457200" y="1422251"/>
            <a:ext cx="8229600" cy="46230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Press reaction in the UK to article 50</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pPr algn="ctr">
              <a:buNone/>
            </a:pPr>
            <a:r>
              <a:rPr lang="en-AU" sz="2000" u="sng" dirty="0" smtClean="0"/>
              <a:t>Are Britain and the European Union ready to live apart?</a:t>
            </a:r>
          </a:p>
          <a:p>
            <a:pPr algn="ctr">
              <a:buNone/>
            </a:pPr>
            <a:endParaRPr lang="en-AU" sz="2000" dirty="0" smtClean="0"/>
          </a:p>
          <a:p>
            <a:r>
              <a:rPr lang="en-AU" sz="2000" dirty="0" smtClean="0"/>
              <a:t>The Observer and The Guardian are not too happy about the developments:</a:t>
            </a:r>
          </a:p>
          <a:p>
            <a:r>
              <a:rPr lang="en-AU" sz="2000" dirty="0" smtClean="0"/>
              <a:t>The UK will throw into jeopardy the achievements of 60 years of unparalleled European peace, security and prosperity from which it has greatly benefited. — The Observer, March 25</a:t>
            </a:r>
          </a:p>
          <a:p>
            <a:r>
              <a:rPr lang="en-AU" sz="2000" dirty="0" smtClean="0"/>
              <a:t>Leaving the European Union will weaken the remaining 27 members, and it is likely to set this country on a decade or more of instability. — The Guardian, March 28</a:t>
            </a:r>
          </a:p>
          <a:p>
            <a:r>
              <a:rPr lang="en-AU" sz="2000" dirty="0" smtClean="0"/>
              <a:t>The Telegraph suspects Europe is elated.</a:t>
            </a:r>
            <a:endParaRPr lang="en-AU" sz="2000" dirty="0">
              <a:latin typeface="Arial Narrow"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As “The Sun” newspaper in </a:t>
            </a:r>
            <a:r>
              <a:rPr lang="en-AU" sz="3200" dirty="0" smtClean="0"/>
              <a:t>E</a:t>
            </a:r>
            <a:r>
              <a:rPr lang="en-AU" sz="3200" dirty="0" smtClean="0">
                <a:latin typeface="+mn-lt"/>
              </a:rPr>
              <a:t>ngland sees it</a:t>
            </a:r>
            <a:endParaRPr lang="en-AU" sz="3200" dirty="0">
              <a:latin typeface="+mn-lt"/>
            </a:endParaRPr>
          </a:p>
        </p:txBody>
      </p:sp>
      <p:pic>
        <p:nvPicPr>
          <p:cNvPr id="4" name="Content Placeholder 3" descr="55c8bd72b5e88d08dfe24fa49cf5c809.jpg"/>
          <p:cNvPicPr>
            <a:picLocks noGrp="1" noChangeAspect="1"/>
          </p:cNvPicPr>
          <p:nvPr>
            <p:ph idx="1"/>
          </p:nvPr>
        </p:nvPicPr>
        <p:blipFill>
          <a:blip r:embed="rId2" cstate="print"/>
          <a:stretch>
            <a:fillRect/>
          </a:stretch>
        </p:blipFill>
        <p:spPr>
          <a:xfrm>
            <a:off x="1187624" y="1484784"/>
            <a:ext cx="6552728" cy="43924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Brexit – update</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PM May calls for snap election on June 8. Was scheduled for 2020. To strengthen her hand in negotiations with the EU and while Jeremy Corbyn is 21 points behind in the polls. EU officials supportive. Good timing? Letting the shock subside?</a:t>
            </a:r>
          </a:p>
          <a:p>
            <a:r>
              <a:rPr lang="en-AU" sz="2000" dirty="0" smtClean="0">
                <a:latin typeface="Arial Narrow" pitchFamily="34" charset="0"/>
              </a:rPr>
              <a:t>Scotland’s Nicola Sturgeon calls for second referendum on independence 2 years from now. Mrs May not happy.</a:t>
            </a:r>
          </a:p>
          <a:p>
            <a:r>
              <a:rPr lang="en-AU" sz="2000" dirty="0" smtClean="0">
                <a:latin typeface="Arial Narrow" pitchFamily="34" charset="0"/>
              </a:rPr>
              <a:t>Last referendum in 2014 went from 27% to 45% during the campaign. During Brexit referendum Scots voted 62% to remain.</a:t>
            </a:r>
          </a:p>
          <a:p>
            <a:r>
              <a:rPr lang="en-AU" sz="2000" dirty="0" smtClean="0">
                <a:latin typeface="Arial Narrow" pitchFamily="34" charset="0"/>
              </a:rPr>
              <a:t>Scottish National Party membership quadrupled since Brexit.</a:t>
            </a:r>
          </a:p>
          <a:p>
            <a:r>
              <a:rPr lang="en-AU" sz="2000" dirty="0" smtClean="0">
                <a:latin typeface="Arial Narrow" pitchFamily="34" charset="0"/>
              </a:rPr>
              <a:t>Holding a legally binding referendum in Scotland would require the approval of London. Few expect the authorities there to reject the request. Northern Ireland and Wales also thinking about it.</a:t>
            </a:r>
          </a:p>
          <a:p>
            <a:r>
              <a:rPr lang="en-AU" sz="2000" dirty="0" smtClean="0">
                <a:latin typeface="Arial Narrow" pitchFamily="34" charset="0"/>
              </a:rPr>
              <a:t>Scots revenue from oil and gas diminished – getting more back from England than it pays in taxes? What currency would they use – what about the bases in Scotland?</a:t>
            </a: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style>
          <a:lnRef idx="1">
            <a:schemeClr val="accent1"/>
          </a:lnRef>
          <a:fillRef idx="3">
            <a:schemeClr val="accent1"/>
          </a:fillRef>
          <a:effectRef idx="2">
            <a:schemeClr val="accent1"/>
          </a:effectRef>
          <a:fontRef idx="minor">
            <a:schemeClr val="lt1"/>
          </a:fontRef>
        </p:style>
        <p:txBody>
          <a:bodyPr/>
          <a:lstStyle/>
          <a:p>
            <a:r>
              <a:rPr lang="en-AU" dirty="0" smtClean="0"/>
              <a:t>The French Elections</a:t>
            </a:r>
            <a:endParaRPr lang="en-AU" dirty="0"/>
          </a:p>
        </p:txBody>
      </p:sp>
      <p:sp>
        <p:nvSpPr>
          <p:cNvPr id="3" name="Subtitle 2"/>
          <p:cNvSpPr>
            <a:spLocks noGrp="1"/>
          </p:cNvSpPr>
          <p:nvPr>
            <p:ph type="subTitle" idx="1"/>
          </p:nvPr>
        </p:nvSpPr>
        <p:spPr>
          <a:xfrm>
            <a:off x="1371600" y="3886200"/>
            <a:ext cx="6400800" cy="838944"/>
          </a:xfrm>
        </p:spPr>
        <p:style>
          <a:lnRef idx="0">
            <a:schemeClr val="accent2"/>
          </a:lnRef>
          <a:fillRef idx="3">
            <a:schemeClr val="accent2"/>
          </a:fillRef>
          <a:effectRef idx="3">
            <a:schemeClr val="accent2"/>
          </a:effectRef>
          <a:fontRef idx="minor">
            <a:schemeClr val="lt1"/>
          </a:fontRef>
        </p:style>
        <p:txBody>
          <a:bodyPr/>
          <a:lstStyle/>
          <a:p>
            <a:r>
              <a:rPr lang="en-AU" dirty="0" smtClean="0">
                <a:solidFill>
                  <a:schemeClr val="tx1"/>
                </a:solidFill>
              </a:rPr>
              <a:t>Beechworth U3A - 2017</a:t>
            </a:r>
            <a:endParaRPr lang="en-A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Brexit – the key issues</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Trade – Britain exports mainly good and services. Trade could be reduced by 22 – 30%. New deals with the US and Canada? EU not keen on new arrangements.</a:t>
            </a:r>
          </a:p>
          <a:p>
            <a:r>
              <a:rPr lang="en-AU" sz="2000" dirty="0" smtClean="0">
                <a:latin typeface="Arial Narrow" pitchFamily="34" charset="0"/>
              </a:rPr>
              <a:t>Immigration and labour mobility – important for business that operate internationally.  Agriculture and food delivery rely heavily on EU workers. EU workers in the UK invaluable in the areas of hospitality, construction and health care. A new VISA system similar to those for non EU migrants?</a:t>
            </a:r>
          </a:p>
          <a:p>
            <a:r>
              <a:rPr lang="en-AU" sz="2000" dirty="0" smtClean="0">
                <a:latin typeface="Arial Narrow" pitchFamily="34" charset="0"/>
              </a:rPr>
              <a:t>Security – will there still be access to the EU terrorism database, Interpol etc?</a:t>
            </a:r>
          </a:p>
          <a:p>
            <a:r>
              <a:rPr lang="en-AU" sz="2000" dirty="0" smtClean="0">
                <a:latin typeface="Arial Narrow" pitchFamily="34" charset="0"/>
              </a:rPr>
              <a:t>Defence – treaties with France to remain operational but what about Scotland Submarine base and the Clyde shipbuilding areas?</a:t>
            </a:r>
          </a:p>
          <a:p>
            <a:r>
              <a:rPr lang="en-AU" sz="2000" dirty="0" smtClean="0">
                <a:latin typeface="Arial Narrow" pitchFamily="34" charset="0"/>
              </a:rPr>
              <a:t>Health – 4 our of 10 doctors considering leaving – 2 out of 10 not sure? Doctors considering leaving are/were trained in Europe.</a:t>
            </a:r>
          </a:p>
          <a:p>
            <a:r>
              <a:rPr lang="en-AU" sz="2000" dirty="0" smtClean="0">
                <a:latin typeface="Arial Narrow" pitchFamily="34" charset="0"/>
              </a:rPr>
              <a:t>EU determined to make UK pay a heavy price for leaving to deter others. $50 billion figure mooted.</a:t>
            </a:r>
            <a:endParaRPr lang="en-AU" sz="2000"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AU" sz="3200" dirty="0" smtClean="0">
                <a:latin typeface="+mn-lt"/>
              </a:rPr>
              <a:t>The Turkish referendum – Erdogan in power till 2029?</a:t>
            </a:r>
            <a:endParaRPr lang="en-AU" sz="3200" dirty="0">
              <a:latin typeface="+mn-lt"/>
            </a:endParaRPr>
          </a:p>
        </p:txBody>
      </p:sp>
      <p:pic>
        <p:nvPicPr>
          <p:cNvPr id="4" name="Content Placeholder 3" descr="Turkey referendum Photo by  Burhan Ozbilici AP.jpg"/>
          <p:cNvPicPr>
            <a:picLocks noGrp="1" noChangeAspect="1"/>
          </p:cNvPicPr>
          <p:nvPr>
            <p:ph idx="1"/>
          </p:nvPr>
        </p:nvPicPr>
        <p:blipFill>
          <a:blip r:embed="rId2" cstate="print"/>
          <a:stretch>
            <a:fillRect/>
          </a:stretch>
        </p:blipFill>
        <p:spPr>
          <a:xfrm>
            <a:off x="971600" y="1340768"/>
            <a:ext cx="7200800" cy="453650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changes to the constitution – April 2017</a:t>
            </a:r>
            <a:endParaRPr lang="en-AU" sz="3200" dirty="0"/>
          </a:p>
        </p:txBody>
      </p:sp>
      <p:sp>
        <p:nvSpPr>
          <p:cNvPr id="3" name="Content Placeholder 2"/>
          <p:cNvSpPr>
            <a:spLocks noGrp="1"/>
          </p:cNvSpPr>
          <p:nvPr>
            <p:ph sz="quarter" idx="1"/>
          </p:nvPr>
        </p:nvSpPr>
        <p:spPr>
          <a:xfrm>
            <a:off x="612648" y="1196752"/>
            <a:ext cx="8153400" cy="5256584"/>
          </a:xfrm>
        </p:spPr>
        <p:txBody>
          <a:bodyPr>
            <a:normAutofit fontScale="92500"/>
          </a:bodyPr>
          <a:lstStyle/>
          <a:p>
            <a:pPr fontAlgn="base"/>
            <a:r>
              <a:rPr lang="en-AU" sz="2400" dirty="0" smtClean="0">
                <a:latin typeface="Arial Narrow" pitchFamily="34" charset="0"/>
                <a:cs typeface="Calibri" pitchFamily="34" charset="0"/>
              </a:rPr>
              <a:t>Turn out was 85%.</a:t>
            </a:r>
          </a:p>
          <a:p>
            <a:pPr fontAlgn="base"/>
            <a:r>
              <a:rPr lang="en-AU" sz="2400" dirty="0" smtClean="0">
                <a:latin typeface="Arial Narrow" pitchFamily="34" charset="0"/>
                <a:cs typeface="Calibri" pitchFamily="34" charset="0"/>
              </a:rPr>
              <a:t>Ankara, Istanbul and Izmir voted against.</a:t>
            </a:r>
          </a:p>
          <a:p>
            <a:pPr fontAlgn="base"/>
            <a:r>
              <a:rPr lang="en-AU" sz="2400" dirty="0" smtClean="0">
                <a:latin typeface="Arial Narrow" pitchFamily="34" charset="0"/>
                <a:cs typeface="Calibri" pitchFamily="34" charset="0"/>
              </a:rPr>
              <a:t>Outlying rural areas voted heavily for – final result yes – 51.4%</a:t>
            </a:r>
          </a:p>
          <a:p>
            <a:pPr fontAlgn="base"/>
            <a:r>
              <a:rPr lang="en-AU" sz="2400" dirty="0" smtClean="0">
                <a:latin typeface="Arial Narrow" pitchFamily="34" charset="0"/>
                <a:cs typeface="Calibri" pitchFamily="34" charset="0"/>
              </a:rPr>
              <a:t>The president will have a five-year tenure, for a maximum of two terms.</a:t>
            </a:r>
          </a:p>
          <a:p>
            <a:pPr fontAlgn="base"/>
            <a:r>
              <a:rPr lang="en-AU" sz="2400" dirty="0" smtClean="0">
                <a:latin typeface="Arial Narrow" pitchFamily="34" charset="0"/>
                <a:cs typeface="Calibri" pitchFamily="34" charset="0"/>
              </a:rPr>
              <a:t>The president will be able to directly appoint top public officials, including ministers and one or several vice-presidents.</a:t>
            </a:r>
          </a:p>
          <a:p>
            <a:pPr fontAlgn="base"/>
            <a:r>
              <a:rPr lang="en-AU" sz="2400" dirty="0" smtClean="0">
                <a:latin typeface="Arial Narrow" pitchFamily="34" charset="0"/>
                <a:cs typeface="Calibri" pitchFamily="34" charset="0"/>
              </a:rPr>
              <a:t>The job of prime minister will be scrapped.</a:t>
            </a:r>
          </a:p>
          <a:p>
            <a:pPr fontAlgn="base"/>
            <a:r>
              <a:rPr lang="en-AU" sz="2400" dirty="0" smtClean="0">
                <a:latin typeface="Arial Narrow" pitchFamily="34" charset="0"/>
                <a:cs typeface="Calibri" pitchFamily="34" charset="0"/>
              </a:rPr>
              <a:t>The president will have power to intervene in the judiciary, which Mr Erdogan has accused of being influenced by Fethullah Gulen, the preacher he blames for the failed coup in July.</a:t>
            </a:r>
          </a:p>
          <a:p>
            <a:pPr fontAlgn="base"/>
            <a:r>
              <a:rPr lang="en-AU" sz="2400" dirty="0" smtClean="0">
                <a:latin typeface="Arial Narrow" pitchFamily="34" charset="0"/>
                <a:cs typeface="Calibri" pitchFamily="34" charset="0"/>
              </a:rPr>
              <a:t>The president will decide whether or not impose a state of emergency.</a:t>
            </a:r>
          </a:p>
          <a:p>
            <a:pPr fontAlgn="base"/>
            <a:r>
              <a:rPr lang="en-AU" sz="2400" dirty="0" smtClean="0">
                <a:latin typeface="Arial Narrow" pitchFamily="34" charset="0"/>
                <a:cs typeface="Calibri" pitchFamily="34" charset="0"/>
              </a:rPr>
              <a:t>Since then another 1000 mainly police have been arrested. The Party itself next? Turkey closes </a:t>
            </a:r>
            <a:r>
              <a:rPr lang="en-AU" sz="2400" smtClean="0">
                <a:latin typeface="Arial Narrow" pitchFamily="34" charset="0"/>
                <a:cs typeface="Calibri" pitchFamily="34" charset="0"/>
              </a:rPr>
              <a:t>down Wikipedia.</a:t>
            </a:r>
            <a:endParaRPr lang="en-AU" sz="2400" dirty="0" smtClean="0">
              <a:latin typeface="Arial Narrow" pitchFamily="34" charset="0"/>
              <a:cs typeface="Calibri" pitchFamily="34" charset="0"/>
            </a:endParaRPr>
          </a:p>
          <a:p>
            <a:pPr fontAlgn="base"/>
            <a:endParaRPr lang="en-AU" sz="2000" dirty="0" smtClean="0">
              <a:latin typeface="Calibri" pitchFamily="34" charset="0"/>
              <a:cs typeface="Calibri" pitchFamily="34" charset="0"/>
            </a:endParaRPr>
          </a:p>
          <a:p>
            <a:endParaRPr lang="en-AU" sz="2000"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Turks in Germany</a:t>
            </a:r>
            <a:endParaRPr lang="en-AU" sz="3200" dirty="0"/>
          </a:p>
        </p:txBody>
      </p:sp>
      <p:sp>
        <p:nvSpPr>
          <p:cNvPr id="5" name="Content Placeholder 4"/>
          <p:cNvSpPr>
            <a:spLocks noGrp="1"/>
          </p:cNvSpPr>
          <p:nvPr>
            <p:ph sz="half" idx="1"/>
          </p:nvPr>
        </p:nvSpPr>
        <p:spPr/>
        <p:txBody>
          <a:bodyPr>
            <a:normAutofit/>
          </a:bodyPr>
          <a:lstStyle/>
          <a:p>
            <a:r>
              <a:rPr lang="en-AU" sz="2000" dirty="0" smtClean="0">
                <a:latin typeface="Arial Narrow" pitchFamily="34" charset="0"/>
              </a:rPr>
              <a:t>About 3m people of Turkish descent live in Germany. Half of them retain Turkish citizenship, making Germany in effect Turkey’s fourth-largest electoral district. </a:t>
            </a:r>
          </a:p>
          <a:p>
            <a:r>
              <a:rPr lang="en-AU" sz="2000" dirty="0" smtClean="0">
                <a:latin typeface="Arial Narrow" pitchFamily="34" charset="0"/>
              </a:rPr>
              <a:t>Of the roughly 570,000 German Turks who voted in 2015, 60% chose Mr Erdogan’s party, giving him a higher share in Germany than at home.</a:t>
            </a:r>
          </a:p>
          <a:p>
            <a:r>
              <a:rPr lang="en-AU" sz="2000" dirty="0" smtClean="0">
                <a:latin typeface="Arial Narrow" pitchFamily="34" charset="0"/>
              </a:rPr>
              <a:t> Some 2,000 of the country’s 3,000 mosques are Turkish, and 900 of those are financed by DITIB, an arm of the Turkish government, which sends the imams from Turkey. </a:t>
            </a:r>
            <a:endParaRPr lang="en-AU" sz="2000" dirty="0">
              <a:latin typeface="Arial Narrow" pitchFamily="34" charset="0"/>
            </a:endParaRPr>
          </a:p>
        </p:txBody>
      </p:sp>
      <p:pic>
        <p:nvPicPr>
          <p:cNvPr id="8" name="Content Placeholder 7" descr="download.jpg"/>
          <p:cNvPicPr>
            <a:picLocks noGrp="1" noChangeAspect="1"/>
          </p:cNvPicPr>
          <p:nvPr>
            <p:ph sz="half" idx="2"/>
          </p:nvPr>
        </p:nvPicPr>
        <p:blipFill>
          <a:blip r:embed="rId2" cstate="print"/>
          <a:stretch>
            <a:fillRect/>
          </a:stretch>
        </p:blipFill>
        <p:spPr>
          <a:xfrm>
            <a:off x="4860032" y="1772816"/>
            <a:ext cx="3888432" cy="41764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How Turks overseas voted (for)</a:t>
            </a:r>
            <a:endParaRPr lang="en-AU" sz="3200" dirty="0"/>
          </a:p>
        </p:txBody>
      </p:sp>
      <p:sp>
        <p:nvSpPr>
          <p:cNvPr id="3" name="Content Placeholder 2"/>
          <p:cNvSpPr>
            <a:spLocks noGrp="1"/>
          </p:cNvSpPr>
          <p:nvPr>
            <p:ph sz="half" idx="1"/>
          </p:nvPr>
        </p:nvSpPr>
        <p:spPr/>
        <p:txBody>
          <a:bodyPr>
            <a:normAutofit/>
          </a:bodyPr>
          <a:lstStyle/>
          <a:p>
            <a:pPr fontAlgn="base"/>
            <a:r>
              <a:rPr lang="en-AU" sz="2400" dirty="0" smtClean="0">
                <a:latin typeface="Arial Narrow" pitchFamily="34" charset="0"/>
                <a:cs typeface="Calibri" pitchFamily="34" charset="0"/>
              </a:rPr>
              <a:t>The Netherlands   	(70.94%) </a:t>
            </a:r>
          </a:p>
          <a:p>
            <a:pPr fontAlgn="base"/>
            <a:r>
              <a:rPr lang="en-AU" sz="2400" dirty="0" smtClean="0">
                <a:latin typeface="Arial Narrow" pitchFamily="34" charset="0"/>
                <a:cs typeface="Calibri" pitchFamily="34" charset="0"/>
              </a:rPr>
              <a:t>Austria 		(73.23%)</a:t>
            </a:r>
          </a:p>
          <a:p>
            <a:pPr fontAlgn="base"/>
            <a:r>
              <a:rPr lang="en-AU" sz="2400" dirty="0" smtClean="0">
                <a:latin typeface="Arial Narrow" pitchFamily="34" charset="0"/>
                <a:cs typeface="Calibri" pitchFamily="34" charset="0"/>
              </a:rPr>
              <a:t>Belgium 		(74.98%)</a:t>
            </a:r>
          </a:p>
          <a:p>
            <a:pPr fontAlgn="base"/>
            <a:r>
              <a:rPr lang="en-AU" sz="2400" dirty="0" smtClean="0">
                <a:latin typeface="Arial Narrow" pitchFamily="34" charset="0"/>
                <a:cs typeface="Calibri" pitchFamily="34" charset="0"/>
              </a:rPr>
              <a:t>France 		(64.85%)</a:t>
            </a:r>
          </a:p>
          <a:p>
            <a:r>
              <a:rPr lang="en-AU" sz="2400" dirty="0" smtClean="0">
                <a:latin typeface="Arial Narrow" pitchFamily="34" charset="0"/>
                <a:cs typeface="Calibri" pitchFamily="34" charset="0"/>
              </a:rPr>
              <a:t>Germany 		(63.40%)</a:t>
            </a:r>
          </a:p>
          <a:p>
            <a:r>
              <a:rPr lang="en-AU" sz="2400" dirty="0" smtClean="0">
                <a:latin typeface="Arial Narrow" pitchFamily="34" charset="0"/>
                <a:cs typeface="Calibri" pitchFamily="34" charset="0"/>
              </a:rPr>
              <a:t>Switzerland		(61.92%) against</a:t>
            </a:r>
            <a:endParaRPr lang="en-AU" sz="2400" dirty="0">
              <a:latin typeface="Arial Narrow" pitchFamily="34" charset="0"/>
              <a:cs typeface="Calibri" pitchFamily="34" charset="0"/>
            </a:endParaRPr>
          </a:p>
        </p:txBody>
      </p:sp>
      <p:pic>
        <p:nvPicPr>
          <p:cNvPr id="9" name="Content Placeholder 8" descr="Turksineurope (1).png"/>
          <p:cNvPicPr>
            <a:picLocks noGrp="1" noChangeAspect="1"/>
          </p:cNvPicPr>
          <p:nvPr>
            <p:ph sz="half" idx="2"/>
          </p:nvPr>
        </p:nvPicPr>
        <p:blipFill>
          <a:blip r:embed="rId2" cstate="print"/>
          <a:stretch>
            <a:fillRect/>
          </a:stretch>
        </p:blipFill>
        <p:spPr>
          <a:xfrm>
            <a:off x="4355976" y="1556792"/>
            <a:ext cx="4536504" cy="410445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What the referendum result means</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the “Yes” vote was a reaction to years of turmoil that included the resumption of a violent Kurdish insurgency, a wave of Islamic State terror attacks and last year's failed coup attempt.</a:t>
            </a:r>
          </a:p>
          <a:p>
            <a:r>
              <a:rPr lang="en-AU" sz="2000" dirty="0" smtClean="0">
                <a:latin typeface="Arial Narrow" pitchFamily="34" charset="0"/>
              </a:rPr>
              <a:t>Erdogan gains unlimited power. No more checks and balances. It granted him authority to control the parliament and judiciary and the power to rule Turkey by decree. The post of prime minister will be eliminated.</a:t>
            </a:r>
          </a:p>
          <a:p>
            <a:r>
              <a:rPr lang="en-AU" sz="2000" dirty="0" smtClean="0">
                <a:latin typeface="Arial Narrow" pitchFamily="34" charset="0"/>
              </a:rPr>
              <a:t>Narrow victory contested at home and by international observers. Unstamped ballots counted.  in 961 ballot boxes, 100% of the ballots were “yes”. And in a third of these 961 boxes, 100% of eligible voters had cast votes.</a:t>
            </a:r>
          </a:p>
          <a:p>
            <a:r>
              <a:rPr lang="en-AU" sz="2000" dirty="0" smtClean="0">
                <a:latin typeface="Arial Narrow" pitchFamily="34" charset="0"/>
              </a:rPr>
              <a:t>Allocated TV for speeches – Erdogan and AKP – 136 hours. The opposition – 31 hours.</a:t>
            </a:r>
          </a:p>
          <a:p>
            <a:r>
              <a:rPr lang="en-AU" sz="2000" dirty="0" smtClean="0">
                <a:latin typeface="Arial Narrow" pitchFamily="34" charset="0"/>
              </a:rPr>
              <a:t>Return of the death penalty as the final nail in the coffin of EU membership?</a:t>
            </a:r>
          </a:p>
          <a:p>
            <a:r>
              <a:rPr lang="en-AU" sz="2000" dirty="0" smtClean="0">
                <a:latin typeface="Arial Narrow" pitchFamily="34" charset="0"/>
              </a:rPr>
              <a:t>The close result does not give him legitimacy? Wings clipped for 2019 election? Or is a win a win for Erdogan?</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Europe and the Migrants – 3 charts</a:t>
            </a:r>
            <a:endParaRPr lang="en-AU" sz="3200" dirty="0">
              <a:latin typeface="+mn-lt"/>
            </a:endParaRPr>
          </a:p>
        </p:txBody>
      </p:sp>
      <p:pic>
        <p:nvPicPr>
          <p:cNvPr id="4" name="Content Placeholder 3" descr="_90010174_0e57d0d8-ef7e-4719-9373-546d51073d3a.jpg"/>
          <p:cNvPicPr>
            <a:picLocks noGrp="1" noChangeAspect="1"/>
          </p:cNvPicPr>
          <p:nvPr>
            <p:ph idx="1"/>
          </p:nvPr>
        </p:nvPicPr>
        <p:blipFill>
          <a:blip r:embed="rId2" cstate="print"/>
          <a:stretch>
            <a:fillRect/>
          </a:stretch>
        </p:blipFill>
        <p:spPr>
          <a:xfrm>
            <a:off x="683568" y="1556792"/>
            <a:ext cx="7776864" cy="453650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Europe – percentage foreign born</a:t>
            </a:r>
            <a:endParaRPr lang="en-AU" sz="3200" dirty="0">
              <a:latin typeface="+mn-lt"/>
            </a:endParaRPr>
          </a:p>
        </p:txBody>
      </p:sp>
      <p:pic>
        <p:nvPicPr>
          <p:cNvPr id="4" name="Content Placeholder 3" descr="CO7GmvGt3zBC4K_GEVYhtBUflypiXsefkiy_apiFQDg.jpg"/>
          <p:cNvPicPr>
            <a:picLocks noGrp="1" noChangeAspect="1"/>
          </p:cNvPicPr>
          <p:nvPr>
            <p:ph idx="1"/>
          </p:nvPr>
        </p:nvPicPr>
        <p:blipFill>
          <a:blip r:embed="rId2" cstate="print"/>
          <a:stretch>
            <a:fillRect/>
          </a:stretch>
        </p:blipFill>
        <p:spPr>
          <a:xfrm>
            <a:off x="1043608" y="1341438"/>
            <a:ext cx="6840759" cy="47847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Most expanding immigrant populations</a:t>
            </a:r>
            <a:endParaRPr lang="en-AU" sz="3200" dirty="0">
              <a:latin typeface="+mn-lt"/>
            </a:endParaRPr>
          </a:p>
        </p:txBody>
      </p:sp>
      <p:pic>
        <p:nvPicPr>
          <p:cNvPr id="4" name="Content Placeholder 3" descr="fpwkJs2CxYvIBxUB5Ro9E2qOASDwc1Klf7Jd2xWjyJM.jpg"/>
          <p:cNvPicPr>
            <a:picLocks noGrp="1" noChangeAspect="1"/>
          </p:cNvPicPr>
          <p:nvPr>
            <p:ph idx="1"/>
          </p:nvPr>
        </p:nvPicPr>
        <p:blipFill>
          <a:blip r:embed="rId2" cstate="print"/>
          <a:stretch>
            <a:fillRect/>
          </a:stretch>
        </p:blipFill>
        <p:spPr>
          <a:xfrm>
            <a:off x="899593" y="1341438"/>
            <a:ext cx="7200800" cy="503989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Most common country of origin</a:t>
            </a:r>
            <a:endParaRPr lang="en-AU" sz="3200" dirty="0">
              <a:latin typeface="+mn-lt"/>
            </a:endParaRPr>
          </a:p>
        </p:txBody>
      </p:sp>
      <p:pic>
        <p:nvPicPr>
          <p:cNvPr id="4" name="Content Placeholder 3" descr="Zr5UKWgOlNbxxs8-rg_m26vbPdOfXcEKWMRoylVnmQk.jpg"/>
          <p:cNvPicPr>
            <a:picLocks noGrp="1" noChangeAspect="1"/>
          </p:cNvPicPr>
          <p:nvPr>
            <p:ph idx="1"/>
          </p:nvPr>
        </p:nvPicPr>
        <p:blipFill>
          <a:blip r:embed="rId2" cstate="print"/>
          <a:stretch>
            <a:fillRect/>
          </a:stretch>
        </p:blipFill>
        <p:spPr>
          <a:xfrm>
            <a:off x="755576" y="1341438"/>
            <a:ext cx="7272807" cy="503989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candidates</a:t>
            </a:r>
            <a:endParaRPr lang="en-AU" sz="3200" dirty="0"/>
          </a:p>
        </p:txBody>
      </p:sp>
      <p:pic>
        <p:nvPicPr>
          <p:cNvPr id="7" name="Content Placeholder 6" descr="french_election_candidates976_v4.png"/>
          <p:cNvPicPr>
            <a:picLocks noGrp="1" noChangeAspect="1"/>
          </p:cNvPicPr>
          <p:nvPr>
            <p:ph idx="1"/>
          </p:nvPr>
        </p:nvPicPr>
        <p:blipFill>
          <a:blip r:embed="rId2" cstate="print"/>
          <a:stretch>
            <a:fillRect/>
          </a:stretch>
        </p:blipFill>
        <p:spPr>
          <a:xfrm>
            <a:off x="457200" y="1844824"/>
            <a:ext cx="8229600" cy="320726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Immigration in Europe – following Trump?</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AU" sz="2000" dirty="0" smtClean="0">
                <a:latin typeface="Arial Narrow" pitchFamily="34" charset="0"/>
              </a:rPr>
              <a:t>US has 3.2 Million Muslims and since 1990  takes in 1 million migrants every year.</a:t>
            </a:r>
          </a:p>
          <a:p>
            <a:r>
              <a:rPr lang="en-AU" sz="2000" dirty="0" smtClean="0">
                <a:latin typeface="Arial Narrow" pitchFamily="34" charset="0"/>
              </a:rPr>
              <a:t>Europe a net exporter of migrants between 1820 and 1914. 50 million migrated from Europe going to the US, Canada and South America. </a:t>
            </a:r>
          </a:p>
          <a:p>
            <a:r>
              <a:rPr lang="en-AU" sz="2000" dirty="0" smtClean="0">
                <a:latin typeface="Arial Narrow" pitchFamily="34" charset="0"/>
              </a:rPr>
              <a:t>An importer after its colonies are lost. Guest workers since 1970 for those who did not have colonies.</a:t>
            </a:r>
          </a:p>
          <a:p>
            <a:r>
              <a:rPr lang="en-AU" sz="2000" dirty="0" smtClean="0">
                <a:latin typeface="Arial Narrow" pitchFamily="34" charset="0"/>
              </a:rPr>
              <a:t>Migration from the Middle East to Europe down 80% (up 20% from North Africa) thanks to closure of the West Balkan route and the deal with Turkey.</a:t>
            </a:r>
          </a:p>
          <a:p>
            <a:r>
              <a:rPr lang="en-AU" sz="2000" dirty="0" smtClean="0">
                <a:latin typeface="Arial Narrow" pitchFamily="34" charset="0"/>
              </a:rPr>
              <a:t>Germany took in 890,000 in 2015 and 280,000 in 2016.</a:t>
            </a:r>
          </a:p>
          <a:p>
            <a:r>
              <a:rPr lang="en-AU" sz="2000" dirty="0" smtClean="0">
                <a:latin typeface="Arial Narrow" pitchFamily="34" charset="0"/>
              </a:rPr>
              <a:t>Germany – 2016 – 55,000 </a:t>
            </a:r>
            <a:r>
              <a:rPr lang="en-AU" sz="2000" smtClean="0">
                <a:latin typeface="Arial Narrow" pitchFamily="34" charset="0"/>
              </a:rPr>
              <a:t>refugees return voluntarily </a:t>
            </a:r>
            <a:r>
              <a:rPr lang="en-AU" sz="2000" dirty="0" smtClean="0">
                <a:latin typeface="Arial Narrow" pitchFamily="34" charset="0"/>
              </a:rPr>
              <a:t>back to Balkans, 25,000 deported.</a:t>
            </a:r>
          </a:p>
          <a:p>
            <a:r>
              <a:rPr lang="en-AU" sz="2000" dirty="0" smtClean="0">
                <a:latin typeface="Arial Narrow" pitchFamily="34" charset="0"/>
              </a:rPr>
              <a:t>Sweden and Norway – tougher controls – immigration well down – 90% in Norway.</a:t>
            </a:r>
          </a:p>
          <a:p>
            <a:r>
              <a:rPr lang="en-AU" sz="2000" dirty="0" smtClean="0">
                <a:latin typeface="Arial Narrow" pitchFamily="34" charset="0"/>
              </a:rPr>
              <a:t>Hostility to Muslims not helped by Erdogan comments. However Europe exports more terrorists than it imports.</a:t>
            </a:r>
          </a:p>
          <a:p>
            <a:r>
              <a:rPr lang="en-AU" sz="2000" dirty="0" smtClean="0">
                <a:latin typeface="Arial Narrow" pitchFamily="34" charset="0"/>
              </a:rPr>
              <a:t>Nearly all European polls overestimate the number of Muslims living there (France by a factor of 4).</a:t>
            </a:r>
          </a:p>
          <a:p>
            <a:r>
              <a:rPr lang="en-AU" sz="2000" dirty="0" smtClean="0">
                <a:latin typeface="Arial Narrow" pitchFamily="34" charset="0"/>
              </a:rPr>
              <a:t>Europe needs migration to compensate for demographic decline.</a:t>
            </a:r>
          </a:p>
          <a:p>
            <a:endParaRPr lang="en-AU" sz="2000" dirty="0">
              <a:latin typeface="Arial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Other elections in Europe</a:t>
            </a:r>
            <a:endParaRPr lang="en-AU" sz="3200" dirty="0">
              <a:latin typeface="+mn-lt"/>
            </a:endParaRPr>
          </a:p>
        </p:txBody>
      </p:sp>
      <p:sp>
        <p:nvSpPr>
          <p:cNvPr id="3" name="Content Placeholder 2"/>
          <p:cNvSpPr>
            <a:spLocks noGrp="1"/>
          </p:cNvSpPr>
          <p:nvPr>
            <p:ph sz="half" idx="1"/>
          </p:nvPr>
        </p:nvSpPr>
        <p:spPr>
          <a:xfrm>
            <a:off x="457200" y="1600200"/>
            <a:ext cx="4038600" cy="4853136"/>
          </a:xfrm>
        </p:spPr>
        <p:txBody>
          <a:bodyPr>
            <a:normAutofit fontScale="92500"/>
          </a:bodyPr>
          <a:lstStyle/>
          <a:p>
            <a:r>
              <a:rPr lang="en-AU" sz="2000" dirty="0" smtClean="0">
                <a:latin typeface="Arial Narrow" pitchFamily="34" charset="0"/>
              </a:rPr>
              <a:t>Holland -  Dutch election where far right, anti immigrant party of  Geert WIlders runs a distant second a return to normal for Europe? Dutch parliament fragmented but united against Wilders.</a:t>
            </a:r>
          </a:p>
          <a:p>
            <a:r>
              <a:rPr lang="en-AU" sz="2000" dirty="0" smtClean="0">
                <a:latin typeface="Arial Narrow" pitchFamily="34" charset="0"/>
              </a:rPr>
              <a:t>Populism in decline as unemployment drops across the Eurozone?</a:t>
            </a:r>
          </a:p>
          <a:p>
            <a:r>
              <a:rPr lang="en-AU" sz="2000" dirty="0" smtClean="0">
                <a:latin typeface="Arial Narrow" pitchFamily="34" charset="0"/>
              </a:rPr>
              <a:t>The candidate for Germany's Social Democrats to challenge Angela Merkel, Martin Schulz, has vowed to fight populism if his party wins the elections due in September.</a:t>
            </a:r>
          </a:p>
          <a:p>
            <a:r>
              <a:rPr lang="en-AU" sz="2000" dirty="0" smtClean="0">
                <a:latin typeface="Arial Narrow" pitchFamily="34" charset="0"/>
              </a:rPr>
              <a:t>Trump turning them off? Fewer than 1 in 4 voters in Germany, France and the Netherlands want closer E.U.-U.S. ties</a:t>
            </a:r>
          </a:p>
          <a:p>
            <a:endParaRPr lang="en-AU" sz="2000" dirty="0">
              <a:latin typeface="Arial Narrow" pitchFamily="34" charset="0"/>
            </a:endParaRPr>
          </a:p>
        </p:txBody>
      </p:sp>
      <p:pic>
        <p:nvPicPr>
          <p:cNvPr id="5" name="Content Placeholder 4" descr="get back to work.jpg"/>
          <p:cNvPicPr>
            <a:picLocks noGrp="1" noChangeAspect="1"/>
          </p:cNvPicPr>
          <p:nvPr>
            <p:ph sz="half" idx="2"/>
          </p:nvPr>
        </p:nvPicPr>
        <p:blipFill>
          <a:blip r:embed="rId2" cstate="print"/>
          <a:stretch>
            <a:fillRect/>
          </a:stretch>
        </p:blipFill>
        <p:spPr>
          <a:xfrm>
            <a:off x="4499992" y="1700809"/>
            <a:ext cx="4320480" cy="398402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Saudi Arabia update</a:t>
            </a:r>
            <a:endParaRPr lang="en-AU" sz="3200" dirty="0">
              <a:latin typeface="+mn-lt"/>
            </a:endParaRPr>
          </a:p>
        </p:txBody>
      </p:sp>
      <p:pic>
        <p:nvPicPr>
          <p:cNvPr id="4" name="Content Placeholder 3" descr="saudi-arabia-solar.gif"/>
          <p:cNvPicPr>
            <a:picLocks noGrp="1" noChangeAspect="1"/>
          </p:cNvPicPr>
          <p:nvPr>
            <p:ph idx="1"/>
          </p:nvPr>
        </p:nvPicPr>
        <p:blipFill>
          <a:blip r:embed="rId2" cstate="print"/>
          <a:stretch>
            <a:fillRect/>
          </a:stretch>
        </p:blipFill>
        <p:spPr>
          <a:xfrm>
            <a:off x="1619250" y="1476375"/>
            <a:ext cx="5905500" cy="45148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And the Saudi Vision 2030</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AU" sz="2000" dirty="0" smtClean="0"/>
              <a:t>King Salman concluded a six week Asian tour spanning China, Japan, Indonesia, Brunei, and Malaysia, while his son, Deputy Crown Prince Mohammed bin Salman met with President Donald Trump. Both trips aimed to drum up investment for the Kingdom’s, Vision 2030.</a:t>
            </a:r>
          </a:p>
          <a:p>
            <a:r>
              <a:rPr lang="en-AU" sz="2000" dirty="0" smtClean="0"/>
              <a:t>China and Japan, the world’s second and third largest economies, are in the top five export markets for Saudi Arabia, and the Saudis are the largest supplier of petroleum imports for both countries.</a:t>
            </a:r>
          </a:p>
          <a:p>
            <a:r>
              <a:rPr lang="en-AU" sz="2000" dirty="0" smtClean="0"/>
              <a:t>In China, $65 billion worth of joint ventures between Chinese and Saudi firms in sectors ranging from energy to renewables to space.</a:t>
            </a:r>
          </a:p>
          <a:p>
            <a:r>
              <a:rPr lang="en-AU" sz="2000" dirty="0" smtClean="0"/>
              <a:t>Ventures with Indonesia and Malaysia.</a:t>
            </a:r>
          </a:p>
          <a:p>
            <a:r>
              <a:rPr lang="en-AU" sz="2000" dirty="0" smtClean="0"/>
              <a:t>the Saudis cast a wide net to capture as much foreign investment and diversified revenue as possible.</a:t>
            </a:r>
          </a:p>
          <a:p>
            <a:r>
              <a:rPr lang="en-AU" sz="2000" dirty="0" smtClean="0"/>
              <a:t>Saudis spend $24 billion (AUD) on shopping and travel overseas every year.</a:t>
            </a:r>
          </a:p>
          <a:p>
            <a:r>
              <a:rPr lang="en-AU" sz="2000" dirty="0" smtClean="0"/>
              <a:t>Saudi leaders have to lead by example. Bureaucracies can they cope?</a:t>
            </a:r>
          </a:p>
          <a:p>
            <a:r>
              <a:rPr lang="en-AU" sz="2000" dirty="0" smtClean="0"/>
              <a:t>This is a country where people have always lived with cheap petrol, without taxes, and free water and electricity.</a:t>
            </a:r>
          </a:p>
          <a:p>
            <a:endParaRPr lang="en-AU" sz="2000" dirty="0">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But they still have a long way to go</a:t>
            </a:r>
            <a:endParaRPr lang="en-AU" sz="3200" dirty="0"/>
          </a:p>
        </p:txBody>
      </p:sp>
      <p:pic>
        <p:nvPicPr>
          <p:cNvPr id="4" name="Content Placeholder 3" descr="_95140830_saudi.jpg"/>
          <p:cNvPicPr>
            <a:picLocks noGrp="1" noChangeAspect="1"/>
          </p:cNvPicPr>
          <p:nvPr>
            <p:ph idx="1"/>
          </p:nvPr>
        </p:nvPicPr>
        <p:blipFill>
          <a:blip r:embed="rId2" cstate="print"/>
          <a:stretch>
            <a:fillRect/>
          </a:stretch>
        </p:blipFill>
        <p:spPr>
          <a:xfrm>
            <a:off x="683568" y="1268760"/>
            <a:ext cx="7416824" cy="432048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Syria – how it spread (from the NYT)</a:t>
            </a:r>
            <a:endParaRPr lang="en-AU" sz="3200" dirty="0">
              <a:latin typeface="+mn-lt"/>
            </a:endParaRPr>
          </a:p>
        </p:txBody>
      </p:sp>
      <p:pic>
        <p:nvPicPr>
          <p:cNvPr id="4" name="Content Placeholder 3" descr="C8lbWyyXkAA8Drg.jpg"/>
          <p:cNvPicPr>
            <a:picLocks noGrp="1" noChangeAspect="1"/>
          </p:cNvPicPr>
          <p:nvPr>
            <p:ph idx="1"/>
          </p:nvPr>
        </p:nvPicPr>
        <p:blipFill>
          <a:blip r:embed="rId2" cstate="print"/>
          <a:stretch>
            <a:fillRect/>
          </a:stretch>
        </p:blipFill>
        <p:spPr>
          <a:xfrm>
            <a:off x="1596437" y="1341438"/>
            <a:ext cx="5951126" cy="47847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The Syrian conflict</a:t>
            </a:r>
            <a:endParaRPr lang="en-AU" sz="3200" dirty="0">
              <a:latin typeface="+mn-lt"/>
            </a:endParaRPr>
          </a:p>
        </p:txBody>
      </p:sp>
      <p:sp>
        <p:nvSpPr>
          <p:cNvPr id="4" name="Content Placeholder 3"/>
          <p:cNvSpPr>
            <a:spLocks noGrp="1"/>
          </p:cNvSpPr>
          <p:nvPr>
            <p:ph sz="half" idx="1"/>
          </p:nvPr>
        </p:nvSpPr>
        <p:spPr/>
        <p:txBody>
          <a:bodyPr>
            <a:normAutofit lnSpcReduction="10000"/>
          </a:bodyPr>
          <a:lstStyle/>
          <a:p>
            <a:r>
              <a:rPr lang="en-AU" sz="2000" dirty="0" smtClean="0">
                <a:latin typeface="Arial Narrow" pitchFamily="34" charset="0"/>
              </a:rPr>
              <a:t>In its 7</a:t>
            </a:r>
            <a:r>
              <a:rPr lang="en-AU" sz="2000" baseline="30000" dirty="0" smtClean="0">
                <a:latin typeface="Arial Narrow" pitchFamily="34" charset="0"/>
              </a:rPr>
              <a:t>th</a:t>
            </a:r>
            <a:r>
              <a:rPr lang="en-AU" sz="2000" dirty="0" smtClean="0">
                <a:latin typeface="Arial Narrow" pitchFamily="34" charset="0"/>
              </a:rPr>
              <a:t> year. Started in 2011 with crackdown against pro Arab spring supporters.</a:t>
            </a:r>
          </a:p>
          <a:p>
            <a:r>
              <a:rPr lang="en-AU" sz="2000" dirty="0" smtClean="0">
                <a:latin typeface="Arial Narrow" pitchFamily="34" charset="0"/>
              </a:rPr>
              <a:t>Led to sieges, barrel bombs, starvation, bombing of civilian areas, attacks on hospitals, doctors etc.</a:t>
            </a:r>
          </a:p>
          <a:p>
            <a:r>
              <a:rPr lang="en-AU" sz="2000" dirty="0" smtClean="0">
                <a:latin typeface="Arial Narrow" pitchFamily="34" charset="0"/>
              </a:rPr>
              <a:t>465,000 killed. Over 6 – 12 million internally displaced.</a:t>
            </a:r>
          </a:p>
          <a:p>
            <a:r>
              <a:rPr lang="en-AU" sz="2000" dirty="0" smtClean="0">
                <a:latin typeface="Arial Narrow" pitchFamily="34" charset="0"/>
              </a:rPr>
              <a:t>Many left in besieged towns without access to help.</a:t>
            </a:r>
          </a:p>
          <a:p>
            <a:r>
              <a:rPr lang="en-AU" sz="2000" dirty="0" smtClean="0">
                <a:latin typeface="Arial Narrow" pitchFamily="34" charset="0"/>
              </a:rPr>
              <a:t>5 million have fled to neighbouring countries and some on to Europe.</a:t>
            </a:r>
          </a:p>
          <a:p>
            <a:r>
              <a:rPr lang="en-AU" sz="2000" dirty="0" smtClean="0">
                <a:latin typeface="Arial Narrow" pitchFamily="34" charset="0"/>
              </a:rPr>
              <a:t>External input  - Israel bombs Hezbollah ammo dump?</a:t>
            </a:r>
          </a:p>
          <a:p>
            <a:endParaRPr lang="en-AU" sz="2000" dirty="0">
              <a:latin typeface="Arial Narrow" pitchFamily="34" charset="0"/>
            </a:endParaRPr>
          </a:p>
        </p:txBody>
      </p:sp>
      <p:pic>
        <p:nvPicPr>
          <p:cNvPr id="6" name="Content Placeholder 5" descr="syrian-civil-war-getty.jpg"/>
          <p:cNvPicPr>
            <a:picLocks noGrp="1" noChangeAspect="1"/>
          </p:cNvPicPr>
          <p:nvPr>
            <p:ph sz="half" idx="2"/>
          </p:nvPr>
        </p:nvPicPr>
        <p:blipFill>
          <a:blip r:embed="rId2" cstate="print"/>
          <a:stretch>
            <a:fillRect/>
          </a:stretch>
        </p:blipFill>
        <p:spPr>
          <a:xfrm>
            <a:off x="4648200" y="1628800"/>
            <a:ext cx="4038600" cy="3744416"/>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Syria – the consequences</a:t>
            </a:r>
            <a:endParaRPr lang="en-AU" sz="3200" dirty="0">
              <a:latin typeface="+mn-lt"/>
            </a:endParaRPr>
          </a:p>
        </p:txBody>
      </p:sp>
      <p:sp>
        <p:nvSpPr>
          <p:cNvPr id="3" name="Content Placeholder 2"/>
          <p:cNvSpPr>
            <a:spLocks noGrp="1"/>
          </p:cNvSpPr>
          <p:nvPr>
            <p:ph idx="1"/>
          </p:nvPr>
        </p:nvSpPr>
        <p:spPr>
          <a:xfrm>
            <a:off x="457200" y="1340768"/>
            <a:ext cx="8229600" cy="5184576"/>
          </a:xfrm>
        </p:spPr>
        <p:txBody>
          <a:bodyPr>
            <a:normAutofit fontScale="92500" lnSpcReduction="10000"/>
          </a:bodyPr>
          <a:lstStyle/>
          <a:p>
            <a:r>
              <a:rPr lang="en-AU" sz="2000" dirty="0" smtClean="0">
                <a:latin typeface="Arial Narrow" pitchFamily="34" charset="0"/>
              </a:rPr>
              <a:t>Conflict spreads – no longer Muslim killing Muslim left to burn out by itself.</a:t>
            </a:r>
          </a:p>
          <a:p>
            <a:pPr>
              <a:buNone/>
            </a:pPr>
            <a:endParaRPr lang="en-AU" sz="2000" dirty="0" smtClean="0">
              <a:latin typeface="Arial Narrow" pitchFamily="34" charset="0"/>
            </a:endParaRPr>
          </a:p>
          <a:p>
            <a:pPr algn="ctr">
              <a:buNone/>
            </a:pPr>
            <a:r>
              <a:rPr lang="en-AU" sz="2000" u="sng" dirty="0" smtClean="0">
                <a:latin typeface="Arial Narrow" pitchFamily="34" charset="0"/>
              </a:rPr>
              <a:t>For Europe it has meant ;</a:t>
            </a:r>
          </a:p>
          <a:p>
            <a:pPr algn="ctr">
              <a:buNone/>
            </a:pPr>
            <a:endParaRPr lang="en-AU" sz="2000" dirty="0" smtClean="0">
              <a:latin typeface="Arial Narrow" pitchFamily="34" charset="0"/>
            </a:endParaRPr>
          </a:p>
          <a:p>
            <a:r>
              <a:rPr lang="en-AU" sz="2000" dirty="0" smtClean="0">
                <a:latin typeface="Arial Narrow" pitchFamily="34" charset="0"/>
              </a:rPr>
              <a:t>the growth of the right ( Le Pen supports Assad)</a:t>
            </a:r>
          </a:p>
          <a:p>
            <a:r>
              <a:rPr lang="en-AU" sz="2000" dirty="0" smtClean="0">
                <a:latin typeface="Arial Narrow" pitchFamily="34" charset="0"/>
              </a:rPr>
              <a:t>Threatened cohesion of the EU (Brexit a partial result)</a:t>
            </a:r>
          </a:p>
          <a:p>
            <a:r>
              <a:rPr lang="en-AU" sz="2000" dirty="0" smtClean="0">
                <a:latin typeface="Arial Narrow" pitchFamily="34" charset="0"/>
              </a:rPr>
              <a:t>Loss of faith in core EU values –borderless movement and pluralism.</a:t>
            </a:r>
          </a:p>
          <a:p>
            <a:r>
              <a:rPr lang="en-AU" sz="2000" dirty="0" smtClean="0">
                <a:latin typeface="Arial Narrow" pitchFamily="34" charset="0"/>
              </a:rPr>
              <a:t>Anxiety over identity and cultural values.</a:t>
            </a:r>
          </a:p>
          <a:p>
            <a:r>
              <a:rPr lang="en-AU" sz="2000" dirty="0" smtClean="0">
                <a:latin typeface="Arial Narrow" pitchFamily="34" charset="0"/>
              </a:rPr>
              <a:t>Conflict with Turkey (or at least Erdogan)</a:t>
            </a:r>
          </a:p>
          <a:p>
            <a:pPr algn="ctr">
              <a:buNone/>
            </a:pPr>
            <a:r>
              <a:rPr lang="en-AU" sz="2000" u="sng" dirty="0" smtClean="0">
                <a:latin typeface="Arial Narrow" pitchFamily="34" charset="0"/>
              </a:rPr>
              <a:t>For Russia</a:t>
            </a:r>
          </a:p>
          <a:p>
            <a:pPr algn="ctr">
              <a:buNone/>
            </a:pPr>
            <a:endParaRPr lang="en-AU" sz="2000" u="sng" dirty="0" smtClean="0">
              <a:latin typeface="Arial Narrow" pitchFamily="34" charset="0"/>
            </a:endParaRPr>
          </a:p>
          <a:p>
            <a:r>
              <a:rPr lang="en-AU" sz="2000" dirty="0" smtClean="0">
                <a:latin typeface="Arial Narrow" pitchFamily="34" charset="0"/>
              </a:rPr>
              <a:t>A Sunni backlash? Growing unpopularity at home – Uzbek and St Petersburg incident. If Syria collapses will it become a haven for Islamic State?</a:t>
            </a:r>
          </a:p>
          <a:p>
            <a:r>
              <a:rPr lang="en-AU" sz="2000" dirty="0" smtClean="0">
                <a:latin typeface="Arial Narrow" pitchFamily="34" charset="0"/>
              </a:rPr>
              <a:t>The World – Global division, paralysis of the Security Council because the US and Russia back opposing sides. Lack of consensus or any plan. Is Trump interested in solving this? The end of “the responsibility to protect” started in Kosovo.</a:t>
            </a:r>
            <a:endParaRPr lang="en-AU" sz="2000" dirty="0">
              <a:latin typeface="Arial Narrow"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If you have the time - watch this summary</a:t>
            </a:r>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hlinkClick r:id="rId2"/>
              </a:rPr>
              <a:t>http://www.aljazeera.com/news/2016/05/syria-civil-war-explained-160505084119966.html</a:t>
            </a:r>
            <a:endParaRPr lang="en-AU" sz="2000" dirty="0" smtClean="0">
              <a:latin typeface="Arial Narrow" pitchFamily="34" charset="0"/>
            </a:endParaRPr>
          </a:p>
          <a:p>
            <a:pPr>
              <a:buNone/>
            </a:pPr>
            <a:endParaRPr lang="en-AU" sz="2000" dirty="0">
              <a:latin typeface="Arial Narrow"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629"/>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New books</a:t>
            </a:r>
            <a:endParaRPr lang="en-AU" sz="3200" dirty="0">
              <a:latin typeface="+mn-lt"/>
            </a:endParaRPr>
          </a:p>
        </p:txBody>
      </p:sp>
      <p:pic>
        <p:nvPicPr>
          <p:cNvPr id="6" name="Content Placeholder 5" descr="51Q4YNW5EqL._SX328_BO1,204,203,200_.jpg"/>
          <p:cNvPicPr>
            <a:picLocks noGrp="1" noChangeAspect="1"/>
          </p:cNvPicPr>
          <p:nvPr>
            <p:ph sz="half" idx="1"/>
          </p:nvPr>
        </p:nvPicPr>
        <p:blipFill>
          <a:blip r:embed="rId2" cstate="print"/>
          <a:stretch>
            <a:fillRect/>
          </a:stretch>
        </p:blipFill>
        <p:spPr>
          <a:xfrm>
            <a:off x="979939" y="1600200"/>
            <a:ext cx="2993122" cy="4525963"/>
          </a:xfrm>
        </p:spPr>
      </p:pic>
      <p:pic>
        <p:nvPicPr>
          <p:cNvPr id="7" name="Content Placeholder 6" descr="514S4pfiJWL.jpg"/>
          <p:cNvPicPr>
            <a:picLocks noGrp="1" noChangeAspect="1"/>
          </p:cNvPicPr>
          <p:nvPr>
            <p:ph sz="half" idx="2"/>
          </p:nvPr>
        </p:nvPicPr>
        <p:blipFill>
          <a:blip r:embed="rId3" cstate="print"/>
          <a:stretch>
            <a:fillRect/>
          </a:stretch>
        </p:blipFill>
        <p:spPr>
          <a:xfrm>
            <a:off x="5164880" y="1600200"/>
            <a:ext cx="3005239"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What they stand (stood) for!</a:t>
            </a:r>
            <a:endParaRPr lang="en-AU" sz="3200"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AU" sz="2000" u="sng" dirty="0" smtClean="0">
                <a:latin typeface="Arial Narrow" pitchFamily="34" charset="0"/>
              </a:rPr>
              <a:t>Fillon</a:t>
            </a:r>
            <a:r>
              <a:rPr lang="en-AU" sz="2000" dirty="0" smtClean="0">
                <a:latin typeface="Arial Narrow" pitchFamily="34" charset="0"/>
              </a:rPr>
              <a:t> – (republicains) A Thatcherite. Took the axe to France’s bloated civil service. Catholic base but badly tarnished by scandal over paying his wife 1000s of Euros for a fictitious job. Was well fancied before that.</a:t>
            </a:r>
          </a:p>
          <a:p>
            <a:r>
              <a:rPr lang="en-AU" sz="2000" u="sng" dirty="0" smtClean="0">
                <a:latin typeface="Arial Narrow" pitchFamily="34" charset="0"/>
              </a:rPr>
              <a:t>Le Pen </a:t>
            </a:r>
            <a:r>
              <a:rPr lang="en-AU" sz="2000" dirty="0" smtClean="0">
                <a:latin typeface="Arial Narrow" pitchFamily="34" charset="0"/>
              </a:rPr>
              <a:t>– (Front national) right wing, anti immigration and anti EU. Took over part from her father in 2011. Tried to remove charges that the party was racist and a holocaust denier. Seeing how far the populist Trump effect can go? Through to round two with Macron. Champions “forgotten France”.</a:t>
            </a:r>
          </a:p>
          <a:p>
            <a:r>
              <a:rPr lang="en-AU" sz="2000" u="sng" dirty="0" smtClean="0">
                <a:latin typeface="Arial Narrow" pitchFamily="34" charset="0"/>
              </a:rPr>
              <a:t>Macron </a:t>
            </a:r>
            <a:r>
              <a:rPr lang="en-AU" sz="2000" dirty="0" smtClean="0">
                <a:latin typeface="Arial Narrow" pitchFamily="34" charset="0"/>
              </a:rPr>
              <a:t>– (en marche – literally “on the move”). Inexperienced and an outsider although did work for Hollande the previous President whose popularity plummeted to 4%. A centrist – married to a wife 20 years older. Pro Europe and pro open markets, pro immigration. Through to round two on May 7. A young Kennedy?</a:t>
            </a:r>
          </a:p>
          <a:p>
            <a:r>
              <a:rPr lang="en-AU" sz="2000" u="sng" dirty="0" smtClean="0">
                <a:latin typeface="Arial Narrow" pitchFamily="34" charset="0"/>
              </a:rPr>
              <a:t>Hamon</a:t>
            </a:r>
            <a:r>
              <a:rPr lang="en-AU" sz="2000" dirty="0" smtClean="0">
                <a:latin typeface="Arial Narrow" pitchFamily="34" charset="0"/>
              </a:rPr>
              <a:t> – Socialist party – a Jeremy Corbyn? Universal basic income – tax robots 32 hour week down from 35.</a:t>
            </a:r>
          </a:p>
          <a:p>
            <a:r>
              <a:rPr lang="en-AU" sz="2000" u="sng" dirty="0" smtClean="0">
                <a:latin typeface="Arial Narrow" pitchFamily="34" charset="0"/>
              </a:rPr>
              <a:t>Melenchon</a:t>
            </a:r>
            <a:r>
              <a:rPr lang="en-AU" sz="2000" dirty="0" smtClean="0">
                <a:latin typeface="Arial Narrow" pitchFamily="34" charset="0"/>
              </a:rPr>
              <a:t> – anti capitalist. Raise minimum wage, ;eave NATO, tax the rich 32 hr week and 350 point manifesto.</a:t>
            </a:r>
            <a:endParaRPr lang="en-AU" sz="2000" dirty="0">
              <a:latin typeface="Arial Narrow"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endParaRPr lang="en-AU" sz="3200" dirty="0">
              <a:latin typeface="+mn-lt"/>
            </a:endParaRPr>
          </a:p>
        </p:txBody>
      </p:sp>
      <p:sp>
        <p:nvSpPr>
          <p:cNvPr id="3" name="Content Placeholder 2"/>
          <p:cNvSpPr>
            <a:spLocks noGrp="1"/>
          </p:cNvSpPr>
          <p:nvPr>
            <p:ph idx="1"/>
          </p:nvPr>
        </p:nvSpPr>
        <p:spPr>
          <a:xfrm>
            <a:off x="457200" y="1340768"/>
            <a:ext cx="8229600" cy="4785395"/>
          </a:xfrm>
        </p:spPr>
        <p:txBody>
          <a:bodyPr>
            <a:normAutofit/>
          </a:bodyPr>
          <a:lstStyle/>
          <a:p>
            <a:endParaRPr lang="en-AU" sz="2000" dirty="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process</a:t>
            </a:r>
            <a:endParaRPr lang="en-AU" sz="3200" dirty="0"/>
          </a:p>
        </p:txBody>
      </p:sp>
      <p:sp>
        <p:nvSpPr>
          <p:cNvPr id="3" name="Content Placeholder 2"/>
          <p:cNvSpPr>
            <a:spLocks noGrp="1"/>
          </p:cNvSpPr>
          <p:nvPr>
            <p:ph idx="1"/>
          </p:nvPr>
        </p:nvSpPr>
        <p:spPr>
          <a:xfrm>
            <a:off x="457200" y="1268760"/>
            <a:ext cx="8229600" cy="4857403"/>
          </a:xfrm>
        </p:spPr>
        <p:txBody>
          <a:bodyPr>
            <a:normAutofit/>
          </a:bodyPr>
          <a:lstStyle/>
          <a:p>
            <a:r>
              <a:rPr lang="en-AU" sz="2000" dirty="0" smtClean="0">
                <a:latin typeface="Arial Narrow" pitchFamily="34" charset="0"/>
              </a:rPr>
              <a:t>The President is elected for five years and may serve only two terms.</a:t>
            </a:r>
          </a:p>
          <a:p>
            <a:r>
              <a:rPr lang="en-AU" sz="2000" dirty="0" smtClean="0">
                <a:latin typeface="Arial Narrow" pitchFamily="34" charset="0"/>
              </a:rPr>
              <a:t>The President is head of the military, head of state and the Executive ( chairs Cabinet meetings).</a:t>
            </a:r>
          </a:p>
          <a:p>
            <a:r>
              <a:rPr lang="en-AU" sz="2000" dirty="0" smtClean="0">
                <a:latin typeface="Arial Narrow" pitchFamily="34" charset="0"/>
              </a:rPr>
              <a:t>The President also appoints the Prime minister – who then forms government. President and the PM may be from totally opposite political parties. President forced to choose PM </a:t>
            </a:r>
            <a:r>
              <a:rPr lang="en-AU" sz="2000" smtClean="0">
                <a:latin typeface="Arial Narrow" pitchFamily="34" charset="0"/>
              </a:rPr>
              <a:t>from majority </a:t>
            </a:r>
            <a:r>
              <a:rPr lang="en-AU" sz="2000" dirty="0" smtClean="0">
                <a:latin typeface="Arial Narrow" pitchFamily="34" charset="0"/>
              </a:rPr>
              <a:t>party in Parliament.</a:t>
            </a:r>
          </a:p>
          <a:p>
            <a:r>
              <a:rPr lang="en-AU" sz="2000" dirty="0" smtClean="0">
                <a:latin typeface="Arial Narrow" pitchFamily="34" charset="0"/>
              </a:rPr>
              <a:t>Round one may be the only round if one candidate gets a majority but this rarely happens.</a:t>
            </a:r>
          </a:p>
          <a:p>
            <a:r>
              <a:rPr lang="en-AU" sz="2000" dirty="0" smtClean="0">
                <a:latin typeface="Arial Narrow" pitchFamily="34" charset="0"/>
              </a:rPr>
              <a:t>Round Two then is between the two highest vote getters in real terms.</a:t>
            </a:r>
          </a:p>
          <a:p>
            <a:r>
              <a:rPr lang="en-AU" sz="2000" dirty="0" smtClean="0">
                <a:latin typeface="Arial Narrow" pitchFamily="34" charset="0"/>
              </a:rPr>
              <a:t>Remaining candidates must then try to soak up the votes of the others. Usually major rallies are held at this point.</a:t>
            </a:r>
          </a:p>
          <a:p>
            <a:r>
              <a:rPr lang="en-AU" sz="2000" dirty="0" smtClean="0">
                <a:latin typeface="Arial Narrow" pitchFamily="34" charset="0"/>
              </a:rPr>
              <a:t>Voting with the heart in the first round and the head in the second?</a:t>
            </a:r>
          </a:p>
          <a:p>
            <a:r>
              <a:rPr lang="en-AU" sz="2000" dirty="0" smtClean="0">
                <a:latin typeface="Arial Narrow" pitchFamily="34" charset="0"/>
              </a:rPr>
              <a:t>Winner installed in a lavish ceremony at the Elysee Palace.</a:t>
            </a:r>
            <a:endParaRPr lang="en-AU" sz="2000" dirty="0">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results of round one</a:t>
            </a:r>
            <a:endParaRPr lang="en-AU" sz="3200" dirty="0"/>
          </a:p>
        </p:txBody>
      </p:sp>
      <p:pic>
        <p:nvPicPr>
          <p:cNvPr id="6" name="Content Placeholder 5" descr="9f00d8c78a96548b5b0b9f171a632771f74065ecac9764a797d35583648593dc_3937288.gif"/>
          <p:cNvPicPr>
            <a:picLocks noGrp="1" noChangeAspect="1"/>
          </p:cNvPicPr>
          <p:nvPr>
            <p:ph idx="1"/>
          </p:nvPr>
        </p:nvPicPr>
        <p:blipFill>
          <a:blip r:embed="rId2" cstate="print"/>
          <a:stretch>
            <a:fillRect/>
          </a:stretch>
        </p:blipFill>
        <p:spPr>
          <a:xfrm>
            <a:off x="539552" y="1340768"/>
            <a:ext cx="7920880" cy="478539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Why is this election important?</a:t>
            </a:r>
            <a:endParaRPr lang="en-AU" sz="3200" dirty="0"/>
          </a:p>
        </p:txBody>
      </p:sp>
      <p:sp>
        <p:nvSpPr>
          <p:cNvPr id="3" name="Content Placeholder 2"/>
          <p:cNvSpPr>
            <a:spLocks noGrp="1"/>
          </p:cNvSpPr>
          <p:nvPr>
            <p:ph idx="1"/>
          </p:nvPr>
        </p:nvSpPr>
        <p:spPr>
          <a:xfrm>
            <a:off x="457200" y="1340768"/>
            <a:ext cx="8229600" cy="4785395"/>
          </a:xfrm>
        </p:spPr>
        <p:txBody>
          <a:bodyPr>
            <a:normAutofit/>
          </a:bodyPr>
          <a:lstStyle/>
          <a:p>
            <a:r>
              <a:rPr lang="en-AU" sz="2000" dirty="0" smtClean="0">
                <a:latin typeface="Arial Narrow" pitchFamily="34" charset="0"/>
              </a:rPr>
              <a:t>France is the second largest economy in the Eurozone and 7</a:t>
            </a:r>
            <a:r>
              <a:rPr lang="en-AU" sz="2000" baseline="30000" dirty="0" smtClean="0">
                <a:latin typeface="Arial Narrow" pitchFamily="34" charset="0"/>
              </a:rPr>
              <a:t>th</a:t>
            </a:r>
            <a:r>
              <a:rPr lang="en-AU" sz="2000" dirty="0" smtClean="0">
                <a:latin typeface="Arial Narrow" pitchFamily="34" charset="0"/>
              </a:rPr>
              <a:t> largest in the world.</a:t>
            </a:r>
          </a:p>
          <a:p>
            <a:r>
              <a:rPr lang="en-AU" sz="2000" dirty="0">
                <a:latin typeface="Arial Narrow" pitchFamily="34" charset="0"/>
              </a:rPr>
              <a:t> French people are increasingly concerned </a:t>
            </a:r>
            <a:r>
              <a:rPr lang="en-AU" sz="2000" dirty="0" smtClean="0">
                <a:latin typeface="Arial Narrow" pitchFamily="34" charset="0"/>
              </a:rPr>
              <a:t>on</a:t>
            </a:r>
            <a:r>
              <a:rPr lang="en-AU" sz="2000" dirty="0">
                <a:latin typeface="Arial Narrow" pitchFamily="34" charset="0"/>
              </a:rPr>
              <a:t> security matters, after several terrorist attacks across the country, and disenchanted with high levels of unemployment and poor economic </a:t>
            </a:r>
            <a:r>
              <a:rPr lang="en-AU" sz="2000" dirty="0" smtClean="0">
                <a:latin typeface="Arial Narrow" pitchFamily="34" charset="0"/>
              </a:rPr>
              <a:t>performance.</a:t>
            </a:r>
          </a:p>
          <a:p>
            <a:r>
              <a:rPr lang="en-AU" sz="2000" dirty="0" smtClean="0">
                <a:latin typeface="Arial Narrow" pitchFamily="34" charset="0"/>
              </a:rPr>
              <a:t>Macron the favourite because he is new and interesting? Vague on details. A reformist, anglophone, technocratic and liberal but if Le Pen wins it will mean the most right wing leader since Franco 40 years ago and France turning inward and protectionist.</a:t>
            </a:r>
          </a:p>
          <a:p>
            <a:r>
              <a:rPr lang="en-AU" sz="2000" dirty="0" smtClean="0">
                <a:latin typeface="Arial Narrow" pitchFamily="34" charset="0"/>
              </a:rPr>
              <a:t>Le Pen – end of the Euro and the free movement of peoples. 53/37% of French voters think the Euro is good for them. Frexit or reform?</a:t>
            </a:r>
          </a:p>
          <a:p>
            <a:r>
              <a:rPr lang="en-AU" sz="2000" dirty="0" smtClean="0">
                <a:latin typeface="Arial Narrow" pitchFamily="34" charset="0"/>
              </a:rPr>
              <a:t>A referendum on the EU if she gets in? Unlikely as the FN needs to win 289 out of 577 parliamentary seats in June for a majority, up from two at the moment. The party only has two seats in the 348-seat Senate.</a:t>
            </a:r>
          </a:p>
          <a:p>
            <a:r>
              <a:rPr lang="en-AU" sz="2000" dirty="0" smtClean="0">
                <a:latin typeface="Arial Narrow" pitchFamily="34" charset="0"/>
              </a:rPr>
              <a:t>Waiting for the next round?</a:t>
            </a:r>
            <a:endParaRPr lang="en-AU" sz="2000" dirty="0">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North Korea</a:t>
            </a:r>
            <a:endParaRPr lang="en-AU" sz="3200" dirty="0">
              <a:latin typeface="+mn-lt"/>
            </a:endParaRPr>
          </a:p>
        </p:txBody>
      </p:sp>
      <p:pic>
        <p:nvPicPr>
          <p:cNvPr id="4" name="Content Placeholder 3" descr="170405100406-13-north-korea-weapons-large-tease.jpg"/>
          <p:cNvPicPr>
            <a:picLocks noGrp="1" noChangeAspect="1"/>
          </p:cNvPicPr>
          <p:nvPr>
            <p:ph idx="1"/>
          </p:nvPr>
        </p:nvPicPr>
        <p:blipFill>
          <a:blip r:embed="rId2" cstate="print"/>
          <a:stretch>
            <a:fillRect/>
          </a:stretch>
        </p:blipFill>
        <p:spPr>
          <a:xfrm>
            <a:off x="1259632" y="1628801"/>
            <a:ext cx="6624736" cy="410445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latin typeface="+mn-lt"/>
              </a:rPr>
              <a:t>The US position on North Korea</a:t>
            </a:r>
            <a:endParaRPr lang="en-AU" sz="3200" dirty="0">
              <a:latin typeface="+mn-lt"/>
            </a:endParaRPr>
          </a:p>
        </p:txBody>
      </p:sp>
      <p:sp>
        <p:nvSpPr>
          <p:cNvPr id="4" name="Content Placeholder 3"/>
          <p:cNvSpPr>
            <a:spLocks noGrp="1"/>
          </p:cNvSpPr>
          <p:nvPr>
            <p:ph sz="half" idx="1"/>
          </p:nvPr>
        </p:nvSpPr>
        <p:spPr/>
        <p:txBody>
          <a:bodyPr>
            <a:normAutofit fontScale="92500" lnSpcReduction="20000"/>
          </a:bodyPr>
          <a:lstStyle/>
          <a:p>
            <a:r>
              <a:rPr lang="en-AU" sz="2200" dirty="0" smtClean="0">
                <a:latin typeface="Arial Narrow" pitchFamily="34" charset="0"/>
              </a:rPr>
              <a:t>No negotiation.</a:t>
            </a:r>
          </a:p>
          <a:p>
            <a:r>
              <a:rPr lang="en-AU" sz="2200" dirty="0" smtClean="0">
                <a:latin typeface="Arial Narrow" pitchFamily="34" charset="0"/>
              </a:rPr>
              <a:t>If China won’t fix it we will.</a:t>
            </a:r>
          </a:p>
          <a:p>
            <a:r>
              <a:rPr lang="en-AU" sz="2200" dirty="0" smtClean="0">
                <a:latin typeface="Arial Narrow" pitchFamily="34" charset="0"/>
              </a:rPr>
              <a:t>NK must give up its nuclear weapons.</a:t>
            </a:r>
          </a:p>
          <a:p>
            <a:r>
              <a:rPr lang="en-AU" sz="2200" dirty="0" smtClean="0">
                <a:latin typeface="Arial Narrow" pitchFamily="34" charset="0"/>
              </a:rPr>
              <a:t>Pre-emptive strike option still on the table.</a:t>
            </a:r>
          </a:p>
          <a:p>
            <a:r>
              <a:rPr lang="en-AU" sz="2200" dirty="0" smtClean="0">
                <a:latin typeface="Arial Narrow" pitchFamily="34" charset="0"/>
              </a:rPr>
              <a:t>North Korea 25 million – highly urbanised. South Korea - 49 million of whom 45 million are on line. </a:t>
            </a:r>
          </a:p>
          <a:p>
            <a:r>
              <a:rPr lang="en-AU" sz="2200" dirty="0" smtClean="0">
                <a:latin typeface="Arial Narrow" pitchFamily="34" charset="0"/>
              </a:rPr>
              <a:t>South Korean TV soaps are popular across the region, including in China</a:t>
            </a:r>
          </a:p>
          <a:p>
            <a:r>
              <a:rPr lang="en-AU" sz="2200" dirty="0" smtClean="0">
                <a:latin typeface="Arial Narrow" pitchFamily="34" charset="0"/>
              </a:rPr>
              <a:t>There are 29,000 US troops in the country</a:t>
            </a:r>
            <a:r>
              <a:rPr lang="en-AU" dirty="0" smtClean="0"/>
              <a:t>.</a:t>
            </a:r>
          </a:p>
          <a:p>
            <a:r>
              <a:rPr lang="en-AU" sz="2200" dirty="0" smtClean="0">
                <a:latin typeface="Arial Narrow" pitchFamily="34" charset="0"/>
              </a:rPr>
              <a:t>PM Turnbull won’t rule out Australian involvement if North Korea crisis leads to war during Pence visit. NK threatens Aust with nukes.</a:t>
            </a:r>
          </a:p>
          <a:p>
            <a:endParaRPr lang="en-AU" dirty="0"/>
          </a:p>
        </p:txBody>
      </p:sp>
      <p:pic>
        <p:nvPicPr>
          <p:cNvPr id="6" name="Content Placeholder 5" descr="wKoreaShipMap.jpg"/>
          <p:cNvPicPr>
            <a:picLocks noGrp="1" noChangeAspect="1"/>
          </p:cNvPicPr>
          <p:nvPr>
            <p:ph sz="half" idx="2"/>
          </p:nvPr>
        </p:nvPicPr>
        <p:blipFill>
          <a:blip r:embed="rId2" cstate="print"/>
          <a:stretch>
            <a:fillRect/>
          </a:stretch>
        </p:blipFill>
        <p:spPr>
          <a:xfrm>
            <a:off x="4648200" y="1484784"/>
            <a:ext cx="4244280" cy="468052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2657</Words>
  <Application>Microsoft Office PowerPoint</Application>
  <PresentationFormat>On-screen Show (4:3)</PresentationFormat>
  <Paragraphs>198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Update session – Europe and North Korea</vt:lpstr>
      <vt:lpstr>The French Elections</vt:lpstr>
      <vt:lpstr>The candidates</vt:lpstr>
      <vt:lpstr>What they stand (stood) for!</vt:lpstr>
      <vt:lpstr>The process</vt:lpstr>
      <vt:lpstr>The results of round one</vt:lpstr>
      <vt:lpstr>Why is this election important?</vt:lpstr>
      <vt:lpstr>North Korea</vt:lpstr>
      <vt:lpstr>The US position on North Korea</vt:lpstr>
      <vt:lpstr>North Korea – why there are no options</vt:lpstr>
      <vt:lpstr>How does North Korea survive?</vt:lpstr>
      <vt:lpstr>North Korea’s missiles</vt:lpstr>
      <vt:lpstr>The THAAD system</vt:lpstr>
      <vt:lpstr>China and North Korea</vt:lpstr>
      <vt:lpstr>Australia, The US and North Korea</vt:lpstr>
      <vt:lpstr>Brexit – Theresa May Vs Jeremy Corbyn</vt:lpstr>
      <vt:lpstr>Press reaction in the UK to article 50</vt:lpstr>
      <vt:lpstr>As “The Sun” newspaper in England sees it</vt:lpstr>
      <vt:lpstr>Brexit – update</vt:lpstr>
      <vt:lpstr>Brexit – the key issues</vt:lpstr>
      <vt:lpstr>The Turkish referendum – Erdogan in power till 2029?</vt:lpstr>
      <vt:lpstr>The changes to the constitution – April 2017</vt:lpstr>
      <vt:lpstr>Turks in Germany</vt:lpstr>
      <vt:lpstr>How Turks overseas voted (for)</vt:lpstr>
      <vt:lpstr>What the referendum result means</vt:lpstr>
      <vt:lpstr>Europe and the Migrants – 3 charts</vt:lpstr>
      <vt:lpstr>Europe – percentage foreign born</vt:lpstr>
      <vt:lpstr>Most expanding immigrant populations</vt:lpstr>
      <vt:lpstr>Most common country of origin</vt:lpstr>
      <vt:lpstr>Immigration in Europe – following Trump?</vt:lpstr>
      <vt:lpstr>Other elections in Europe</vt:lpstr>
      <vt:lpstr>Saudi Arabia update</vt:lpstr>
      <vt:lpstr>And the Saudi Vision 2030</vt:lpstr>
      <vt:lpstr>But they still have a long way to go</vt:lpstr>
      <vt:lpstr>Syria – how it spread (from the NYT)</vt:lpstr>
      <vt:lpstr>The Syrian conflict</vt:lpstr>
      <vt:lpstr>Syria – the consequences</vt:lpstr>
      <vt:lpstr>If you have the time - watch this summary</vt:lpstr>
      <vt:lpstr>New books</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session – Europe and North Korea</dc:title>
  <dc:creator>user</dc:creator>
  <cp:lastModifiedBy>user</cp:lastModifiedBy>
  <cp:revision>84</cp:revision>
  <dcterms:created xsi:type="dcterms:W3CDTF">2017-04-20T06:52:21Z</dcterms:created>
  <dcterms:modified xsi:type="dcterms:W3CDTF">2017-05-01T11:44:46Z</dcterms:modified>
</cp:coreProperties>
</file>